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62" r:id="rId4"/>
    <p:sldId id="263" r:id="rId5"/>
    <p:sldId id="264" r:id="rId6"/>
    <p:sldId id="260" r:id="rId7"/>
    <p:sldId id="261" r:id="rId8"/>
    <p:sldId id="257" r:id="rId9"/>
    <p:sldId id="258" r:id="rId10"/>
    <p:sldId id="265"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3/13/2020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3/13/2020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3/13/2020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3/13/2020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3/13/2020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3/13/2020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Not Tutma</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4257208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Not Tutma Teknikleri</a:t>
            </a:r>
            <a:endParaRPr lang="tr-TR" dirty="0"/>
          </a:p>
        </p:txBody>
      </p:sp>
      <p:sp>
        <p:nvSpPr>
          <p:cNvPr id="3" name="İçerik Yer Tutucusu 2"/>
          <p:cNvSpPr>
            <a:spLocks noGrp="1"/>
          </p:cNvSpPr>
          <p:nvPr>
            <p:ph idx="1"/>
          </p:nvPr>
        </p:nvSpPr>
        <p:spPr/>
        <p:txBody>
          <a:bodyPr>
            <a:normAutofit/>
          </a:bodyPr>
          <a:lstStyle/>
          <a:p>
            <a:r>
              <a:rPr lang="tr-TR" sz="3200" dirty="0"/>
              <a:t>Kartlara not almanın elektronik ortama göre en önemli yararı, kartları belirli bağlamlarda bir araya getirip, dağıtıp yeniden başka biçimlerde bir araya getirdiğinizde farklı bakış açıları ve farklı fikirler üretmenize yardım etmesidir</a:t>
            </a:r>
            <a:r>
              <a:rPr lang="tr-TR" sz="3200" dirty="0" smtClean="0"/>
              <a:t>.</a:t>
            </a:r>
            <a:endParaRPr lang="tr-TR" sz="3200" dirty="0"/>
          </a:p>
        </p:txBody>
      </p:sp>
    </p:spTree>
    <p:extLst>
      <p:ext uri="{BB962C8B-B14F-4D97-AF65-F5344CB8AC3E}">
        <p14:creationId xmlns:p14="http://schemas.microsoft.com/office/powerpoint/2010/main" val="23460250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r>
              <a:rPr lang="tr-TR" dirty="0" err="1" smtClean="0"/>
              <a:t>Geray</a:t>
            </a:r>
            <a:r>
              <a:rPr lang="tr-TR" dirty="0"/>
              <a:t>, H. (2017) Toplumsal Araştırmalarda Nicel ve Nitel Yöntemlere Giriş. Ankara: Ütopya Yayınları</a:t>
            </a:r>
          </a:p>
        </p:txBody>
      </p:sp>
    </p:spTree>
    <p:extLst>
      <p:ext uri="{BB962C8B-B14F-4D97-AF65-F5344CB8AC3E}">
        <p14:creationId xmlns:p14="http://schemas.microsoft.com/office/powerpoint/2010/main" val="157637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Not Tutma</a:t>
            </a:r>
            <a:endParaRPr lang="tr-TR" dirty="0"/>
          </a:p>
        </p:txBody>
      </p:sp>
      <p:sp>
        <p:nvSpPr>
          <p:cNvPr id="3" name="İçerik Yer Tutucusu 2"/>
          <p:cNvSpPr>
            <a:spLocks noGrp="1"/>
          </p:cNvSpPr>
          <p:nvPr>
            <p:ph idx="1"/>
          </p:nvPr>
        </p:nvSpPr>
        <p:spPr/>
        <p:txBody>
          <a:bodyPr>
            <a:normAutofit fontScale="92500" lnSpcReduction="10000"/>
          </a:bodyPr>
          <a:lstStyle/>
          <a:p>
            <a:r>
              <a:rPr lang="tr-TR" sz="2800" dirty="0" smtClean="0"/>
              <a:t>Araştırmacılar çoğunlukla araştırdıkları konuda daha önce yapılmış çalışmaları (</a:t>
            </a:r>
            <a:r>
              <a:rPr lang="tr-TR" sz="2800" dirty="0"/>
              <a:t>k</a:t>
            </a:r>
            <a:r>
              <a:rPr lang="tr-TR" sz="2800" dirty="0" smtClean="0"/>
              <a:t>itaplar</a:t>
            </a:r>
            <a:r>
              <a:rPr lang="tr-TR" sz="2800" dirty="0"/>
              <a:t>, makaleler, raporlar </a:t>
            </a:r>
            <a:r>
              <a:rPr lang="tr-TR" sz="2800" dirty="0" smtClean="0"/>
              <a:t>vd.)incelerken not tutarlar.</a:t>
            </a:r>
          </a:p>
          <a:p>
            <a:r>
              <a:rPr lang="tr-TR" sz="2800" dirty="0" smtClean="0"/>
              <a:t>Bu çalışmalardan yararlanacakları, kendi fikirlerini destekleyecekleri ve/veya eleştirecekleri kısımları not ederler.</a:t>
            </a:r>
          </a:p>
          <a:p>
            <a:r>
              <a:rPr lang="tr-TR" sz="2800" dirty="0" smtClean="0"/>
              <a:t>Gözlem yapıyorlarsa gözlemlerini not ederler.</a:t>
            </a:r>
          </a:p>
          <a:p>
            <a:r>
              <a:rPr lang="tr-TR" sz="2800" dirty="0" smtClean="0"/>
              <a:t>Kendi fikirlerini, yargılarını ve daha fazlasını not edebilirler.</a:t>
            </a:r>
          </a:p>
          <a:p>
            <a:endParaRPr lang="tr-TR" dirty="0" smtClean="0"/>
          </a:p>
        </p:txBody>
      </p:sp>
    </p:spTree>
    <p:extLst>
      <p:ext uri="{BB962C8B-B14F-4D97-AF65-F5344CB8AC3E}">
        <p14:creationId xmlns:p14="http://schemas.microsoft.com/office/powerpoint/2010/main" val="867060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Not </a:t>
            </a:r>
            <a:r>
              <a:rPr lang="tr-TR" dirty="0"/>
              <a:t>T</a:t>
            </a:r>
            <a:r>
              <a:rPr lang="tr-TR" dirty="0" smtClean="0"/>
              <a:t>utma</a:t>
            </a:r>
            <a:endParaRPr lang="tr-TR" dirty="0"/>
          </a:p>
        </p:txBody>
      </p:sp>
      <p:sp>
        <p:nvSpPr>
          <p:cNvPr id="3" name="İçerik Yer Tutucusu 2"/>
          <p:cNvSpPr>
            <a:spLocks noGrp="1"/>
          </p:cNvSpPr>
          <p:nvPr>
            <p:ph idx="1"/>
          </p:nvPr>
        </p:nvSpPr>
        <p:spPr/>
        <p:txBody>
          <a:bodyPr>
            <a:noAutofit/>
          </a:bodyPr>
          <a:lstStyle/>
          <a:p>
            <a:r>
              <a:rPr lang="tr-TR" sz="3000" dirty="0" smtClean="0"/>
              <a:t>Araştırmacı bu notları hem düşünce geliştirmek için hem de araştırmasının sonunda yazacağı raporda kullanmak üzere alır.</a:t>
            </a:r>
          </a:p>
          <a:p>
            <a:r>
              <a:rPr lang="tr-TR" sz="3000" dirty="0" smtClean="0"/>
              <a:t>Bu nedenle alınan notların hem genel dil kurallarına hem de akademik geleneklere uygun olması  rapor yazarken araştırmacının işini kolaylaştırır.</a:t>
            </a:r>
          </a:p>
        </p:txBody>
      </p:sp>
    </p:spTree>
    <p:extLst>
      <p:ext uri="{BB962C8B-B14F-4D97-AF65-F5344CB8AC3E}">
        <p14:creationId xmlns:p14="http://schemas.microsoft.com/office/powerpoint/2010/main" val="1713697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Not Tutma</a:t>
            </a:r>
            <a:endParaRPr lang="tr-TR" dirty="0"/>
          </a:p>
        </p:txBody>
      </p:sp>
      <p:sp>
        <p:nvSpPr>
          <p:cNvPr id="3" name="İçerik Yer Tutucusu 2"/>
          <p:cNvSpPr>
            <a:spLocks noGrp="1"/>
          </p:cNvSpPr>
          <p:nvPr>
            <p:ph idx="1"/>
          </p:nvPr>
        </p:nvSpPr>
        <p:spPr/>
        <p:txBody>
          <a:bodyPr>
            <a:normAutofit fontScale="92500" lnSpcReduction="10000"/>
          </a:bodyPr>
          <a:lstStyle/>
          <a:p>
            <a:r>
              <a:rPr lang="tr-TR" sz="2800" dirty="0" smtClean="0"/>
              <a:t>Not tutarken alıntı yapacağımız ya da eleştireceğimiz kısımları doğrudan ya  da dolaylı aktarma yöntemiyle not alabiliriz.</a:t>
            </a:r>
          </a:p>
          <a:p>
            <a:r>
              <a:rPr lang="tr-TR" sz="2800" dirty="0" smtClean="0"/>
              <a:t>Bir başka not alma biçimi de genelleme ya da özetlemedir. </a:t>
            </a:r>
          </a:p>
          <a:p>
            <a:r>
              <a:rPr lang="tr-TR" sz="2800" dirty="0" smtClean="0"/>
              <a:t>Alıntıları hangi biçimde not edersek edelim, notlarımız (çalışmamızı değerlendirecek kişi, kurul ya da kurumların beklentilerine göre değişiklik gösterse de) bilimsel rapor yazma esaslarına uygun olmalı.  </a:t>
            </a:r>
          </a:p>
        </p:txBody>
      </p:sp>
    </p:spTree>
    <p:extLst>
      <p:ext uri="{BB962C8B-B14F-4D97-AF65-F5344CB8AC3E}">
        <p14:creationId xmlns:p14="http://schemas.microsoft.com/office/powerpoint/2010/main" val="3862668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Not Tutma</a:t>
            </a:r>
            <a:endParaRPr lang="tr-TR" dirty="0"/>
          </a:p>
        </p:txBody>
      </p:sp>
      <p:sp>
        <p:nvSpPr>
          <p:cNvPr id="3" name="İçerik Yer Tutucusu 2"/>
          <p:cNvSpPr>
            <a:spLocks noGrp="1"/>
          </p:cNvSpPr>
          <p:nvPr>
            <p:ph idx="1"/>
          </p:nvPr>
        </p:nvSpPr>
        <p:spPr/>
        <p:txBody>
          <a:bodyPr>
            <a:normAutofit lnSpcReduction="10000"/>
          </a:bodyPr>
          <a:lstStyle/>
          <a:p>
            <a:r>
              <a:rPr lang="tr-TR" dirty="0"/>
              <a:t>Daha sonra gönderme konusunu işlerken doğrudan alıntı, dolaylı alıntı, genelleme/özetleme konuları üzerinde duracağız. Ancak kısaca değinecek olursak;</a:t>
            </a:r>
          </a:p>
          <a:p>
            <a:pPr lvl="1"/>
            <a:r>
              <a:rPr lang="tr-TR" dirty="0"/>
              <a:t>Doğrudan aktarmada metin olduğu gibi alınır, hiçbir değişiklik yapılmaz. </a:t>
            </a:r>
            <a:endParaRPr lang="tr-TR" dirty="0" smtClean="0"/>
          </a:p>
          <a:p>
            <a:pPr lvl="2"/>
            <a:r>
              <a:rPr lang="tr-TR" dirty="0" smtClean="0"/>
              <a:t>Kısa </a:t>
            </a:r>
            <a:r>
              <a:rPr lang="tr-TR" dirty="0"/>
              <a:t>alıntılar metin içinde tırnak </a:t>
            </a:r>
            <a:r>
              <a:rPr lang="tr-TR" dirty="0" smtClean="0"/>
              <a:t>içine alınarak verilir</a:t>
            </a:r>
            <a:r>
              <a:rPr lang="tr-TR" dirty="0"/>
              <a:t>. Alıntının sonuna gönderme eklenir</a:t>
            </a:r>
            <a:r>
              <a:rPr lang="tr-TR" dirty="0" smtClean="0"/>
              <a:t>. </a:t>
            </a:r>
          </a:p>
          <a:p>
            <a:pPr lvl="2"/>
            <a:r>
              <a:rPr lang="tr-TR" dirty="0" smtClean="0"/>
              <a:t>Doğrudan alıntı uzunsa metnin içinde verilmez. </a:t>
            </a:r>
            <a:r>
              <a:rPr lang="tr-TR" dirty="0"/>
              <a:t>G</a:t>
            </a:r>
            <a:r>
              <a:rPr lang="tr-TR" dirty="0" smtClean="0"/>
              <a:t>enellikle ayrı bir paragrafta daha küçük puntolarla ve yanlardan daraltarak verilir. Yine alıntının sonuna gönderme eklenir.</a:t>
            </a:r>
          </a:p>
          <a:p>
            <a:pPr lvl="1"/>
            <a:r>
              <a:rPr lang="tr-TR" dirty="0" smtClean="0"/>
              <a:t>Dolaylı aktarmada cümle ya da cümleler olduğu gibi alınmaz. Aslına uygun olmak ve metnin ana fikrine bağlı kalmak şartıyla araştırmacının kendi sözcükleri ile verilir. Alıntının sonuna gönderme eklenir.</a:t>
            </a:r>
          </a:p>
          <a:p>
            <a:pPr lvl="1"/>
            <a:r>
              <a:rPr lang="tr-TR" dirty="0"/>
              <a:t>Özetleme ya da genelleme yaparken tek bir cümle ya da paragrafı değil, daha uzun metinleri veya bir eserin tamamını geneller ya da özetleriz. </a:t>
            </a:r>
            <a:r>
              <a:rPr lang="tr-TR" dirty="0" smtClean="0"/>
              <a:t>Yine alıntının sonuna gönderme ekleriz. </a:t>
            </a:r>
            <a:endParaRPr lang="tr-TR" dirty="0"/>
          </a:p>
          <a:p>
            <a:pPr lvl="1"/>
            <a:endParaRPr lang="tr-TR" dirty="0" smtClean="0"/>
          </a:p>
          <a:p>
            <a:pPr lvl="1"/>
            <a:endParaRPr lang="tr-TR" dirty="0" smtClean="0"/>
          </a:p>
          <a:p>
            <a:pPr lvl="1"/>
            <a:endParaRPr lang="tr-TR" dirty="0"/>
          </a:p>
          <a:p>
            <a:endParaRPr lang="tr-TR" dirty="0"/>
          </a:p>
        </p:txBody>
      </p:sp>
    </p:spTree>
    <p:extLst>
      <p:ext uri="{BB962C8B-B14F-4D97-AF65-F5344CB8AC3E}">
        <p14:creationId xmlns:p14="http://schemas.microsoft.com/office/powerpoint/2010/main" val="3262057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Not Tutma Teknikleri</a:t>
            </a:r>
            <a:endParaRPr lang="tr-TR" dirty="0"/>
          </a:p>
        </p:txBody>
      </p:sp>
      <p:sp>
        <p:nvSpPr>
          <p:cNvPr id="3" name="İçerik Yer Tutucusu 2"/>
          <p:cNvSpPr>
            <a:spLocks noGrp="1"/>
          </p:cNvSpPr>
          <p:nvPr>
            <p:ph idx="1"/>
          </p:nvPr>
        </p:nvSpPr>
        <p:spPr/>
        <p:txBody>
          <a:bodyPr>
            <a:normAutofit/>
          </a:bodyPr>
          <a:lstStyle/>
          <a:p>
            <a:r>
              <a:rPr lang="tr-TR" sz="2600" dirty="0"/>
              <a:t>Notlar farklı ortamlarda farklı yöntemlerle tutulabilir. </a:t>
            </a:r>
          </a:p>
          <a:p>
            <a:r>
              <a:rPr lang="tr-TR" sz="2600" dirty="0"/>
              <a:t>Bu ortamlar araştırmacının tercihine göre elektronik ortam, defterler ya da not kartları olabilir. </a:t>
            </a:r>
          </a:p>
          <a:p>
            <a:r>
              <a:rPr lang="tr-TR" sz="2600" dirty="0"/>
              <a:t>Elektronik ortamda not tutma araçlarının bu kadar yaygınlaşmadığı zamanlarda araştırmacılar için en verimli not tutma yollarından biri kartlara not tutmaktı</a:t>
            </a:r>
            <a:r>
              <a:rPr lang="tr-TR" sz="2600" dirty="0" smtClean="0"/>
              <a:t>.</a:t>
            </a:r>
          </a:p>
        </p:txBody>
      </p:sp>
    </p:spTree>
    <p:extLst>
      <p:ext uri="{BB962C8B-B14F-4D97-AF65-F5344CB8AC3E}">
        <p14:creationId xmlns:p14="http://schemas.microsoft.com/office/powerpoint/2010/main" val="1625844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Not Tutma Teknikleri</a:t>
            </a:r>
            <a:endParaRPr lang="tr-TR" dirty="0"/>
          </a:p>
        </p:txBody>
      </p:sp>
      <p:sp>
        <p:nvSpPr>
          <p:cNvPr id="3" name="İçerik Yer Tutucusu 2"/>
          <p:cNvSpPr>
            <a:spLocks noGrp="1"/>
          </p:cNvSpPr>
          <p:nvPr>
            <p:ph idx="1"/>
          </p:nvPr>
        </p:nvSpPr>
        <p:spPr/>
        <p:txBody>
          <a:bodyPr>
            <a:normAutofit/>
          </a:bodyPr>
          <a:lstStyle/>
          <a:p>
            <a:r>
              <a:rPr lang="tr-TR" sz="2800" dirty="0"/>
              <a:t>Günümüzde kartlara ve defterlere not almak daha fazla zaman aldığı için araştırmacılar çoğunlukla not tutmak için elektronik ortamlardaki araçları kullanmayı tercih etmektedir. </a:t>
            </a:r>
            <a:endParaRPr lang="tr-TR" sz="2800" dirty="0" smtClean="0"/>
          </a:p>
          <a:p>
            <a:r>
              <a:rPr lang="tr-TR" sz="2800" dirty="0" smtClean="0"/>
              <a:t>Elektronik araçlarda not tutma yöntemleri, kartlara not tutma yönteminin esaslarından hareketle geliştirilmiştir.</a:t>
            </a:r>
          </a:p>
        </p:txBody>
      </p:sp>
    </p:spTree>
    <p:extLst>
      <p:ext uri="{BB962C8B-B14F-4D97-AF65-F5344CB8AC3E}">
        <p14:creationId xmlns:p14="http://schemas.microsoft.com/office/powerpoint/2010/main" val="2502242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Not Tutma Teknikleri</a:t>
            </a:r>
            <a:endParaRPr lang="tr-TR" dirty="0"/>
          </a:p>
        </p:txBody>
      </p:sp>
      <p:pic>
        <p:nvPicPr>
          <p:cNvPr id="15" name="İçerik Yer Tutucusu 14"/>
          <p:cNvPicPr>
            <a:picLocks noGrp="1" noChangeAspect="1"/>
          </p:cNvPicPr>
          <p:nvPr>
            <p:ph idx="1"/>
          </p:nvPr>
        </p:nvPicPr>
        <p:blipFill>
          <a:blip r:embed="rId2"/>
          <a:stretch>
            <a:fillRect/>
          </a:stretch>
        </p:blipFill>
        <p:spPr>
          <a:xfrm>
            <a:off x="2592925" y="2108200"/>
            <a:ext cx="8911687" cy="4368800"/>
          </a:xfrm>
          <a:prstGeom prst="rect">
            <a:avLst/>
          </a:prstGeom>
        </p:spPr>
      </p:pic>
    </p:spTree>
    <p:extLst>
      <p:ext uri="{BB962C8B-B14F-4D97-AF65-F5344CB8AC3E}">
        <p14:creationId xmlns:p14="http://schemas.microsoft.com/office/powerpoint/2010/main" val="1940605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Not Tutma Teknikleri</a:t>
            </a:r>
            <a:endParaRPr lang="tr-TR" dirty="0"/>
          </a:p>
        </p:txBody>
      </p:sp>
      <p:sp>
        <p:nvSpPr>
          <p:cNvPr id="3" name="İçerik Yer Tutucusu 2"/>
          <p:cNvSpPr>
            <a:spLocks noGrp="1"/>
          </p:cNvSpPr>
          <p:nvPr>
            <p:ph idx="1"/>
          </p:nvPr>
        </p:nvSpPr>
        <p:spPr/>
        <p:txBody>
          <a:bodyPr>
            <a:normAutofit fontScale="92500" lnSpcReduction="10000"/>
          </a:bodyPr>
          <a:lstStyle/>
          <a:p>
            <a:endParaRPr lang="tr-TR" dirty="0" smtClean="0"/>
          </a:p>
          <a:p>
            <a:r>
              <a:rPr lang="tr-TR" sz="2000" dirty="0" smtClean="0"/>
              <a:t>Kart yönteminde, okunan her materyalin ilk kartı, metin içinde göndermelerin yapılması ve sonuçta kaynakça oluşturulması amacıyla bazı künye bilgilerini ve kart kodunu içerir. </a:t>
            </a:r>
          </a:p>
          <a:p>
            <a:r>
              <a:rPr lang="tr-TR" sz="2000" dirty="0" smtClean="0"/>
              <a:t>Kart kodu genellikle kartın sağ üst köşesine yazılır. Aşağıdaki kartta 100 numarası okunan materyalin kodunu, 1 numarası ise bu materyale ilişkin ilk kart olduğunu ifade eder.</a:t>
            </a:r>
          </a:p>
          <a:p>
            <a:r>
              <a:rPr lang="tr-TR" sz="2000" dirty="0" smtClean="0"/>
              <a:t>Okuduğunuz materyaldeki bilgi, görüş ve düşüncelerle ilgili kendi fikrinizi kartlara farklı renklerle yazarak ayırt edebilirsiniz. Dörtgen içine almak, simge kullanmak gibi yöntemler de kullanılabilir. </a:t>
            </a:r>
          </a:p>
          <a:p>
            <a:r>
              <a:rPr lang="tr-TR" sz="2000" dirty="0" smtClean="0"/>
              <a:t>Notlara alıntının yapıldığı sayfayı da yazmak rapor yazarken araştırmacının işini kolaylaştırır. </a:t>
            </a:r>
            <a:endParaRPr lang="tr-TR" dirty="0" smtClean="0"/>
          </a:p>
          <a:p>
            <a:endParaRPr lang="tr-TR" dirty="0"/>
          </a:p>
        </p:txBody>
      </p:sp>
    </p:spTree>
    <p:extLst>
      <p:ext uri="{BB962C8B-B14F-4D97-AF65-F5344CB8AC3E}">
        <p14:creationId xmlns:p14="http://schemas.microsoft.com/office/powerpoint/2010/main" val="1221066931"/>
      </p:ext>
    </p:extLst>
  </p:cSld>
  <p:clrMapOvr>
    <a:masterClrMapping/>
  </p:clrMapOvr>
</p:sld>
</file>

<file path=ppt/theme/theme1.xml><?xml version="1.0" encoding="utf-8"?>
<a:theme xmlns:a="http://schemas.openxmlformats.org/drawingml/2006/main" name="Duma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261</TotalTime>
  <Words>531</Words>
  <Application>Microsoft Office PowerPoint</Application>
  <PresentationFormat>Geniş ekran</PresentationFormat>
  <Paragraphs>40</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Century Gothic</vt:lpstr>
      <vt:lpstr>Wingdings 3</vt:lpstr>
      <vt:lpstr>Duman</vt:lpstr>
      <vt:lpstr>Not Tutma</vt:lpstr>
      <vt:lpstr>Not Tutma</vt:lpstr>
      <vt:lpstr>Not Tutma</vt:lpstr>
      <vt:lpstr>Not Tutma</vt:lpstr>
      <vt:lpstr>Not Tutma</vt:lpstr>
      <vt:lpstr>Not Tutma Teknikleri</vt:lpstr>
      <vt:lpstr>Not Tutma Teknikleri</vt:lpstr>
      <vt:lpstr>Not Tutma Teknikleri</vt:lpstr>
      <vt:lpstr>Not Tutma Teknikleri</vt:lpstr>
      <vt:lpstr>Not Tutma Teknikleri</vt:lpstr>
      <vt:lpstr>Kaynak</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 Tutma Teknikleri</dc:title>
  <dc:creator>TEKNIK</dc:creator>
  <cp:lastModifiedBy>TEKNIK</cp:lastModifiedBy>
  <cp:revision>17</cp:revision>
  <dcterms:created xsi:type="dcterms:W3CDTF">2020-03-04T10:51:00Z</dcterms:created>
  <dcterms:modified xsi:type="dcterms:W3CDTF">2020-03-13T16:40:27Z</dcterms:modified>
</cp:coreProperties>
</file>