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9"/>
  </p:notesMasterIdLst>
  <p:sldIdLst>
    <p:sldId id="1082" r:id="rId4"/>
    <p:sldId id="1093" r:id="rId5"/>
    <p:sldId id="1094" r:id="rId6"/>
    <p:sldId id="1096" r:id="rId7"/>
    <p:sldId id="1097" r:id="rId8"/>
    <p:sldId id="1098" r:id="rId9"/>
    <p:sldId id="1100" r:id="rId10"/>
    <p:sldId id="1099" r:id="rId11"/>
    <p:sldId id="1101" r:id="rId12"/>
    <p:sldId id="1102" r:id="rId13"/>
    <p:sldId id="1103" r:id="rId14"/>
    <p:sldId id="1105" r:id="rId15"/>
    <p:sldId id="1104" r:id="rId16"/>
    <p:sldId id="1106" r:id="rId17"/>
    <p:sldId id="1095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4/20/2020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4/20/2020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4/20/2020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4/20/2020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4/20/2020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4/20/2020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4/20/2020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4/20/2020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4/20/2020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4/20/2020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4/20/2020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4/20/2020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4/20/2020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4/20/2020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4/20/2020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4501" y="51739"/>
            <a:ext cx="7654996" cy="51308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9320" y="1357782"/>
            <a:ext cx="4191000" cy="3683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4/20/2020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bb.gov.tr/mevzuat/kanunlar/Avrupa_Yerel_Yonetimler_ozerklik_Sarti.pdf" TargetMode="Externa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 209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 (3-0) 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868100" y="4393802"/>
            <a:ext cx="7558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Veysel Tiryaki</a:t>
            </a: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Şartı ve Türkiye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Türkiye’nin Çekince Koyduğu Maddeler (Yeter, 1996)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Yeniden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dağıtılacak mali kaynakların yerel makamlara tahsisinin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nasıl yapılacağı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konusunda, yerel yönetimlere önceden danışılması (Madde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9, Paragraf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Yapılacak mali yardımların, yerel yönetimlerin kendi politikalarını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uygulama konusundaki temel özgürlüklerini mümkün olduğu ölçüde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ortadan kaldırmaması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(Madde 9, Paragraf 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Yerel yönetimlerin haklarını savunabilmeleri için uluslararası yerel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yönetim birimleriyle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işbirliği yapabilmeleri, uluslararası birliklere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katılabilmeleri (Madde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10, Paragraf 2 ve 3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Şartı ve Türkiye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Türkiye’nin Çekince Koyduğu Maddeler (Yeter, 1996)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Yerel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yönetimlerin iç hukukta kendilerine tanınmış olan yetkileri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serbestçe savunabilmek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yargı yoluna başvurabilmeleri (madde 11),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Türkiye’nin çekince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koyduğu madde ve paragraflardır. Ancak, şartın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onaylanmasının uygun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bulunduğuna dair kanun maddesinin verdiği yetkiye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dayanılarak, </a:t>
            </a:r>
            <a:r>
              <a:rPr lang="tr-TR" sz="20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Bakanlar </a:t>
            </a:r>
            <a:r>
              <a:rPr lang="tr-TR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Kurulu kararıyla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«Cumhurbaşkanlığı Kararnamesiyle» bütün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çekincelerin kaldırılması mümkündür.</a:t>
            </a:r>
          </a:p>
        </p:txBody>
      </p:sp>
    </p:spTree>
    <p:extLst>
      <p:ext uri="{BB962C8B-B14F-4D97-AF65-F5344CB8AC3E}">
        <p14:creationId xmlns:p14="http://schemas.microsoft.com/office/powerpoint/2010/main" val="238461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Şartı ve Türkiye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0560" y="1433424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Yerel Özerklik için önemli bir uluslararası belge olan AYYÖŞ Avrupa Birliği’ne kabul için imzalanması önemli bir hukuki belgedir.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Türkiye’nin merkeziyetçi yapısı bu belgenin bazı hükümlerini kabul etmemesi sonucunu doğurmuştur.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Yerel Özerklik – Siyasi Özerklik tartışmaları günümüzde halen güncelliğini koruyan tartışmalar olduğundan özellikle Türkiye’de terörle mücadele kapsamında yerel özerkliğin genişletilmesinin ulusal güvenliği tehlikeye sokabileceği gerekçesiyle çekimser bir tavır sergilenmektedir.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Şartı’nın Türkiye Anayasası ve yerel yönetimlere ilişkin yasalarla genel anlamda uyum içinde olduğu ifade edilebilir (Yeter, 1996).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Şartı ve Türkiye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0560" y="1433424"/>
            <a:ext cx="7717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Türkiye yerel özerklik açısından uluslararası düzeyde benimsenen Avrupa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Özerklik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Şartı'nı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ilk onaylayan devletlerden biridir. Yasal düzlemde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analiz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neticesinde,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Özerklik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Şartı'nın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çoğu maddesine büyük ölçüde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uyum sağladığı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görülmektedir. Bununla birlikte, bu belgenin maddelerine uyumun yanında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hükümleri yaşama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geçirme konusunda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yaşanan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sıkıntıların 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aşılması yönünde birtakım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adımlar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atılabilir (Aygen, 2017).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4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Şartı ve Türkiye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70560" y="1433424"/>
            <a:ext cx="7717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Türkiye yerel özerklik açısından uluslararası düzeyde benimsenen Avrupa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Özerklik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Şartı'nı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ilk onaylayan devletlerden biridir. Yasal düzlemde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analiz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neticesinde,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Özerklik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Şartı'nın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çoğu maddesine büyük ölçüde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uyum sağladığı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görülmektedir. Bununla birlikte, bu belgenin maddelerine uyumun yanında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hükümleri yaşama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geçirme konusunda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yaşanan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sıkıntıların 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aşılması yönünde birtakım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adımlar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atılabilir (Aygen, 2017).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4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13080" y="1355271"/>
            <a:ext cx="8517836" cy="428134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1600" dirty="0" smtClean="0"/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76654" y="1525959"/>
            <a:ext cx="7790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Aygen,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(2017).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 Üzerine Bir İnceleme: Türkiye Örneği.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Avrasya Uluslararası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Araştırmalar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Dergisi, 5(10), 256-276.</a:t>
            </a:r>
          </a:p>
          <a:p>
            <a:pPr marL="536575" indent="-536575" algn="just"/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Çevikbaş,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(2012).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 ve Türkiye’de Uygulanabilirliği. Türk İdare Dergisi, (475), 33-62.</a:t>
            </a:r>
          </a:p>
          <a:p>
            <a:pPr marL="536575" indent="-536575" algn="just"/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Muratoğlu, T. (2011).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 ve Türk Hukuku.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İstanbul Üniversitesi Hukuk Fakültesi Mecmuası, 69(1-2), 737-775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536575" algn="just"/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Yeter, E. (1996). </a:t>
            </a:r>
            <a:r>
              <a:rPr lang="tr-TR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 Karşısında Türkiye: Anayasa ve İlgili Yasalarda Durum. 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Çağdaş Yerel Yönetimler Dergisi, 5(1), 3-13.</a:t>
            </a:r>
          </a:p>
        </p:txBody>
      </p:sp>
    </p:spTree>
    <p:extLst>
      <p:ext uri="{BB962C8B-B14F-4D97-AF65-F5344CB8AC3E}">
        <p14:creationId xmlns:p14="http://schemas.microsoft.com/office/powerpoint/2010/main" val="103080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0330" y="1737167"/>
            <a:ext cx="75458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 ve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1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Şartı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Avrupa Birliği (AB) ulusların bir araya gelerek egemenlik alanlarının bir kısmını ulusların üzerinde bir oluşuma kendi rızaları ile devretmeleri üzerine ortaya çıkmış ve gelişmekte olan bir birliktir.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AB’nin en önemli organı olan Avrupa Konseyi, geleceğin birleşmiş Avrupa’sının ortaya çıkmasında en önemli birimlerin yerel yönetimler olduğu düşüncesinde olmuştur (Çevikbaş, 2012).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 gerek Avrupa’da gerekse demokrasiyi benimsemiş gelişmiş medeniyetlerde kamu hizmetlerinin etkin ve verimli gerçekleştirilmesinde önemli kurumlar olarak bilinmektedir.</a:t>
            </a:r>
          </a:p>
        </p:txBody>
      </p:sp>
    </p:spTree>
    <p:extLst>
      <p:ext uri="{BB962C8B-B14F-4D97-AF65-F5344CB8AC3E}">
        <p14:creationId xmlns:p14="http://schemas.microsoft.com/office/powerpoint/2010/main" val="68401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Şartı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Avrupa’da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yerel yönetimlerin özerkliğine ilişkin çalışmalar 1951 yılında Cenevre’de kurulan Avrupa Belediyeler Konseyi’nin 1953 yılında toplanmasının ardından kabul edilen Avrupa Belediye Özgürlük Şartı ile başlamıştır (Muratoğlu, 2011).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1967 yılında «Yerel Özerklik İlkeleri Bildirgesi» Avrupa Konseyi tarafından sunulmuş ardından Avrupa Yerel Yönetimler Özerklik Şartı’na ilişkin esas çalışmalar 1980’li yıllar itibariyle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hız kazanmıştır. Avrupa Yerel Yönetimler Özerklik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Şartı’na ilişkin taslak, Roma’da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8-10 Kasım 1984 tarihinde yapılan 6. Yerel Yönetimlerden Sorumlu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Bakanlar Konferansı'nda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alınmış,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daha sonra 1985 yılının Haziran ayında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devletlerin imzasına açılmıştır (Yeter, 1996, Aygen, 2017).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8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Şartı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 (AYYÖŞ) ile yasaların sınırları içerisinde kalmak koşuluyla yerel yönetimlerin kamu işlerini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kendi sorumluluğu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ve halkın çıkarları doğrultusunda gerçekleştiren ve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merkezi denetimden mümkün olduğunca uzak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mali açıdan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görevleriyle orantılı olarak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güçlü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yapılar hedeflenmiştir (Çevikbaş, 2012).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Şartı;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15.10.1985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tarihinde imzaya açılmıştır.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AYYÖŞ’ü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1988 yılında bazı maddelerine çekinceler koymak suretiyle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imzalamış ve 1993 yılında yürürlüğe koymuştur.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Şartı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70560" y="1067664"/>
            <a:ext cx="933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Şartını İmzalayan Ülkeler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" y="1447900"/>
            <a:ext cx="7120128" cy="4230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Metin kutusu 2"/>
          <p:cNvSpPr txBox="1"/>
          <p:nvPr/>
        </p:nvSpPr>
        <p:spPr>
          <a:xfrm>
            <a:off x="926592" y="5616870"/>
            <a:ext cx="2523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Kaynak: http://tr.wikipedia.org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0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Şartı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70560" y="1067664"/>
            <a:ext cx="933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Şartı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İmzalayan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Ülkeler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458482"/>
              </p:ext>
            </p:extLst>
          </p:nvPr>
        </p:nvGraphicFramePr>
        <p:xfrm>
          <a:off x="670560" y="1441383"/>
          <a:ext cx="3675234" cy="435133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2323">
                  <a:extLst>
                    <a:ext uri="{9D8B030D-6E8A-4147-A177-3AD203B41FA5}">
                      <a16:colId xmlns:a16="http://schemas.microsoft.com/office/drawing/2014/main" val="3105130551"/>
                    </a:ext>
                  </a:extLst>
                </a:gridCol>
                <a:gridCol w="1407782">
                  <a:extLst>
                    <a:ext uri="{9D8B030D-6E8A-4147-A177-3AD203B41FA5}">
                      <a16:colId xmlns:a16="http://schemas.microsoft.com/office/drawing/2014/main" val="1640143253"/>
                    </a:ext>
                  </a:extLst>
                </a:gridCol>
                <a:gridCol w="683698">
                  <a:extLst>
                    <a:ext uri="{9D8B030D-6E8A-4147-A177-3AD203B41FA5}">
                      <a16:colId xmlns:a16="http://schemas.microsoft.com/office/drawing/2014/main" val="3893503801"/>
                    </a:ext>
                  </a:extLst>
                </a:gridCol>
                <a:gridCol w="726969">
                  <a:extLst>
                    <a:ext uri="{9D8B030D-6E8A-4147-A177-3AD203B41FA5}">
                      <a16:colId xmlns:a16="http://schemas.microsoft.com/office/drawing/2014/main" val="2273729181"/>
                    </a:ext>
                  </a:extLst>
                </a:gridCol>
                <a:gridCol w="614462">
                  <a:extLst>
                    <a:ext uri="{9D8B030D-6E8A-4147-A177-3AD203B41FA5}">
                      <a16:colId xmlns:a16="http://schemas.microsoft.com/office/drawing/2014/main" val="3238282466"/>
                    </a:ext>
                  </a:extLst>
                </a:gridCol>
              </a:tblGrid>
              <a:tr h="173360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Sıra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Ülke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İmza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Onay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Yürürlük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extLst>
                  <a:ext uri="{0D108BD9-81ED-4DB2-BD59-A6C34878D82A}">
                    <a16:rowId xmlns:a16="http://schemas.microsoft.com/office/drawing/2014/main" val="3805111301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Avusturya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23/09/1987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4237252311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Belçika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25/08/2004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1.12.2004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1203069901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Danimarka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03/02/1988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3415794031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Fransa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17/01/2007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1.05.2007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895721117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Almanya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17/05/1988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1134008096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Yunanistan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06/09/1989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1.01.1990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3430622937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İtalya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11/05/1990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1.09.1990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3590130315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Lihteştayn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11/05/1988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4102929290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Lüksemburg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15/05/1987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716622793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Portekiz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18/12/1990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1.04.1991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274743243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İspanya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15.10.1985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08/11/1988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1.03.1989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4136645175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İzlanda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20.11.1985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25/03/1991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1.07.1991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715204900"/>
                  </a:ext>
                </a:extLst>
              </a:tr>
              <a:tr h="190696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Güney Kıbrıs Rum Kesimi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8.10.1986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16/05/1988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3422270928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Hollanda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7.01.1988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20/03/1991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1.07.1991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3110821991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İsveç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4.10.1988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29/08/1989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1.12.1989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4204529612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u="none" strike="noStrike" dirty="0">
                          <a:effectLst/>
                        </a:rPr>
                        <a:t>Türkiye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u="none" strike="noStrike" dirty="0">
                          <a:effectLst/>
                        </a:rPr>
                        <a:t>21.11.1988</a:t>
                      </a:r>
                      <a:endParaRPr lang="tr-TR" sz="1000" b="1" i="0" u="none" strike="noStrike" dirty="0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u="none" strike="noStrike" dirty="0">
                          <a:effectLst/>
                        </a:rPr>
                        <a:t>09/12/1992 </a:t>
                      </a:r>
                      <a:endParaRPr lang="tr-TR" sz="1000" b="1" i="0" u="none" strike="noStrike" dirty="0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b="1" u="none" strike="noStrike" dirty="0">
                          <a:effectLst/>
                        </a:rPr>
                        <a:t>1.04.1993</a:t>
                      </a:r>
                      <a:endParaRPr lang="tr-TR" sz="1000" b="1" i="0" u="none" strike="noStrike" dirty="0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2778355514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Norveç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26.05.1989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26/05/1989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1.09.1989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1270447579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Finlandiya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14.06.1990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03/06/1991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1.10.1991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825114853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19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Macaristan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6.04.1992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21/03/1994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1.07.1994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2591673637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Polonya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19.02.1993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22/11/1993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1.03.1994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229508232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Malta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13.07.1993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06/09/1993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1.01.1994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2173653828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Estonya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4.11.1993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16/12/1994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1.04.1995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851190177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Bulgaristan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3.10.1994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10/05/1995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1.09.1995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3097308900"/>
                  </a:ext>
                </a:extLst>
              </a:tr>
              <a:tr h="173360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Romanya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4.10.1994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28/01/1998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1.05.1998</a:t>
                      </a:r>
                      <a:endParaRPr lang="tr-TR" sz="1000" b="0" i="0" u="none" strike="noStrike" dirty="0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8668" marR="8668" marT="8668" marB="0" anchor="ctr"/>
                </a:tc>
                <a:extLst>
                  <a:ext uri="{0D108BD9-81ED-4DB2-BD59-A6C34878D82A}">
                    <a16:rowId xmlns:a16="http://schemas.microsoft.com/office/drawing/2014/main" val="3054826961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04661"/>
              </p:ext>
            </p:extLst>
          </p:nvPr>
        </p:nvGraphicFramePr>
        <p:xfrm>
          <a:off x="4429181" y="1441383"/>
          <a:ext cx="4032360" cy="43513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4417">
                  <a:extLst>
                    <a:ext uri="{9D8B030D-6E8A-4147-A177-3AD203B41FA5}">
                      <a16:colId xmlns:a16="http://schemas.microsoft.com/office/drawing/2014/main" val="2619409501"/>
                    </a:ext>
                  </a:extLst>
                </a:gridCol>
                <a:gridCol w="1418237">
                  <a:extLst>
                    <a:ext uri="{9D8B030D-6E8A-4147-A177-3AD203B41FA5}">
                      <a16:colId xmlns:a16="http://schemas.microsoft.com/office/drawing/2014/main" val="752410076"/>
                    </a:ext>
                  </a:extLst>
                </a:gridCol>
                <a:gridCol w="961517">
                  <a:extLst>
                    <a:ext uri="{9D8B030D-6E8A-4147-A177-3AD203B41FA5}">
                      <a16:colId xmlns:a16="http://schemas.microsoft.com/office/drawing/2014/main" val="3786829657"/>
                    </a:ext>
                  </a:extLst>
                </a:gridCol>
                <a:gridCol w="748180">
                  <a:extLst>
                    <a:ext uri="{9D8B030D-6E8A-4147-A177-3AD203B41FA5}">
                      <a16:colId xmlns:a16="http://schemas.microsoft.com/office/drawing/2014/main" val="1720384997"/>
                    </a:ext>
                  </a:extLst>
                </a:gridCol>
                <a:gridCol w="640009">
                  <a:extLst>
                    <a:ext uri="{9D8B030D-6E8A-4147-A177-3AD203B41FA5}">
                      <a16:colId xmlns:a16="http://schemas.microsoft.com/office/drawing/2014/main" val="3889676542"/>
                    </a:ext>
                  </a:extLst>
                </a:gridCol>
              </a:tblGrid>
              <a:tr h="180553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Sıra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Ülke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İmza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Onay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Yürürlük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208721223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Slovenya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11.10.1994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15/11/1996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1.03.1997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182876891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Rusya Federasyonu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28.02.1996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05/05/1998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1.09.1998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2196405307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Moldova Cumhuriyeti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2.05.1996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02/10/1997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1.02.1998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3109355502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Kuzey Makedonya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14.06.1996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06/06/1997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1.10.1997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484363089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29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Ukrayna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6.11.1996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11/09/1997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1.01.1998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2864868049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Litvanya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27.11.1996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22/06/1999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1.10.1999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4260962651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Letonya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5.12.1996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05/12/1996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1.04.1997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2112083971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İngiltere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3.06.1997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24/04/1998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1.08.1998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699078501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İrlanda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7.10.1997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14/05/2002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1.09.2002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1379320659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Hırvatistan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11.10.1997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11/10/1997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1.02.1998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3739405884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Arnavutluk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27.05.1998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04/04/2000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1.08.2000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978243565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Çek Cumhuriyeti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28.05.1998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07/05/1999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1.09.1999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1285060328"/>
                  </a:ext>
                </a:extLst>
              </a:tr>
              <a:tr h="198609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Slovakya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23.02.1999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01/02/2000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1.06.2000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71360873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Ermenistan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11.05.2001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25/01/2002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1.05.2002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4257385920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39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Azerbaycan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21.12.2001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15/04/2002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1.08.2002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412327696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Gürcistan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29.05.2002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08/12/2004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1.04.2005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588491722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Bosna Hersek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12.07.2002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12/07/2002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1.11.2002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2838189514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İsviçre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21.01.2004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17/02/2005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1.06.2005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3043387389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Karadağ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24.06.2005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12/09/2008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1.01.2009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2330654770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Sırbistan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24.06.2005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06/09/2007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1.01.2008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1002015963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Andora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27.10.2010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23/03/2011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1.07.2011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2592785752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Monako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10.01.2013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10/01/2013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1.05.2013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295823926"/>
                  </a:ext>
                </a:extLst>
              </a:tr>
              <a:tr h="180553">
                <a:tc>
                  <a:txBody>
                    <a:bodyPr/>
                    <a:lstStyle/>
                    <a:p>
                      <a:pPr algn="r" fontAlgn="b"/>
                      <a:r>
                        <a:rPr lang="tr-TR" sz="1000" u="none" strike="noStrike">
                          <a:effectLst/>
                        </a:rPr>
                        <a:t>47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San Marino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16.05.2013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29/10/2013 </a:t>
                      </a:r>
                      <a:endParaRPr lang="tr-TR" sz="1000" b="0" i="0" u="none" strike="noStrike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1.02.2014</a:t>
                      </a:r>
                      <a:endParaRPr lang="tr-TR" sz="1000" b="0" i="0" u="none" strike="noStrike" dirty="0">
                        <a:solidFill>
                          <a:srgbClr val="161616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028" marR="9028" marT="9028" marB="0" anchor="ctr"/>
                </a:tc>
                <a:extLst>
                  <a:ext uri="{0D108BD9-81ED-4DB2-BD59-A6C34878D82A}">
                    <a16:rowId xmlns:a16="http://schemas.microsoft.com/office/drawing/2014/main" val="3611697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7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Şartı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85216" y="1115979"/>
            <a:ext cx="77175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1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- Taraflar bu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Şart’ın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12 maddesinde belirtilen şekil ve ölçüde kendilerini aşağıdaki maddelerle bağlı kabul edeceklerini taahhüt ederler.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2-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Özerk yerel yönetimler ilkesi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ulusal mevzuatla ve uygun olduğu durumlarda anayasa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ile tanınacaktır.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12-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1- Her Akit Taraf, bu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Şart’ın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I. Bölümündeki paragraflardan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az 10 tanesi aşağıdakilerin arasından seçilmek üzere en az 20 paragrafı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kendisini bağlı kabul etmeyi taahhüt edecektir: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2,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3, paragraf 1 ve 2,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4, paragraf 1,2 ve 4,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5,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Madde 7, paragraf 1,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Avrupa Yerel Yönetimler Özerklik Şartı Tam Metin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için: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https://www.tbb.gov.tr/mevzuat/kanunlar/Avrupa_Yerel_Yonetimler_ozerklik_Sarti.pdf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236720" y="34243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Madde 8, paragraf 2,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Madde 9, paragraf 1,2 ve 3,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Madde 10, paragraf 1,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Madde 11</a:t>
            </a:r>
          </a:p>
        </p:txBody>
      </p:sp>
    </p:spTree>
    <p:extLst>
      <p:ext uri="{BB962C8B-B14F-4D97-AF65-F5344CB8AC3E}">
        <p14:creationId xmlns:p14="http://schemas.microsoft.com/office/powerpoint/2010/main" val="104501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13080" y="613947"/>
            <a:ext cx="7587335" cy="587829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Avrupa Yerel Yönetimler Özerklik </a:t>
            </a: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Şartı ve Türkiye</a:t>
            </a:r>
            <a:endParaRPr lang="tr-TR" sz="2400" b="1" dirty="0" smtClean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21792" y="1445616"/>
            <a:ext cx="7717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Türkiye’nin Çekince Koyduğu Maddeler (Yeter, 1996)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Yerel makamları doğrudan ilgilendirilen planlama ve karar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süreçlerinde kendilerine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danışılması (Madde 4, Paragraf 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Yerel yönetimlerin iç örgütlenmelerin kendilerince belirlenmesi (Madde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6, Paragraf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Yerel olarak seçilmiş kişilerin görevleriyle bağdaşmayacak işlev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faaliyetlerinin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kanun ve temel hukuk ilkelerine göre belirlenmesi(Madde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7, Paragraf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3),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Vesayet denetimine ancak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vesayetle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korunmak istenen yararlarla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orantılı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durumunda izin verilmesi (Madde 8, Paragraf 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Yerel yönetimlere kaynak sağlanmasında hizmet maliyetlerindeki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artışların mümkün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olduğunca hesaba katılması (Madde 9, Paragraf 4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08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13130</TotalTime>
  <Words>1343</Words>
  <Application>Microsoft Office PowerPoint</Application>
  <PresentationFormat>Ekran Gösterisi (4:3)</PresentationFormat>
  <Paragraphs>319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857</cp:revision>
  <cp:lastPrinted>2016-10-24T07:53:35Z</cp:lastPrinted>
  <dcterms:created xsi:type="dcterms:W3CDTF">2016-09-18T09:35:24Z</dcterms:created>
  <dcterms:modified xsi:type="dcterms:W3CDTF">2020-04-20T12:09:51Z</dcterms:modified>
</cp:coreProperties>
</file>