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7" r:id="rId4"/>
    <p:sldId id="268" r:id="rId5"/>
    <p:sldId id="260" r:id="rId6"/>
    <p:sldId id="261" r:id="rId7"/>
    <p:sldId id="262" r:id="rId8"/>
    <p:sldId id="269" r:id="rId9"/>
    <p:sldId id="270" r:id="rId10"/>
    <p:sldId id="263" r:id="rId11"/>
    <p:sldId id="264"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7" autoAdjust="0"/>
    <p:restoredTop sz="94660"/>
  </p:normalViewPr>
  <p:slideViewPr>
    <p:cSldViewPr snapToGrid="0">
      <p:cViewPr varScale="1">
        <p:scale>
          <a:sx n="73" d="100"/>
          <a:sy n="73" d="100"/>
        </p:scale>
        <p:origin x="-54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FE2C20E-43A2-471D-AF10-2621C90D6AF5}"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484122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E2C20E-43A2-471D-AF10-2621C90D6AF5}"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3023545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E2C20E-43A2-471D-AF10-2621C90D6AF5}"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3845861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E2C20E-43A2-471D-AF10-2621C90D6AF5}"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73956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FE2C20E-43A2-471D-AF10-2621C90D6AF5}"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1404128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FE2C20E-43A2-471D-AF10-2621C90D6AF5}"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423191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FE2C20E-43A2-471D-AF10-2621C90D6AF5}" type="datetimeFigureOut">
              <a:rPr lang="tr-TR" smtClean="0"/>
              <a:pPr/>
              <a:t>01.02.2018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1562195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FE2C20E-43A2-471D-AF10-2621C90D6AF5}" type="datetimeFigureOut">
              <a:rPr lang="tr-TR" smtClean="0"/>
              <a:pPr/>
              <a:t>01.02.2018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2032948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FE2C20E-43A2-471D-AF10-2621C90D6AF5}" type="datetimeFigureOut">
              <a:rPr lang="tr-TR" smtClean="0"/>
              <a:pPr/>
              <a:t>01.02.2018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3212374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FE2C20E-43A2-471D-AF10-2621C90D6AF5}"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401358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FE2C20E-43A2-471D-AF10-2621C90D6AF5}"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3134208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E2C20E-43A2-471D-AF10-2621C90D6AF5}" type="datetimeFigureOut">
              <a:rPr lang="tr-TR" smtClean="0"/>
              <a:pPr/>
              <a:t>01.02.2018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47923A-4B1F-492A-BBDE-9D1F26E0D8C6}" type="slidenum">
              <a:rPr lang="tr-TR" smtClean="0"/>
              <a:pPr/>
              <a:t>‹#›</a:t>
            </a:fld>
            <a:endParaRPr lang="tr-TR"/>
          </a:p>
        </p:txBody>
      </p:sp>
    </p:spTree>
    <p:extLst>
      <p:ext uri="{BB962C8B-B14F-4D97-AF65-F5344CB8AC3E}">
        <p14:creationId xmlns="" xmlns:p14="http://schemas.microsoft.com/office/powerpoint/2010/main" val="83627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
            </a:r>
            <a:br>
              <a:rPr lang="tr-TR" dirty="0"/>
            </a:br>
            <a:r>
              <a:rPr lang="tr-TR" dirty="0"/>
              <a:t> BİLİMSEL ARAŞTIRMA YÖNTEMLERİ</a:t>
            </a:r>
          </a:p>
        </p:txBody>
      </p:sp>
      <p:sp>
        <p:nvSpPr>
          <p:cNvPr id="3" name="Alt Başlık 2"/>
          <p:cNvSpPr>
            <a:spLocks noGrp="1"/>
          </p:cNvSpPr>
          <p:nvPr>
            <p:ph type="subTitle" idx="1"/>
          </p:nvPr>
        </p:nvSpPr>
        <p:spPr/>
        <p:txBody>
          <a:bodyPr/>
          <a:lstStyle/>
          <a:p>
            <a:endParaRPr lang="tr-TR" dirty="0" smtClean="0"/>
          </a:p>
          <a:p>
            <a:r>
              <a:rPr lang="tr-TR" dirty="0" smtClean="0"/>
              <a:t>Yrd.</a:t>
            </a:r>
            <a:r>
              <a:rPr lang="tr-TR" dirty="0" err="1" smtClean="0"/>
              <a:t>Doç.Dr</a:t>
            </a:r>
            <a:r>
              <a:rPr lang="tr-TR" dirty="0" smtClean="0"/>
              <a:t>.Hamide Deniz GÜLLEROĞLU</a:t>
            </a:r>
            <a:endParaRPr lang="tr-TR" dirty="0"/>
          </a:p>
        </p:txBody>
      </p:sp>
    </p:spTree>
    <p:extLst>
      <p:ext uri="{BB962C8B-B14F-4D97-AF65-F5344CB8AC3E}">
        <p14:creationId xmlns="" xmlns:p14="http://schemas.microsoft.com/office/powerpoint/2010/main" val="1214582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Tartışma</a:t>
            </a:r>
            <a:endParaRPr lang="tr-TR" dirty="0"/>
          </a:p>
        </p:txBody>
      </p:sp>
      <p:sp>
        <p:nvSpPr>
          <p:cNvPr id="3" name="İçerik Yer Tutucusu 2"/>
          <p:cNvSpPr>
            <a:spLocks noGrp="1"/>
          </p:cNvSpPr>
          <p:nvPr>
            <p:ph idx="1"/>
          </p:nvPr>
        </p:nvSpPr>
        <p:spPr/>
        <p:txBody>
          <a:bodyPr/>
          <a:lstStyle/>
          <a:p>
            <a:endParaRPr lang="tr-TR" dirty="0"/>
          </a:p>
          <a:p>
            <a:pPr marL="0" indent="0" algn="just">
              <a:buNone/>
            </a:pPr>
            <a:r>
              <a:rPr lang="tr-TR" sz="3600" dirty="0"/>
              <a:t>Çalışmanın hipotezleri ile ilgili değerlendirme ve yorumlar yapılır. Bu bulguların kuramsal önemi ve sonuçların geçerliği vurgulanır. Tartışma bölümüne çalışmanın hipotezlerini destekleyen ya da desteklemeyen açık ifadelerle başlanmalıdır (Büyüköztürk ve diğer., </a:t>
            </a:r>
            <a:r>
              <a:rPr lang="tr-TR" sz="3600" dirty="0" smtClean="0"/>
              <a:t>2016).</a:t>
            </a:r>
            <a:endParaRPr lang="tr-TR" sz="3600" dirty="0"/>
          </a:p>
          <a:p>
            <a:endParaRPr lang="tr-TR" dirty="0"/>
          </a:p>
        </p:txBody>
      </p:sp>
    </p:spTree>
    <p:extLst>
      <p:ext uri="{BB962C8B-B14F-4D97-AF65-F5344CB8AC3E}">
        <p14:creationId xmlns="" xmlns:p14="http://schemas.microsoft.com/office/powerpoint/2010/main" val="2081493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838200" y="1441173"/>
            <a:ext cx="10515600" cy="4735789"/>
          </a:xfrm>
        </p:spPr>
        <p:txBody>
          <a:bodyPr>
            <a:normAutofit fontScale="92500" lnSpcReduction="20000"/>
          </a:bodyPr>
          <a:lstStyle/>
          <a:p>
            <a:endParaRPr lang="tr-TR" dirty="0" smtClean="0">
              <a:latin typeface="Times New Roman" panose="02020603050405020304" pitchFamily="18" charset="0"/>
              <a:cs typeface="Times New Roman" panose="02020603050405020304" pitchFamily="18" charset="0"/>
            </a:endParaRPr>
          </a:p>
          <a:p>
            <a:r>
              <a:rPr lang="tr-TR" dirty="0" smtClean="0">
                <a:solidFill>
                  <a:srgbClr val="000000"/>
                </a:solidFill>
                <a:ea typeface="Times New Roman" panose="02020603050405020304" pitchFamily="18" charset="0"/>
              </a:rPr>
              <a:t>Balcı</a:t>
            </a:r>
            <a:r>
              <a:rPr lang="tr-TR" dirty="0">
                <a:solidFill>
                  <a:srgbClr val="000000"/>
                </a:solidFill>
                <a:ea typeface="Times New Roman" panose="02020603050405020304" pitchFamily="18" charset="0"/>
              </a:rPr>
              <a:t>, A. (2005). </a:t>
            </a:r>
            <a:r>
              <a:rPr lang="tr-TR" i="1" dirty="0">
                <a:solidFill>
                  <a:srgbClr val="000000"/>
                </a:solidFill>
                <a:ea typeface="Times New Roman" panose="02020603050405020304" pitchFamily="18" charset="0"/>
              </a:rPr>
              <a:t>Sosyal bilimlerde araştırma yöntem, teknik ve ilkeler</a:t>
            </a:r>
            <a:r>
              <a:rPr lang="tr-TR" dirty="0">
                <a:solidFill>
                  <a:srgbClr val="000000"/>
                </a:solidFill>
                <a:ea typeface="Times New Roman" panose="02020603050405020304" pitchFamily="18" charset="0"/>
              </a:rPr>
              <a:t>. </a:t>
            </a:r>
            <a:r>
              <a:rPr lang="tr-TR" dirty="0" smtClean="0">
                <a:solidFill>
                  <a:srgbClr val="000000"/>
                </a:solidFill>
                <a:ea typeface="Times New Roman" panose="02020603050405020304" pitchFamily="18" charset="0"/>
              </a:rPr>
              <a:t>	Ankara</a:t>
            </a:r>
            <a:r>
              <a:rPr lang="tr-TR" dirty="0">
                <a:solidFill>
                  <a:srgbClr val="000000"/>
                </a:solidFill>
                <a:ea typeface="Times New Roman" panose="02020603050405020304" pitchFamily="18" charset="0"/>
              </a:rPr>
              <a:t>: </a:t>
            </a:r>
            <a:r>
              <a:rPr lang="tr-TR" dirty="0" err="1">
                <a:solidFill>
                  <a:srgbClr val="000000"/>
                </a:solidFill>
                <a:ea typeface="Times New Roman" panose="02020603050405020304" pitchFamily="18" charset="0"/>
              </a:rPr>
              <a:t>Pegem</a:t>
            </a:r>
            <a:r>
              <a:rPr lang="tr-TR" dirty="0">
                <a:solidFill>
                  <a:srgbClr val="000000"/>
                </a:solidFill>
                <a:ea typeface="Times New Roman" panose="02020603050405020304" pitchFamily="18" charset="0"/>
              </a:rPr>
              <a:t> </a:t>
            </a:r>
            <a:r>
              <a:rPr lang="tr-TR" dirty="0" smtClean="0">
                <a:solidFill>
                  <a:srgbClr val="000000"/>
                </a:solidFill>
                <a:ea typeface="Times New Roman" panose="02020603050405020304" pitchFamily="18" charset="0"/>
              </a:rPr>
              <a:t>Yayıncılık</a:t>
            </a:r>
            <a:endParaRPr lang="tr-TR" dirty="0" smtClean="0">
              <a:cs typeface="Times New Roman" panose="02020603050405020304" pitchFamily="18" charset="0"/>
            </a:endParaRPr>
          </a:p>
          <a:p>
            <a:r>
              <a:rPr lang="tr-TR" dirty="0" smtClean="0">
                <a:cs typeface="Times New Roman" panose="02020603050405020304" pitchFamily="18" charset="0"/>
              </a:rPr>
              <a:t>Büyüköztürk</a:t>
            </a:r>
            <a:r>
              <a:rPr lang="tr-TR" dirty="0">
                <a:cs typeface="Times New Roman" panose="02020603050405020304" pitchFamily="18" charset="0"/>
              </a:rPr>
              <a:t>, Ş., Çakmak, E.K.,  Akgün, Ö.E., Karadeniz, Ş.  ve </a:t>
            </a:r>
            <a:r>
              <a:rPr lang="tr-TR" dirty="0" smtClean="0">
                <a:cs typeface="Times New Roman" panose="02020603050405020304" pitchFamily="18" charset="0"/>
              </a:rPr>
              <a:t>	Demirel</a:t>
            </a:r>
            <a:r>
              <a:rPr lang="tr-TR" dirty="0">
                <a:cs typeface="Times New Roman" panose="02020603050405020304" pitchFamily="18" charset="0"/>
              </a:rPr>
              <a:t>, F. (</a:t>
            </a:r>
            <a:r>
              <a:rPr lang="tr-TR" dirty="0" smtClean="0">
                <a:cs typeface="Times New Roman" panose="02020603050405020304" pitchFamily="18" charset="0"/>
              </a:rPr>
              <a:t>2016). </a:t>
            </a:r>
            <a:r>
              <a:rPr lang="tr-TR" i="1" dirty="0">
                <a:cs typeface="Times New Roman" panose="02020603050405020304" pitchFamily="18" charset="0"/>
              </a:rPr>
              <a:t>Bilimsel Araştırma Yöntemleri</a:t>
            </a:r>
            <a:r>
              <a:rPr lang="tr-TR" dirty="0">
                <a:cs typeface="Times New Roman" panose="02020603050405020304" pitchFamily="18" charset="0"/>
              </a:rPr>
              <a:t>. </a:t>
            </a:r>
            <a:r>
              <a:rPr lang="tr-TR" dirty="0" smtClean="0">
                <a:cs typeface="Times New Roman" panose="02020603050405020304" pitchFamily="18" charset="0"/>
              </a:rPr>
              <a:t>	Ankara:</a:t>
            </a:r>
            <a:r>
              <a:rPr lang="tr-TR" dirty="0" err="1" smtClean="0">
                <a:cs typeface="Times New Roman" panose="02020603050405020304" pitchFamily="18" charset="0"/>
              </a:rPr>
              <a:t>Pegem</a:t>
            </a:r>
            <a:r>
              <a:rPr lang="tr-TR" dirty="0" smtClean="0">
                <a:cs typeface="Times New Roman" panose="02020603050405020304" pitchFamily="18" charset="0"/>
              </a:rPr>
              <a:t>.</a:t>
            </a:r>
          </a:p>
          <a:p>
            <a:r>
              <a:rPr lang="tr-TR" dirty="0" err="1" smtClean="0"/>
              <a:t>Büyüköztürk</a:t>
            </a:r>
            <a:r>
              <a:rPr lang="tr-TR" dirty="0" smtClean="0"/>
              <a:t>, Ş. (2017). Sosyal Bilimler İçin Veri Analizi El Kitabı. Ankara: </a:t>
            </a:r>
            <a:r>
              <a:rPr lang="tr-TR" dirty="0" err="1" smtClean="0"/>
              <a:t>Pegem</a:t>
            </a:r>
            <a:r>
              <a:rPr lang="tr-TR" dirty="0" smtClean="0"/>
              <a:t> Akademi Can, A. (2016). SPSS ile Bilimsel Araştırma Sürecinde Nicel Veri Analizi. Ankara: </a:t>
            </a:r>
            <a:r>
              <a:rPr lang="tr-TR" dirty="0" err="1" smtClean="0"/>
              <a:t>Pegem</a:t>
            </a:r>
            <a:r>
              <a:rPr lang="tr-TR" dirty="0" smtClean="0"/>
              <a:t> Akademi. </a:t>
            </a:r>
            <a:r>
              <a:rPr lang="tr-TR" dirty="0" err="1" smtClean="0"/>
              <a:t>Erkuş</a:t>
            </a:r>
            <a:r>
              <a:rPr lang="tr-TR" dirty="0" smtClean="0"/>
              <a:t>, A. (2017). Davranış Bilimleri için Bilimsel Araştırma Süreci. Ankara: Seçkin </a:t>
            </a:r>
            <a:r>
              <a:rPr lang="tr-TR" dirty="0" smtClean="0"/>
              <a:t>Yayıncılık.</a:t>
            </a:r>
          </a:p>
          <a:p>
            <a:r>
              <a:rPr lang="tr-TR" dirty="0" err="1" smtClean="0"/>
              <a:t>Erkuş</a:t>
            </a:r>
            <a:r>
              <a:rPr lang="tr-TR" dirty="0" smtClean="0"/>
              <a:t>, A. (2017). Davranış Bilimleri için Bilimsel Araştırma Süreci. Ankara: Seçkin Yayıncılık</a:t>
            </a:r>
            <a:endParaRPr lang="tr-TR" dirty="0" smtClean="0">
              <a:cs typeface="Times New Roman" panose="02020603050405020304" pitchFamily="18" charset="0"/>
            </a:endParaRPr>
          </a:p>
          <a:p>
            <a:r>
              <a:rPr lang="tr-TR" dirty="0" smtClean="0">
                <a:cs typeface="Times New Roman" panose="02020603050405020304" pitchFamily="18" charset="0"/>
              </a:rPr>
              <a:t>Karasar</a:t>
            </a:r>
            <a:r>
              <a:rPr lang="tr-TR" dirty="0">
                <a:cs typeface="Times New Roman" panose="02020603050405020304" pitchFamily="18" charset="0"/>
              </a:rPr>
              <a:t>, N. (</a:t>
            </a:r>
            <a:r>
              <a:rPr lang="tr-TR" dirty="0" smtClean="0">
                <a:cs typeface="Times New Roman" panose="02020603050405020304" pitchFamily="18" charset="0"/>
              </a:rPr>
              <a:t>2016). </a:t>
            </a:r>
            <a:r>
              <a:rPr lang="tr-TR" i="1" dirty="0">
                <a:cs typeface="Times New Roman" panose="02020603050405020304" pitchFamily="18" charset="0"/>
              </a:rPr>
              <a:t>Bilimsel Araştırma Yöntemleri </a:t>
            </a:r>
            <a:r>
              <a:rPr lang="tr-TR" dirty="0" smtClean="0">
                <a:cs typeface="Times New Roman" panose="02020603050405020304" pitchFamily="18" charset="0"/>
              </a:rPr>
              <a:t>(31. </a:t>
            </a:r>
            <a:r>
              <a:rPr lang="tr-TR" dirty="0">
                <a:cs typeface="Times New Roman" panose="02020603050405020304" pitchFamily="18" charset="0"/>
              </a:rPr>
              <a:t>Baskı). </a:t>
            </a:r>
            <a:r>
              <a:rPr lang="tr-TR" dirty="0" smtClean="0">
                <a:cs typeface="Times New Roman" panose="02020603050405020304" pitchFamily="18" charset="0"/>
              </a:rPr>
              <a:t>	Ankara</a:t>
            </a:r>
            <a:r>
              <a:rPr lang="tr-TR" dirty="0">
                <a:cs typeface="Times New Roman" panose="02020603050405020304" pitchFamily="18" charset="0"/>
              </a:rPr>
              <a:t>: Nobel </a:t>
            </a:r>
            <a:r>
              <a:rPr lang="tr-TR" dirty="0" smtClean="0">
                <a:cs typeface="Times New Roman" panose="02020603050405020304" pitchFamily="18" charset="0"/>
              </a:rPr>
              <a:t>Akademik</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171925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Sunum Akışı</a:t>
            </a:r>
            <a:endParaRPr lang="tr-TR" dirty="0"/>
          </a:p>
        </p:txBody>
      </p:sp>
      <p:sp>
        <p:nvSpPr>
          <p:cNvPr id="3" name="İçerik Yer Tutucusu 2"/>
          <p:cNvSpPr>
            <a:spLocks noGrp="1"/>
          </p:cNvSpPr>
          <p:nvPr>
            <p:ph idx="1"/>
          </p:nvPr>
        </p:nvSpPr>
        <p:spPr/>
        <p:txBody>
          <a:bodyPr>
            <a:normAutofit/>
          </a:bodyPr>
          <a:lstStyle/>
          <a:p>
            <a:r>
              <a:rPr lang="tr-TR" sz="3600" dirty="0" smtClean="0"/>
              <a:t>II. YÖNTEM</a:t>
            </a:r>
            <a:endParaRPr lang="tr-TR" sz="3600" dirty="0"/>
          </a:p>
          <a:p>
            <a:pPr lvl="1">
              <a:buFont typeface="Wingdings" panose="05000000000000000000" pitchFamily="2" charset="2"/>
              <a:buChar char="Ø"/>
            </a:pPr>
            <a:r>
              <a:rPr lang="tr-TR" sz="3600" dirty="0" smtClean="0">
                <a:solidFill>
                  <a:srgbClr val="FF0000"/>
                </a:solidFill>
              </a:rPr>
              <a:t>Verilerin </a:t>
            </a:r>
            <a:r>
              <a:rPr lang="tr-TR" sz="3600" dirty="0" smtClean="0">
                <a:solidFill>
                  <a:srgbClr val="FF0000"/>
                </a:solidFill>
              </a:rPr>
              <a:t>Çözümü ve Yorumu </a:t>
            </a:r>
          </a:p>
          <a:p>
            <a:pPr lvl="1">
              <a:buFont typeface="Wingdings" panose="05000000000000000000" pitchFamily="2" charset="2"/>
              <a:buChar char="Ø"/>
            </a:pPr>
            <a:r>
              <a:rPr lang="tr-TR" sz="3600" dirty="0" smtClean="0">
                <a:solidFill>
                  <a:srgbClr val="FF0000"/>
                </a:solidFill>
              </a:rPr>
              <a:t>Süre ve Maliyet</a:t>
            </a:r>
          </a:p>
          <a:p>
            <a:pPr lvl="1">
              <a:buFont typeface="Wingdings" panose="05000000000000000000" pitchFamily="2" charset="2"/>
              <a:buChar char="Ø"/>
            </a:pPr>
            <a:r>
              <a:rPr lang="tr-TR" sz="3600" dirty="0" smtClean="0">
                <a:solidFill>
                  <a:srgbClr val="FF0000"/>
                </a:solidFill>
              </a:rPr>
              <a:t>Bulgular ve Yorum</a:t>
            </a:r>
          </a:p>
          <a:p>
            <a:pPr lvl="1">
              <a:buFont typeface="Wingdings" panose="05000000000000000000" pitchFamily="2" charset="2"/>
              <a:buChar char="Ø"/>
            </a:pPr>
            <a:r>
              <a:rPr lang="tr-TR" sz="3600" dirty="0" smtClean="0">
                <a:solidFill>
                  <a:srgbClr val="FF0000"/>
                </a:solidFill>
              </a:rPr>
              <a:t>Tartışma</a:t>
            </a:r>
          </a:p>
          <a:p>
            <a:pPr lvl="1">
              <a:buFont typeface="Wingdings" panose="05000000000000000000" pitchFamily="2" charset="2"/>
              <a:buChar char="Ø"/>
            </a:pPr>
            <a:endParaRPr lang="tr-TR" sz="3600" dirty="0">
              <a:solidFill>
                <a:srgbClr val="FF0000"/>
              </a:solidFill>
            </a:endParaRPr>
          </a:p>
        </p:txBody>
      </p:sp>
    </p:spTree>
    <p:extLst>
      <p:ext uri="{BB962C8B-B14F-4D97-AF65-F5344CB8AC3E}">
        <p14:creationId xmlns="" xmlns:p14="http://schemas.microsoft.com/office/powerpoint/2010/main" val="1883076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Verilerin Analizini Belirleyen Koşullar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Araştırma soruları veya </a:t>
            </a:r>
            <a:r>
              <a:rPr lang="tr-TR" dirty="0" err="1" smtClean="0"/>
              <a:t>denenceleri</a:t>
            </a:r>
            <a:r>
              <a:rPr lang="tr-TR" dirty="0" smtClean="0"/>
              <a:t> </a:t>
            </a:r>
          </a:p>
          <a:p>
            <a:r>
              <a:rPr lang="tr-TR" dirty="0" smtClean="0"/>
              <a:t> </a:t>
            </a:r>
            <a:r>
              <a:rPr lang="tr-TR" dirty="0" smtClean="0"/>
              <a:t>Desenin türü </a:t>
            </a:r>
          </a:p>
          <a:p>
            <a:r>
              <a:rPr lang="tr-TR" dirty="0" smtClean="0"/>
              <a:t> </a:t>
            </a:r>
            <a:r>
              <a:rPr lang="tr-TR" dirty="0" smtClean="0"/>
              <a:t>Araştırmada kullanılan bağımlı ve bağımsız değişken sayısı ile bu değişkenlerin düzey sayıları </a:t>
            </a:r>
          </a:p>
          <a:p>
            <a:r>
              <a:rPr lang="tr-TR" dirty="0" smtClean="0"/>
              <a:t>Bağımlı </a:t>
            </a:r>
            <a:r>
              <a:rPr lang="tr-TR" dirty="0" smtClean="0"/>
              <a:t>değişkende etkisi gözlenen değişken (faktör) sayısı, alt örneklemlerin sayısı ve büyüklükleri </a:t>
            </a:r>
          </a:p>
          <a:p>
            <a:r>
              <a:rPr lang="tr-TR" dirty="0" smtClean="0"/>
              <a:t>Elde </a:t>
            </a:r>
            <a:r>
              <a:rPr lang="tr-TR" dirty="0" smtClean="0"/>
              <a:t>edilen verilerin ölçme düzeyleri </a:t>
            </a:r>
          </a:p>
          <a:p>
            <a:r>
              <a:rPr lang="tr-TR" dirty="0" smtClean="0"/>
              <a:t> </a:t>
            </a:r>
            <a:r>
              <a:rPr lang="tr-TR" dirty="0" smtClean="0"/>
              <a:t>Gözlem sayısı </a:t>
            </a:r>
          </a:p>
          <a:p>
            <a:r>
              <a:rPr lang="tr-TR" dirty="0" smtClean="0"/>
              <a:t> </a:t>
            </a:r>
            <a:r>
              <a:rPr lang="tr-TR" dirty="0" smtClean="0"/>
              <a:t>Bağımlı değişken ölçümlerinin dağılım yapısı </a:t>
            </a:r>
          </a:p>
          <a:p>
            <a:r>
              <a:rPr lang="tr-TR" dirty="0" smtClean="0"/>
              <a:t> </a:t>
            </a:r>
            <a:r>
              <a:rPr lang="tr-TR" dirty="0" err="1" smtClean="0"/>
              <a:t>İstatiksel</a:t>
            </a:r>
            <a:r>
              <a:rPr lang="tr-TR" dirty="0" smtClean="0"/>
              <a:t> kontrol </a:t>
            </a:r>
            <a:r>
              <a:rPr lang="tr-TR" dirty="0" smtClean="0"/>
              <a:t>                                                                            </a:t>
            </a:r>
            <a:r>
              <a:rPr lang="tr-TR" sz="2200" dirty="0" smtClean="0"/>
              <a:t> (</a:t>
            </a:r>
            <a:r>
              <a:rPr lang="tr-TR" sz="2200" dirty="0" err="1" smtClean="0"/>
              <a:t>Erkuş</a:t>
            </a:r>
            <a:r>
              <a:rPr lang="tr-TR" sz="2200" dirty="0" smtClean="0"/>
              <a:t>,2017, s.187)</a:t>
            </a:r>
            <a:endParaRPr lang="tr-TR"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Verileri Özetleme ve Anlamlaştırma</a:t>
            </a:r>
            <a:endParaRPr lang="tr-TR" dirty="0"/>
          </a:p>
        </p:txBody>
      </p:sp>
      <p:sp>
        <p:nvSpPr>
          <p:cNvPr id="3" name="2 İçerik Yer Tutucusu"/>
          <p:cNvSpPr>
            <a:spLocks noGrp="1"/>
          </p:cNvSpPr>
          <p:nvPr>
            <p:ph idx="1"/>
          </p:nvPr>
        </p:nvSpPr>
        <p:spPr/>
        <p:txBody>
          <a:bodyPr/>
          <a:lstStyle/>
          <a:p>
            <a:pPr algn="just"/>
            <a:r>
              <a:rPr lang="tr-TR" dirty="0" smtClean="0"/>
              <a:t>Frekans dağılım tablosu, deneysel ve tarama araştırmalarında toplanan verilerin genel olarak betimlenmesinde kullanılır. Buna yönelik araştırma sorusu; a)katılımcıların kişisel bilgilerini belirlemeye yönelik, ‘araştırmaya katılanların kişisel değişkenlere göre dağılımı nedir?’ ve b)belli bir konudaki görüşlerini değerlendirmeyle ilgili olarak ‘katılımcıların X konusundaki görüşlerine göre dağılımı nedir?’ şeklinde oluşturulabilir (</a:t>
            </a:r>
            <a:r>
              <a:rPr lang="tr-TR" dirty="0" err="1" smtClean="0"/>
              <a:t>Büyüköztürk</a:t>
            </a:r>
            <a:r>
              <a:rPr lang="tr-TR" dirty="0" smtClean="0"/>
              <a:t>, 2017, s.21).</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Verilerin Çözümü ve Yorumlanması</a:t>
            </a:r>
            <a:endParaRPr lang="tr-TR" dirty="0"/>
          </a:p>
        </p:txBody>
      </p:sp>
      <p:sp>
        <p:nvSpPr>
          <p:cNvPr id="3" name="İçerik Yer Tutucusu 2"/>
          <p:cNvSpPr>
            <a:spLocks noGrp="1"/>
          </p:cNvSpPr>
          <p:nvPr>
            <p:ph idx="1"/>
          </p:nvPr>
        </p:nvSpPr>
        <p:spPr/>
        <p:txBody>
          <a:bodyPr/>
          <a:lstStyle/>
          <a:p>
            <a:pPr marL="0" indent="0" algn="just">
              <a:buNone/>
            </a:pPr>
            <a:r>
              <a:rPr lang="tr-TR" sz="3600" dirty="0" smtClean="0"/>
              <a:t>Araştırmada </a:t>
            </a:r>
            <a:r>
              <a:rPr lang="tr-TR" sz="3600" dirty="0"/>
              <a:t>kullanılan (varsa) istatistik teknikleri, seçilme gerekçeleriyle birlikte, raporda açıklanmalıdır. Ayrıca işlemlerin elle mi yoksa bilgisayarla mı yapıldığı belirtilerek (varsa) ilgili bilgisayar programına atıfta bulunulmalı ve sonuçların doğruluğunun nasıl denetlendiği belirtilmelidir (Karasar, </a:t>
            </a:r>
            <a:r>
              <a:rPr lang="tr-TR" sz="3600" dirty="0" smtClean="0"/>
              <a:t>2016). </a:t>
            </a:r>
            <a:endParaRPr lang="tr-TR" sz="3600" dirty="0"/>
          </a:p>
          <a:p>
            <a:endParaRPr lang="tr-TR" dirty="0"/>
          </a:p>
        </p:txBody>
      </p:sp>
    </p:spTree>
    <p:extLst>
      <p:ext uri="{BB962C8B-B14F-4D97-AF65-F5344CB8AC3E}">
        <p14:creationId xmlns="" xmlns:p14="http://schemas.microsoft.com/office/powerpoint/2010/main" val="2694814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Süre ve Maliyet</a:t>
            </a:r>
            <a:endParaRPr lang="tr-TR" dirty="0"/>
          </a:p>
        </p:txBody>
      </p:sp>
      <p:sp>
        <p:nvSpPr>
          <p:cNvPr id="3" name="İçerik Yer Tutucusu 2"/>
          <p:cNvSpPr>
            <a:spLocks noGrp="1"/>
          </p:cNvSpPr>
          <p:nvPr>
            <p:ph idx="1"/>
          </p:nvPr>
        </p:nvSpPr>
        <p:spPr/>
        <p:txBody>
          <a:bodyPr>
            <a:normAutofit lnSpcReduction="10000"/>
          </a:bodyPr>
          <a:lstStyle/>
          <a:p>
            <a:endParaRPr lang="tr-TR" dirty="0"/>
          </a:p>
          <a:p>
            <a:pPr marL="0" indent="0" algn="just">
              <a:buNone/>
            </a:pPr>
            <a:r>
              <a:rPr lang="tr-TR" sz="4000" dirty="0"/>
              <a:t>Araştırma raporlarında, araştırmanın ne kadar sürede ve hangi tarihlerde yapıldığını ve yaklaşık maliyetinin ne kadar olduğunu bildirmek yararlıdır. Araştırmanın yapıldığı tarihin bilinmesi ise bulguların ne kadar yeni olduğu hakkında okuyucuyu bilgilendireceğinden ayrıca önemlidir (Karasar, </a:t>
            </a:r>
            <a:r>
              <a:rPr lang="tr-TR" sz="4000" dirty="0" smtClean="0"/>
              <a:t>2016). </a:t>
            </a:r>
            <a:endParaRPr lang="tr-TR" sz="4000" dirty="0"/>
          </a:p>
        </p:txBody>
      </p:sp>
    </p:spTree>
    <p:extLst>
      <p:ext uri="{BB962C8B-B14F-4D97-AF65-F5344CB8AC3E}">
        <p14:creationId xmlns="" xmlns:p14="http://schemas.microsoft.com/office/powerpoint/2010/main" val="3988666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BULGULAR VE YORUM</a:t>
            </a:r>
            <a:endParaRPr lang="tr-TR" dirty="0"/>
          </a:p>
        </p:txBody>
      </p:sp>
      <p:sp>
        <p:nvSpPr>
          <p:cNvPr id="3" name="İçerik Yer Tutucusu 2"/>
          <p:cNvSpPr>
            <a:spLocks noGrp="1"/>
          </p:cNvSpPr>
          <p:nvPr>
            <p:ph idx="1"/>
          </p:nvPr>
        </p:nvSpPr>
        <p:spPr/>
        <p:txBody>
          <a:bodyPr>
            <a:normAutofit fontScale="92500" lnSpcReduction="10000"/>
          </a:bodyPr>
          <a:lstStyle/>
          <a:p>
            <a:endParaRPr lang="tr-TR" dirty="0"/>
          </a:p>
          <a:p>
            <a:pPr marL="0" indent="0" algn="just">
              <a:buNone/>
            </a:pPr>
            <a:r>
              <a:rPr lang="tr-TR" sz="4000" dirty="0"/>
              <a:t>Bulgular, önceden geliştirilen beklentiler ışığında yorumlanır. Sonuçların beklenmedik yönde çıkması halinde, araştırmacının hatayı, genellikle yöntem sınırlıklarında gösterme eğiliminde olduğu, kendi geliştirip uyguladığı yöntemi şiddetle eleştirdiği, topladığı verilerin geçerlik ve güvenirliğinden büyük ölçüde kuşkuya düştüğü görülmektedir (Karasar, </a:t>
            </a:r>
            <a:r>
              <a:rPr lang="tr-TR" sz="4000" dirty="0" smtClean="0"/>
              <a:t>2016). </a:t>
            </a:r>
            <a:endParaRPr lang="tr-TR" sz="4000" dirty="0"/>
          </a:p>
          <a:p>
            <a:endParaRPr lang="tr-TR" dirty="0"/>
          </a:p>
        </p:txBody>
      </p:sp>
    </p:spTree>
    <p:extLst>
      <p:ext uri="{BB962C8B-B14F-4D97-AF65-F5344CB8AC3E}">
        <p14:creationId xmlns="" xmlns:p14="http://schemas.microsoft.com/office/powerpoint/2010/main" val="175382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Bulguların raporunda temel </a:t>
            </a:r>
            <a:r>
              <a:rPr lang="tr-TR" dirty="0" smtClean="0"/>
              <a:t>İlkeler</a:t>
            </a:r>
            <a:endParaRPr lang="tr-TR" dirty="0"/>
          </a:p>
        </p:txBody>
      </p:sp>
      <p:sp>
        <p:nvSpPr>
          <p:cNvPr id="3" name="2 İçerik Yer Tutucusu"/>
          <p:cNvSpPr>
            <a:spLocks noGrp="1"/>
          </p:cNvSpPr>
          <p:nvPr>
            <p:ph idx="1"/>
          </p:nvPr>
        </p:nvSpPr>
        <p:spPr/>
        <p:txBody>
          <a:bodyPr>
            <a:normAutofit/>
          </a:bodyPr>
          <a:lstStyle/>
          <a:p>
            <a:r>
              <a:rPr lang="tr-TR" dirty="0" smtClean="0"/>
              <a:t>Yapılan </a:t>
            </a:r>
            <a:r>
              <a:rPr lang="tr-TR" dirty="0" smtClean="0"/>
              <a:t>analizin </a:t>
            </a:r>
            <a:r>
              <a:rPr lang="tr-TR" dirty="0" err="1" smtClean="0"/>
              <a:t>sayıltılarının</a:t>
            </a:r>
            <a:r>
              <a:rPr lang="tr-TR" dirty="0" smtClean="0"/>
              <a:t> karşılanıp, karşılanmadığının </a:t>
            </a:r>
            <a:r>
              <a:rPr lang="tr-TR" dirty="0" smtClean="0"/>
              <a:t>belirtilmesi</a:t>
            </a:r>
          </a:p>
          <a:p>
            <a:r>
              <a:rPr lang="tr-TR" dirty="0" smtClean="0"/>
              <a:t>Yapılan </a:t>
            </a:r>
            <a:r>
              <a:rPr lang="tr-TR" dirty="0" smtClean="0"/>
              <a:t>istatistiklerin hangi istatistik olduğunu ve gözlenen değerlerin rapor edilmesi </a:t>
            </a:r>
          </a:p>
          <a:p>
            <a:r>
              <a:rPr lang="tr-TR" dirty="0" smtClean="0"/>
              <a:t>Serbestlik </a:t>
            </a:r>
            <a:r>
              <a:rPr lang="tr-TR" dirty="0" smtClean="0"/>
              <a:t>derecesinin verilmesi </a:t>
            </a:r>
          </a:p>
          <a:p>
            <a:r>
              <a:rPr lang="tr-TR" dirty="0" smtClean="0"/>
              <a:t>Farkın(veya </a:t>
            </a:r>
            <a:r>
              <a:rPr lang="tr-TR" dirty="0" smtClean="0"/>
              <a:t>ilişkinin) anlamlı olup olmadığı,anlamlıysa hangi hata düzeyinde olduğunun verilmesi </a:t>
            </a:r>
          </a:p>
          <a:p>
            <a:r>
              <a:rPr lang="tr-TR" dirty="0" smtClean="0"/>
              <a:t>Hangi </a:t>
            </a:r>
            <a:r>
              <a:rPr lang="tr-TR" dirty="0" smtClean="0"/>
              <a:t>gruplar(ya da değişkenler) arasında fark ya da ilişki olduğunun </a:t>
            </a:r>
            <a:r>
              <a:rPr lang="tr-TR" dirty="0" smtClean="0"/>
              <a:t>anlaşılabilmesidir                                                               </a:t>
            </a:r>
          </a:p>
          <a:p>
            <a:pPr>
              <a:buNone/>
            </a:pPr>
            <a:r>
              <a:rPr lang="tr-TR" dirty="0" smtClean="0"/>
              <a:t>										  </a:t>
            </a:r>
            <a:r>
              <a:rPr lang="tr-TR" sz="2400" dirty="0" smtClean="0"/>
              <a:t>(</a:t>
            </a:r>
            <a:r>
              <a:rPr lang="tr-TR" sz="2400" dirty="0" err="1" smtClean="0"/>
              <a:t>Erkuş</a:t>
            </a:r>
            <a:r>
              <a:rPr lang="tr-TR" sz="2400" dirty="0" smtClean="0"/>
              <a:t>,2017)</a:t>
            </a:r>
            <a:endParaRPr lang="tr-T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Yorum </a:t>
            </a:r>
            <a:endParaRPr lang="tr-TR" dirty="0"/>
          </a:p>
        </p:txBody>
      </p:sp>
      <p:sp>
        <p:nvSpPr>
          <p:cNvPr id="3" name="2 İçerik Yer Tutucusu"/>
          <p:cNvSpPr>
            <a:spLocks noGrp="1"/>
          </p:cNvSpPr>
          <p:nvPr>
            <p:ph idx="1"/>
          </p:nvPr>
        </p:nvSpPr>
        <p:spPr/>
        <p:txBody>
          <a:bodyPr/>
          <a:lstStyle/>
          <a:p>
            <a:pPr>
              <a:buNone/>
            </a:pPr>
            <a:r>
              <a:rPr lang="tr-TR" dirty="0" smtClean="0"/>
              <a:t>		Yorum </a:t>
            </a:r>
            <a:r>
              <a:rPr lang="tr-TR" dirty="0" smtClean="0"/>
              <a:t>kısmında, hipotez testlerinin ve örneklemin sınırlarının ötesinde genellemelerde ve çıkarımlarda bulunmak sakıncalıdır. Bu bölümün son paragrafları, araştırmacının özeleştirisi niteliğinde olmalıdır. Bu bölümde, asla bulguların tekrarı niteliğine bürünmemeli, bulguların ne demek istendiği irdelenmelidir. </a:t>
            </a:r>
          </a:p>
          <a:p>
            <a:pPr lvl="3">
              <a:buFont typeface="Wingdings" pitchFamily="2" charset="2"/>
              <a:buChar char="ü"/>
            </a:pPr>
            <a:r>
              <a:rPr lang="tr-TR" dirty="0" smtClean="0"/>
              <a:t>Neler </a:t>
            </a:r>
            <a:r>
              <a:rPr lang="tr-TR" dirty="0" smtClean="0"/>
              <a:t>yapılmadığı için sonuç böyle oldu </a:t>
            </a:r>
            <a:endParaRPr lang="tr-TR" dirty="0" smtClean="0"/>
          </a:p>
          <a:p>
            <a:pPr lvl="3">
              <a:buFont typeface="Wingdings" pitchFamily="2" charset="2"/>
              <a:buChar char="ü"/>
            </a:pPr>
            <a:r>
              <a:rPr lang="tr-TR" dirty="0" smtClean="0"/>
              <a:t> </a:t>
            </a:r>
            <a:r>
              <a:rPr lang="tr-TR" dirty="0" smtClean="0"/>
              <a:t>Neler yapılsaydı sonuç ne olabilirdi </a:t>
            </a:r>
            <a:endParaRPr lang="tr-TR" dirty="0" smtClean="0"/>
          </a:p>
          <a:p>
            <a:pPr lvl="3">
              <a:buFont typeface="Wingdings" pitchFamily="2" charset="2"/>
              <a:buChar char="ü"/>
            </a:pPr>
            <a:r>
              <a:rPr lang="tr-TR" dirty="0" smtClean="0"/>
              <a:t> </a:t>
            </a:r>
            <a:r>
              <a:rPr lang="tr-TR" dirty="0" smtClean="0"/>
              <a:t>Bundan sonra nelerin yapılması uygun olur </a:t>
            </a:r>
          </a:p>
          <a:p>
            <a:pPr lvl="3">
              <a:buFont typeface="Wingdings" pitchFamily="2" charset="2"/>
              <a:buChar char="ü"/>
            </a:pPr>
            <a:r>
              <a:rPr lang="tr-TR" dirty="0" smtClean="0"/>
              <a:t>Bulunan </a:t>
            </a:r>
            <a:r>
              <a:rPr lang="tr-TR" dirty="0" smtClean="0"/>
              <a:t>sonuçların pratik yaşama katacaklarının neler olacağı gibi </a:t>
            </a:r>
            <a:r>
              <a:rPr lang="tr-TR" dirty="0" smtClean="0"/>
              <a:t>         </a:t>
            </a:r>
          </a:p>
          <a:p>
            <a:pPr lvl="3">
              <a:buNone/>
            </a:pPr>
            <a:r>
              <a:rPr lang="tr-TR" dirty="0" smtClean="0"/>
              <a:t> </a:t>
            </a:r>
            <a:r>
              <a:rPr lang="tr-TR" dirty="0" smtClean="0"/>
              <a:t>                                                              </a:t>
            </a:r>
          </a:p>
          <a:p>
            <a:pPr lvl="3">
              <a:buNone/>
            </a:pPr>
            <a:r>
              <a:rPr lang="tr-TR" dirty="0" smtClean="0"/>
              <a:t> </a:t>
            </a:r>
            <a:r>
              <a:rPr lang="tr-TR" dirty="0" smtClean="0"/>
              <a:t>     </a:t>
            </a:r>
          </a:p>
          <a:p>
            <a:pPr lvl="3">
              <a:buNone/>
            </a:pPr>
            <a:r>
              <a:rPr lang="tr-TR" dirty="0" smtClean="0"/>
              <a:t> </a:t>
            </a:r>
            <a:r>
              <a:rPr lang="tr-TR" dirty="0" smtClean="0"/>
              <a:t>                                                                                                                                                (</a:t>
            </a:r>
            <a:r>
              <a:rPr lang="tr-TR" dirty="0" err="1" smtClean="0"/>
              <a:t>Erkuş</a:t>
            </a:r>
            <a:r>
              <a:rPr lang="tr-TR" dirty="0" smtClean="0"/>
              <a:t>,2017</a:t>
            </a:r>
            <a:r>
              <a:rPr lang="tr-TR" dirty="0" smtClean="0"/>
              <a:t>)</a:t>
            </a: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386</Words>
  <Application>Microsoft Office PowerPoint</Application>
  <PresentationFormat>Özel</PresentationFormat>
  <Paragraphs>54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Office Teması</vt:lpstr>
      <vt:lpstr>  BİLİMSEL ARAŞTIRMA YÖNTEMLERİ</vt:lpstr>
      <vt:lpstr>Sunum Akışı</vt:lpstr>
      <vt:lpstr>Verilerin Analizini Belirleyen Koşullar</vt:lpstr>
      <vt:lpstr>Verileri Özetleme ve Anlamlaştırma</vt:lpstr>
      <vt:lpstr>Verilerin Çözümü ve Yorumlanması</vt:lpstr>
      <vt:lpstr>Süre ve Maliyet</vt:lpstr>
      <vt:lpstr>BULGULAR VE YORUM</vt:lpstr>
      <vt:lpstr>Bulguların raporunda temel İlkeler</vt:lpstr>
      <vt:lpstr>Yorum </vt:lpstr>
      <vt:lpstr>Tartışma</vt:lpstr>
      <vt:lpstr>Kaynakça</vt:lpstr>
    </vt:vector>
  </TitlesOfParts>
  <Company>SilentAll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BİLİMSEL ARAŞTIRMA YÖNTEMLERİ</dc:title>
  <dc:creator>arzu</dc:creator>
  <cp:lastModifiedBy>ebru</cp:lastModifiedBy>
  <cp:revision>6</cp:revision>
  <dcterms:created xsi:type="dcterms:W3CDTF">2018-01-29T11:15:25Z</dcterms:created>
  <dcterms:modified xsi:type="dcterms:W3CDTF">2018-01-31T23:15:14Z</dcterms:modified>
</cp:coreProperties>
</file>