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5" r:id="rId5"/>
    <p:sldId id="266"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26.3.2018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26.3.2018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0"/>
            <a:ext cx="8352928" cy="6858000"/>
          </a:xfrm>
        </p:spPr>
        <p:txBody>
          <a:bodyPr>
            <a:normAutofit/>
          </a:bodyPr>
          <a:lstStyle/>
          <a:p>
            <a:pPr algn="ctr">
              <a:buNone/>
            </a:pPr>
            <a:r>
              <a:rPr lang="tr-TR" sz="2800" dirty="0" smtClean="0"/>
              <a:t>  </a:t>
            </a:r>
          </a:p>
          <a:p>
            <a:pPr algn="just">
              <a:buNone/>
            </a:pPr>
            <a:r>
              <a:rPr lang="tr-TR" sz="2000" b="1" dirty="0" smtClean="0">
                <a:solidFill>
                  <a:prstClr val="black"/>
                </a:solidFill>
                <a:ea typeface="+mj-ea"/>
                <a:cs typeface="+mj-cs"/>
              </a:rPr>
              <a:t>	Çeviri ve </a:t>
            </a:r>
            <a:r>
              <a:rPr lang="tr-TR" sz="2000" b="1" dirty="0">
                <a:solidFill>
                  <a:prstClr val="black"/>
                </a:solidFill>
                <a:ea typeface="+mj-ea"/>
                <a:cs typeface="+mj-cs"/>
              </a:rPr>
              <a:t>Dil</a:t>
            </a:r>
          </a:p>
          <a:p>
            <a:pPr algn="just">
              <a:buNone/>
            </a:pPr>
            <a:r>
              <a:rPr lang="tr-TR" sz="2000" b="1" dirty="0">
                <a:solidFill>
                  <a:prstClr val="black"/>
                </a:solidFill>
                <a:ea typeface="+mj-ea"/>
                <a:cs typeface="+mj-cs"/>
              </a:rPr>
              <a:t/>
            </a:r>
            <a:br>
              <a:rPr lang="tr-TR" sz="2000" b="1" dirty="0">
                <a:solidFill>
                  <a:prstClr val="black"/>
                </a:solidFill>
                <a:ea typeface="+mj-ea"/>
                <a:cs typeface="+mj-cs"/>
              </a:rPr>
            </a:br>
            <a:r>
              <a:rPr lang="tr-TR" sz="2000" dirty="0" smtClean="0"/>
              <a:t>Çevirmenin görevi tek tek sözcükler ya da tümcelerden çok metinleri çevirmektir.</a:t>
            </a:r>
          </a:p>
          <a:p>
            <a:pPr algn="just">
              <a:buNone/>
            </a:pPr>
            <a:r>
              <a:rPr lang="tr-TR" sz="2000" dirty="0" smtClean="0"/>
              <a:t>	Başarılı çeviri çevrilmesi söz konusu olan metinle ilgili birtakım iletişimsel özelliklerin yakından tanınmasıyla gerçekleşebilir.</a:t>
            </a:r>
          </a:p>
          <a:p>
            <a:pPr algn="just">
              <a:buNone/>
            </a:pPr>
            <a:r>
              <a:rPr lang="tr-TR" sz="2000" dirty="0" smtClean="0"/>
              <a:t>	Gerçekte çevirmenin, hem kaynak dilin, hem de çeviri dilinin işleyiş düzenini çok iyi bilmesi, iki dizgenin de </a:t>
            </a:r>
            <a:r>
              <a:rPr lang="tr-TR" sz="2000" dirty="0" err="1" smtClean="0"/>
              <a:t>dilbilgisel</a:t>
            </a:r>
            <a:r>
              <a:rPr lang="tr-TR" sz="2000" dirty="0" smtClean="0"/>
              <a:t> ögelerini çözümleyebilecek yetide olması gerekmektedir. </a:t>
            </a:r>
            <a:r>
              <a:rPr lang="tr-TR" sz="2000" dirty="0"/>
              <a:t>M</a:t>
            </a:r>
            <a:r>
              <a:rPr lang="tr-TR" sz="2000" dirty="0" smtClean="0"/>
              <a:t>etnin görünür nesnel sınırları ötesindeki birçok ilişkisinin de göz önünde </a:t>
            </a:r>
            <a:r>
              <a:rPr lang="tr-TR" sz="2000" dirty="0" smtClean="0"/>
              <a:t>tutulması </a:t>
            </a:r>
            <a:r>
              <a:rPr lang="tr-TR" sz="2000" dirty="0" smtClean="0"/>
              <a:t>sağlıklı bir çeviri yönteminin ön koşuludur.</a:t>
            </a:r>
            <a:r>
              <a:rPr lang="tr-TR" sz="2000" dirty="0">
                <a:latin typeface="Palatino Linotype" panose="02040502050505030304" pitchFamily="18" charset="0"/>
              </a:rPr>
              <a:t> </a:t>
            </a:r>
            <a:endParaRPr lang="tr-TR" sz="2000" dirty="0" smtClean="0">
              <a:latin typeface="Palatino Linotype" panose="02040502050505030304"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686800" cy="6858000"/>
          </a:xfrm>
        </p:spPr>
        <p:txBody>
          <a:bodyPr>
            <a:normAutofit/>
          </a:bodyPr>
          <a:lstStyle/>
          <a:p>
            <a:pPr algn="ctr">
              <a:buNone/>
            </a:pPr>
            <a:endParaRPr lang="tr-TR" sz="2800" dirty="0" smtClean="0"/>
          </a:p>
          <a:p>
            <a:pPr algn="just">
              <a:buNone/>
            </a:pPr>
            <a:r>
              <a:rPr lang="tr-TR" sz="2000" dirty="0" smtClean="0"/>
              <a:t>	Her metni, içinde oluştuğu toplumsal konum gereği belirleyen birtakım iletişimsel özellikler vardır. Bu özellikler, metnin göndericisine, alıcısına, iletisinin niteliğine göre değişiklik gösterir. Tek bir ses ya da sözcük olarak dilsel gösterge, nasıl yerine göre bir belirleme, yerine göre bireysel tepki, yerine göre bir ünlem ya da buyruk olabiliyorsa tek tek göstergelerin yan yana gelmesinden oluşan daha uzun metinlerde de, bu tür işlevlerden biri ya da öteki ağır basabilir. Birbirine benzer iletişimsel işlevi olan metinler, dilden dile apayrı dilsel eşdeğerliliklerle olsa bile, benzer bir yöntemle aktarılmayı gerektirebilir. </a:t>
            </a:r>
          </a:p>
          <a:p>
            <a:pPr algn="just">
              <a:buNone/>
            </a:pPr>
            <a:endParaRPr lang="tr-TR" sz="2000"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0" y="0"/>
            <a:ext cx="8604448" cy="6858000"/>
          </a:xfrm>
        </p:spPr>
        <p:txBody>
          <a:bodyPr>
            <a:normAutofit/>
          </a:bodyPr>
          <a:lstStyle/>
          <a:p>
            <a:pPr algn="ctr">
              <a:buNone/>
            </a:pPr>
            <a:endParaRPr lang="tr-TR" sz="2800" dirty="0" smtClean="0"/>
          </a:p>
          <a:p>
            <a:pPr algn="just">
              <a:buNone/>
            </a:pPr>
            <a:r>
              <a:rPr lang="tr-TR" sz="2000" dirty="0" smtClean="0"/>
              <a:t>	Sözcükler mi, Anlam mı?</a:t>
            </a:r>
          </a:p>
          <a:p>
            <a:pPr algn="just">
              <a:buNone/>
            </a:pPr>
            <a:r>
              <a:rPr lang="tr-TR" sz="2000" dirty="0" smtClean="0"/>
              <a:t>	</a:t>
            </a:r>
            <a:r>
              <a:rPr lang="tr-TR" sz="2000" dirty="0" smtClean="0"/>
              <a:t> </a:t>
            </a:r>
            <a:r>
              <a:rPr lang="tr-TR" sz="2000" dirty="0" smtClean="0"/>
              <a:t>Kutsal Kitap’ın </a:t>
            </a:r>
            <a:r>
              <a:rPr lang="tr-TR" sz="2000" dirty="0" smtClean="0"/>
              <a:t>Latince </a:t>
            </a:r>
            <a:r>
              <a:rPr lang="tr-TR" sz="2000" i="1" dirty="0" err="1" smtClean="0"/>
              <a:t>Vulgata</a:t>
            </a:r>
            <a:r>
              <a:rPr lang="tr-TR" sz="2000" dirty="0" smtClean="0"/>
              <a:t> </a:t>
            </a:r>
            <a:r>
              <a:rPr lang="tr-TR" sz="2000" dirty="0" smtClean="0"/>
              <a:t>çevirisini yapan </a:t>
            </a:r>
            <a:r>
              <a:rPr lang="tr-TR" sz="2000" dirty="0" err="1" smtClean="0"/>
              <a:t>Hieronymus</a:t>
            </a:r>
            <a:r>
              <a:rPr lang="tr-TR" sz="2000" dirty="0" smtClean="0"/>
              <a:t>, gerçekte çeviri sorununa metin türü açısından bakan ilk çevirmen sayılmaktadır. </a:t>
            </a:r>
            <a:r>
              <a:rPr lang="tr-TR" sz="2000" dirty="0" err="1" smtClean="0"/>
              <a:t>Hieronymus</a:t>
            </a:r>
            <a:r>
              <a:rPr lang="tr-TR" sz="2000" dirty="0" smtClean="0"/>
              <a:t>, </a:t>
            </a:r>
            <a:r>
              <a:rPr lang="tr-TR" sz="2000" dirty="0" err="1" smtClean="0"/>
              <a:t>Cicero’nun</a:t>
            </a:r>
            <a:r>
              <a:rPr lang="tr-TR" sz="2000" dirty="0" smtClean="0"/>
              <a:t> izinden giderek temelde iki çeviri tutumundan söz eder: ‘’</a:t>
            </a:r>
            <a:r>
              <a:rPr lang="tr-TR" sz="2000" i="1" dirty="0" err="1" smtClean="0"/>
              <a:t>Verbum</a:t>
            </a:r>
            <a:r>
              <a:rPr lang="tr-TR" sz="2000" i="1" dirty="0" smtClean="0"/>
              <a:t> e </a:t>
            </a:r>
            <a:r>
              <a:rPr lang="tr-TR" sz="2000" i="1" dirty="0" err="1" smtClean="0"/>
              <a:t>Verbu</a:t>
            </a:r>
            <a:r>
              <a:rPr lang="tr-TR" sz="2000" dirty="0" smtClean="0"/>
              <a:t>’’(sözcüğü sözcüğüne çeviri), ‘</a:t>
            </a:r>
            <a:r>
              <a:rPr lang="tr-TR" sz="2000" dirty="0" smtClean="0"/>
              <a:t>’</a:t>
            </a:r>
            <a:r>
              <a:rPr lang="tr-TR" sz="2000" i="1" dirty="0" err="1" smtClean="0"/>
              <a:t>Sensum</a:t>
            </a:r>
            <a:r>
              <a:rPr lang="tr-TR" sz="2000" i="1" dirty="0" smtClean="0"/>
              <a:t> </a:t>
            </a:r>
            <a:r>
              <a:rPr lang="tr-TR" sz="2000" i="1" dirty="0" err="1" smtClean="0"/>
              <a:t>exprimere</a:t>
            </a:r>
            <a:r>
              <a:rPr lang="tr-TR" sz="2000" i="1" dirty="0" smtClean="0"/>
              <a:t> de </a:t>
            </a:r>
            <a:r>
              <a:rPr lang="tr-TR" sz="2000" i="1" dirty="0" err="1" smtClean="0"/>
              <a:t>sensu</a:t>
            </a:r>
            <a:r>
              <a:rPr lang="tr-TR" sz="2000" dirty="0" smtClean="0"/>
              <a:t>’’ (</a:t>
            </a:r>
            <a:r>
              <a:rPr lang="tr-TR" sz="2000" dirty="0" smtClean="0"/>
              <a:t>anlamın çevirisi). </a:t>
            </a:r>
            <a:r>
              <a:rPr lang="tr-TR" sz="2000" dirty="0" err="1" smtClean="0"/>
              <a:t>Cicero</a:t>
            </a:r>
            <a:r>
              <a:rPr lang="tr-TR" sz="2000" dirty="0" smtClean="0"/>
              <a:t> anlamın özgürce aktarımını benimsemişken, </a:t>
            </a:r>
            <a:r>
              <a:rPr lang="tr-TR" sz="2000" dirty="0" err="1" smtClean="0"/>
              <a:t>Hieronymus</a:t>
            </a:r>
            <a:r>
              <a:rPr lang="tr-TR" sz="2000" dirty="0" smtClean="0"/>
              <a:t>, genel olarak Kutsal Kitap metni çevirisi için sözcüğü sözcüğüne çeviriyi benimsemiştir. </a:t>
            </a:r>
            <a:r>
              <a:rPr lang="tr-TR" sz="2000" dirty="0" err="1" smtClean="0"/>
              <a:t>Hieronymus’un</a:t>
            </a:r>
            <a:r>
              <a:rPr lang="tr-TR" sz="2000" dirty="0" smtClean="0"/>
              <a:t> çeviri konusundaki bu düşüncelerini içeren </a:t>
            </a:r>
            <a:r>
              <a:rPr lang="tr-TR" sz="2000" i="1" dirty="0" err="1" smtClean="0"/>
              <a:t>Pammakyus’a</a:t>
            </a:r>
            <a:r>
              <a:rPr lang="tr-TR" sz="2000" i="1" dirty="0" smtClean="0"/>
              <a:t> Mektup’u </a:t>
            </a:r>
            <a:r>
              <a:rPr lang="tr-TR" sz="2000" dirty="0" smtClean="0"/>
              <a:t>çeviri kuramının tarihinde metnin türüne göre çeviri görüşünün ilk belgesi niteliğindedir.</a:t>
            </a:r>
          </a:p>
          <a:p>
            <a:pPr algn="just">
              <a:buNone/>
            </a:pPr>
            <a:r>
              <a:rPr lang="tr-TR" sz="2000" dirty="0">
                <a:solidFill>
                  <a:prstClr val="black"/>
                </a:solidFill>
              </a:rPr>
              <a:t>	</a:t>
            </a:r>
            <a:r>
              <a:rPr lang="tr-TR" sz="2000" dirty="0" err="1" smtClean="0">
                <a:solidFill>
                  <a:prstClr val="black"/>
                </a:solidFill>
              </a:rPr>
              <a:t>Cicero’nun</a:t>
            </a:r>
            <a:r>
              <a:rPr lang="tr-TR" sz="2000" dirty="0" smtClean="0">
                <a:solidFill>
                  <a:prstClr val="black"/>
                </a:solidFill>
              </a:rPr>
              <a:t> </a:t>
            </a:r>
            <a:r>
              <a:rPr lang="tr-TR" sz="2000" dirty="0">
                <a:solidFill>
                  <a:prstClr val="black"/>
                </a:solidFill>
              </a:rPr>
              <a:t>çeviri anlayışını yüzyıllar boyu birçok çevirmen benimsemiş ve  bunlardan hangisinin daha önemli olduğu yüzyıllar boyu tartışıla gelmiştir.  </a:t>
            </a:r>
            <a:r>
              <a:rPr lang="tr-TR" sz="2000" dirty="0" err="1">
                <a:solidFill>
                  <a:prstClr val="black"/>
                </a:solidFill>
              </a:rPr>
              <a:t>Cicero’nun</a:t>
            </a:r>
            <a:r>
              <a:rPr lang="tr-TR" sz="2000" dirty="0">
                <a:solidFill>
                  <a:prstClr val="black"/>
                </a:solidFill>
              </a:rPr>
              <a:t> </a:t>
            </a:r>
            <a:r>
              <a:rPr lang="tr-TR" sz="2000" i="1" dirty="0">
                <a:solidFill>
                  <a:prstClr val="black"/>
                </a:solidFill>
              </a:rPr>
              <a:t>ut </a:t>
            </a:r>
            <a:r>
              <a:rPr lang="tr-TR" sz="2000" i="1" dirty="0" err="1">
                <a:solidFill>
                  <a:prstClr val="black"/>
                </a:solidFill>
              </a:rPr>
              <a:t>interpres</a:t>
            </a:r>
            <a:r>
              <a:rPr lang="tr-TR" sz="2000" i="1" dirty="0">
                <a:solidFill>
                  <a:prstClr val="black"/>
                </a:solidFill>
              </a:rPr>
              <a:t> </a:t>
            </a:r>
            <a:r>
              <a:rPr lang="tr-TR" sz="2000" i="1" dirty="0" smtClean="0">
                <a:solidFill>
                  <a:prstClr val="black"/>
                </a:solidFill>
              </a:rPr>
              <a:t>ile </a:t>
            </a:r>
            <a:r>
              <a:rPr lang="tr-TR" sz="2000" dirty="0" smtClean="0">
                <a:solidFill>
                  <a:prstClr val="black"/>
                </a:solidFill>
              </a:rPr>
              <a:t>kaynak </a:t>
            </a:r>
            <a:r>
              <a:rPr lang="tr-TR" sz="2000" dirty="0">
                <a:solidFill>
                  <a:prstClr val="black"/>
                </a:solidFill>
              </a:rPr>
              <a:t>metnin biçimsel ögelerinin elden geldiğince korunmasını kastetmektedir. İkinci olarak </a:t>
            </a:r>
            <a:r>
              <a:rPr lang="tr-TR" sz="2000" i="1" dirty="0">
                <a:solidFill>
                  <a:prstClr val="black"/>
                </a:solidFill>
              </a:rPr>
              <a:t>ut </a:t>
            </a:r>
            <a:r>
              <a:rPr lang="tr-TR" sz="2000" i="1" dirty="0" err="1">
                <a:solidFill>
                  <a:prstClr val="black"/>
                </a:solidFill>
              </a:rPr>
              <a:t>orator</a:t>
            </a:r>
            <a:r>
              <a:rPr lang="tr-TR" sz="2000" i="1" dirty="0">
                <a:solidFill>
                  <a:prstClr val="black"/>
                </a:solidFill>
              </a:rPr>
              <a:t> </a:t>
            </a:r>
            <a:r>
              <a:rPr lang="tr-TR" sz="2000" dirty="0">
                <a:solidFill>
                  <a:prstClr val="black"/>
                </a:solidFill>
              </a:rPr>
              <a:t>dediği özgür anlam çevirisi kaynak metin yapılarının elden geldiğince, çeviri metin dilinin </a:t>
            </a:r>
            <a:r>
              <a:rPr lang="tr-TR" sz="2000" dirty="0" err="1">
                <a:solidFill>
                  <a:prstClr val="black"/>
                </a:solidFill>
              </a:rPr>
              <a:t>anlambilimsel</a:t>
            </a:r>
            <a:r>
              <a:rPr lang="tr-TR" sz="2000" dirty="0">
                <a:solidFill>
                  <a:prstClr val="black"/>
                </a:solidFill>
              </a:rPr>
              <a:t>, </a:t>
            </a:r>
            <a:r>
              <a:rPr lang="tr-TR" sz="2000" dirty="0" err="1">
                <a:solidFill>
                  <a:prstClr val="black"/>
                </a:solidFill>
              </a:rPr>
              <a:t>sözdizimsel</a:t>
            </a:r>
            <a:r>
              <a:rPr lang="tr-TR" sz="2000" dirty="0" smtClean="0">
                <a:solidFill>
                  <a:prstClr val="black"/>
                </a:solidFill>
              </a:rPr>
              <a:t>, </a:t>
            </a:r>
            <a:r>
              <a:rPr lang="tr-TR" sz="2000" dirty="0" err="1" smtClean="0">
                <a:solidFill>
                  <a:prstClr val="black"/>
                </a:solidFill>
              </a:rPr>
              <a:t>biçemsel</a:t>
            </a:r>
            <a:r>
              <a:rPr lang="tr-TR" sz="2000" dirty="0" smtClean="0">
                <a:solidFill>
                  <a:prstClr val="black"/>
                </a:solidFill>
              </a:rPr>
              <a:t> </a:t>
            </a:r>
            <a:r>
              <a:rPr lang="tr-TR" sz="2000" dirty="0">
                <a:solidFill>
                  <a:prstClr val="black"/>
                </a:solidFill>
              </a:rPr>
              <a:t>işleyişine uydurulması anlamına gelmektedir.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683568" y="548680"/>
            <a:ext cx="7920880" cy="6309320"/>
          </a:xfrm>
        </p:spPr>
        <p:txBody>
          <a:bodyPr>
            <a:normAutofit/>
          </a:bodyPr>
          <a:lstStyle/>
          <a:p>
            <a:pPr marL="0" indent="0" algn="just">
              <a:buNone/>
            </a:pPr>
            <a:r>
              <a:rPr lang="tr-TR" sz="2000" dirty="0" smtClean="0">
                <a:latin typeface="+mj-lt"/>
              </a:rPr>
              <a:t>Çeviri </a:t>
            </a:r>
            <a:r>
              <a:rPr lang="tr-TR" sz="2000" dirty="0">
                <a:latin typeface="+mj-lt"/>
              </a:rPr>
              <a:t>geleneğinde çağlar </a:t>
            </a:r>
            <a:r>
              <a:rPr lang="tr-TR" sz="2000" dirty="0" smtClean="0">
                <a:latin typeface="+mj-lt"/>
              </a:rPr>
              <a:t>boyu hep </a:t>
            </a:r>
            <a:r>
              <a:rPr lang="tr-TR" sz="2000" dirty="0">
                <a:latin typeface="+mj-lt"/>
              </a:rPr>
              <a:t>tartışılagelen sorun, metin türlerinden çok, çeviri </a:t>
            </a:r>
            <a:r>
              <a:rPr lang="tr-TR" sz="2000" dirty="0" smtClean="0">
                <a:latin typeface="+mj-lt"/>
              </a:rPr>
              <a:t>yönteminin doğrudan </a:t>
            </a:r>
            <a:r>
              <a:rPr lang="tr-TR" sz="2000" dirty="0">
                <a:latin typeface="+mj-lt"/>
              </a:rPr>
              <a:t>doğruya kendisiyle ilgilidir. Yüzyıllar boyunca </a:t>
            </a:r>
            <a:r>
              <a:rPr lang="tr-TR" sz="2000" dirty="0" smtClean="0">
                <a:latin typeface="+mj-lt"/>
              </a:rPr>
              <a:t>birçok çevirmen</a:t>
            </a:r>
            <a:r>
              <a:rPr lang="tr-TR" sz="2000" dirty="0">
                <a:latin typeface="+mj-lt"/>
              </a:rPr>
              <a:t>, ya </a:t>
            </a:r>
            <a:r>
              <a:rPr lang="tr-TR" sz="2000" dirty="0" err="1">
                <a:latin typeface="+mj-lt"/>
              </a:rPr>
              <a:t>Cicero'nun</a:t>
            </a:r>
            <a:r>
              <a:rPr lang="tr-TR" sz="2000" dirty="0">
                <a:latin typeface="+mj-lt"/>
              </a:rPr>
              <a:t> </a:t>
            </a:r>
            <a:r>
              <a:rPr lang="tr-TR" sz="2000" i="1" dirty="0">
                <a:latin typeface="+mj-lt"/>
              </a:rPr>
              <a:t>ut </a:t>
            </a:r>
            <a:r>
              <a:rPr lang="tr-TR" sz="2000" i="1" dirty="0" err="1">
                <a:latin typeface="+mj-lt"/>
              </a:rPr>
              <a:t>interpres</a:t>
            </a:r>
            <a:r>
              <a:rPr lang="tr-TR" sz="2000" i="1" dirty="0">
                <a:latin typeface="+mj-lt"/>
              </a:rPr>
              <a:t> </a:t>
            </a:r>
            <a:r>
              <a:rPr lang="tr-TR" sz="2000" dirty="0">
                <a:latin typeface="+mj-lt"/>
              </a:rPr>
              <a:t>diye adlandırdığı </a:t>
            </a:r>
            <a:r>
              <a:rPr lang="tr-TR" sz="2000" dirty="0" smtClean="0">
                <a:latin typeface="+mj-lt"/>
              </a:rPr>
              <a:t>sözcüğü sözcüğüne </a:t>
            </a:r>
            <a:r>
              <a:rPr lang="tr-TR" sz="2000" dirty="0">
                <a:latin typeface="+mj-lt"/>
              </a:rPr>
              <a:t>çeviri, ya da </a:t>
            </a:r>
            <a:r>
              <a:rPr lang="tr-TR" sz="2000" i="1" dirty="0">
                <a:latin typeface="+mj-lt"/>
              </a:rPr>
              <a:t>ut </a:t>
            </a:r>
            <a:r>
              <a:rPr lang="tr-TR" sz="2000" i="1" dirty="0" err="1">
                <a:latin typeface="+mj-lt"/>
              </a:rPr>
              <a:t>orator</a:t>
            </a:r>
            <a:r>
              <a:rPr lang="tr-TR" sz="2000" i="1" dirty="0">
                <a:latin typeface="+mj-lt"/>
              </a:rPr>
              <a:t> </a:t>
            </a:r>
            <a:r>
              <a:rPr lang="tr-TR" sz="2000" dirty="0">
                <a:latin typeface="+mj-lt"/>
              </a:rPr>
              <a:t>dediği özgür anlam çevirisi ilkesine bağlanmış, bunlardan birinin doğruluğunu ötekine karşı savunmuştur.</a:t>
            </a:r>
          </a:p>
          <a:p>
            <a:pPr marL="0" indent="0" algn="just">
              <a:buNone/>
            </a:pPr>
            <a:endParaRPr lang="tr-TR" sz="2000" dirty="0">
              <a:latin typeface="+mj-lt"/>
            </a:endParaRPr>
          </a:p>
          <a:p>
            <a:pPr marL="0" indent="0" algn="just">
              <a:buNone/>
            </a:pPr>
            <a:r>
              <a:rPr lang="tr-TR" sz="2000" dirty="0" smtClean="0">
                <a:latin typeface="+mj-lt"/>
              </a:rPr>
              <a:t>Birinci </a:t>
            </a:r>
            <a:r>
              <a:rPr lang="tr-TR" sz="2000" dirty="0">
                <a:latin typeface="+mj-lt"/>
              </a:rPr>
              <a:t>yol, kaynak metnin biçimsel öğelerinin </a:t>
            </a:r>
            <a:r>
              <a:rPr lang="tr-TR" sz="2000" dirty="0" smtClean="0">
                <a:latin typeface="+mj-lt"/>
              </a:rPr>
              <a:t>elden geldiğince </a:t>
            </a:r>
            <a:r>
              <a:rPr lang="tr-TR" sz="2000" dirty="0">
                <a:latin typeface="+mj-lt"/>
              </a:rPr>
              <a:t>korunarak aktarılması, ikinci yol ise, kaynak </a:t>
            </a:r>
            <a:r>
              <a:rPr lang="tr-TR" sz="2000" dirty="0" smtClean="0">
                <a:latin typeface="+mj-lt"/>
              </a:rPr>
              <a:t>metin yapılarının </a:t>
            </a:r>
            <a:r>
              <a:rPr lang="tr-TR" sz="2000" dirty="0">
                <a:latin typeface="+mj-lt"/>
              </a:rPr>
              <a:t>elden geldiğince, çeviri metin dilinin </a:t>
            </a:r>
            <a:r>
              <a:rPr lang="tr-TR" sz="2000" dirty="0" err="1" smtClean="0">
                <a:latin typeface="+mj-lt"/>
              </a:rPr>
              <a:t>anlambilimsel</a:t>
            </a:r>
            <a:r>
              <a:rPr lang="tr-TR" sz="2000" dirty="0" smtClean="0">
                <a:latin typeface="+mj-lt"/>
              </a:rPr>
              <a:t>, </a:t>
            </a:r>
            <a:r>
              <a:rPr lang="tr-TR" sz="2000" dirty="0" err="1" smtClean="0">
                <a:latin typeface="+mj-lt"/>
              </a:rPr>
              <a:t>sözdizimsel</a:t>
            </a:r>
            <a:r>
              <a:rPr lang="tr-TR" sz="2000" dirty="0">
                <a:latin typeface="+mj-lt"/>
              </a:rPr>
              <a:t>, </a:t>
            </a:r>
            <a:r>
              <a:rPr lang="tr-TR" sz="2000" dirty="0" err="1">
                <a:latin typeface="+mj-lt"/>
              </a:rPr>
              <a:t>biçemsel</a:t>
            </a:r>
            <a:r>
              <a:rPr lang="tr-TR" sz="2000" dirty="0">
                <a:latin typeface="+mj-lt"/>
              </a:rPr>
              <a:t> işleyişine uydurulmasıdır.</a:t>
            </a:r>
            <a:endParaRPr lang="tr-TR" sz="2000" dirty="0">
              <a:solidFill>
                <a:prstClr val="black"/>
              </a:solidFill>
              <a:latin typeface="+mj-lt"/>
            </a:endParaRPr>
          </a:p>
        </p:txBody>
      </p:sp>
    </p:spTree>
    <p:extLst>
      <p:ext uri="{BB962C8B-B14F-4D97-AF65-F5344CB8AC3E}">
        <p14:creationId xmlns:p14="http://schemas.microsoft.com/office/powerpoint/2010/main" val="15661652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548680"/>
            <a:ext cx="8064896" cy="5616624"/>
          </a:xfrm>
        </p:spPr>
        <p:txBody>
          <a:bodyPr>
            <a:normAutofit/>
          </a:bodyPr>
          <a:lstStyle/>
          <a:p>
            <a:pPr>
              <a:buNone/>
            </a:pPr>
            <a:r>
              <a:rPr lang="tr-TR" sz="2000" dirty="0"/>
              <a:t>İletişim Açısından </a:t>
            </a:r>
            <a:r>
              <a:rPr lang="tr-TR" sz="2000" dirty="0" smtClean="0"/>
              <a:t>Çeviri</a:t>
            </a:r>
          </a:p>
          <a:p>
            <a:pPr marL="0" indent="0" algn="just">
              <a:buNone/>
            </a:pPr>
            <a:r>
              <a:rPr lang="tr-TR" sz="2000" dirty="0" smtClean="0"/>
              <a:t>Geleneksel </a:t>
            </a:r>
            <a:r>
              <a:rPr lang="tr-TR" sz="2000" dirty="0"/>
              <a:t>çeviri kuramında, </a:t>
            </a:r>
            <a:r>
              <a:rPr lang="tr-TR" sz="2000" dirty="0" smtClean="0"/>
              <a:t>çeviriden </a:t>
            </a:r>
            <a:r>
              <a:rPr lang="tr-TR" sz="2000" dirty="0"/>
              <a:t>çoğunlukla yazın metinlerinin </a:t>
            </a:r>
            <a:r>
              <a:rPr lang="tr-TR" sz="2000" dirty="0" smtClean="0"/>
              <a:t>çevirisi </a:t>
            </a:r>
            <a:r>
              <a:rPr lang="tr-TR" sz="2000" dirty="0"/>
              <a:t>anlaşıldığından, "sözcüğü </a:t>
            </a:r>
            <a:r>
              <a:rPr lang="tr-TR" sz="2000" dirty="0" smtClean="0"/>
              <a:t>sözcüğüne mi</a:t>
            </a:r>
            <a:r>
              <a:rPr lang="tr-TR" sz="2000" dirty="0"/>
              <a:t>, özgürce mi?" tartışması, neredeyse </a:t>
            </a:r>
            <a:r>
              <a:rPr lang="tr-TR" sz="2000" dirty="0" smtClean="0"/>
              <a:t>İkinci </a:t>
            </a:r>
            <a:r>
              <a:rPr lang="tr-TR" sz="2000" dirty="0"/>
              <a:t>Dünya </a:t>
            </a:r>
            <a:r>
              <a:rPr lang="tr-TR" sz="2000" dirty="0" smtClean="0"/>
              <a:t>Savaşı'na değin</a:t>
            </a:r>
            <a:r>
              <a:rPr lang="tr-TR" sz="2000" dirty="0"/>
              <a:t>, bu alanda ilgilenilen tek sorun olma niteliğini </a:t>
            </a:r>
            <a:r>
              <a:rPr lang="tr-TR" sz="2000" dirty="0" smtClean="0"/>
              <a:t>sürdürür. 1945'ten </a:t>
            </a:r>
            <a:r>
              <a:rPr lang="tr-TR" sz="2000" dirty="0"/>
              <a:t>sonra bilim ile teknik uygulayım alanında büyük </a:t>
            </a:r>
            <a:r>
              <a:rPr lang="tr-TR" sz="2000" dirty="0" smtClean="0"/>
              <a:t>ölçüde bir </a:t>
            </a:r>
            <a:r>
              <a:rPr lang="tr-TR" sz="2000" dirty="0"/>
              <a:t>bilgi alışverişinin başlaması, iletişim araçlarının, kitle </a:t>
            </a:r>
            <a:r>
              <a:rPr lang="tr-TR" sz="2000" dirty="0" smtClean="0"/>
              <a:t>iletişiminin hızla </a:t>
            </a:r>
            <a:r>
              <a:rPr lang="tr-TR" sz="2000" dirty="0"/>
              <a:t>gelişmesi, çevirinin </a:t>
            </a:r>
            <a:r>
              <a:rPr lang="tr-TR" sz="2000" dirty="0" smtClean="0"/>
              <a:t> değişik </a:t>
            </a:r>
            <a:r>
              <a:rPr lang="tr-TR" sz="2000" dirty="0"/>
              <a:t>bilgi alanlarından uzmanlık dallarını </a:t>
            </a:r>
            <a:r>
              <a:rPr lang="tr-TR" sz="2000" dirty="0" smtClean="0"/>
              <a:t>da ilgilendiren </a:t>
            </a:r>
            <a:r>
              <a:rPr lang="tr-TR" sz="2000" dirty="0"/>
              <a:t>bir etkinlik olduğu gerçeğini ortaya çıkarır. Bu </a:t>
            </a:r>
            <a:r>
              <a:rPr lang="tr-TR" sz="2000" dirty="0" smtClean="0"/>
              <a:t>noktada, çevirinin </a:t>
            </a:r>
            <a:r>
              <a:rPr lang="tr-TR" sz="2000" dirty="0"/>
              <a:t>'yazara mı bağlı, okura mı dönük?' olması </a:t>
            </a:r>
            <a:r>
              <a:rPr lang="tr-TR" sz="2000" dirty="0" smtClean="0"/>
              <a:t>gerektiği sorunu </a:t>
            </a:r>
            <a:r>
              <a:rPr lang="tr-TR" sz="2000" dirty="0"/>
              <a:t>güncelliğini yitirir, hangi okur, hangi yazar, </a:t>
            </a:r>
            <a:r>
              <a:rPr lang="tr-TR" sz="2000" dirty="0" smtClean="0"/>
              <a:t>hangi tür </a:t>
            </a:r>
            <a:r>
              <a:rPr lang="tr-TR" sz="2000" dirty="0"/>
              <a:t>bilgi gibi konular önem kazanmaya başlar. </a:t>
            </a:r>
            <a:r>
              <a:rPr lang="tr-TR" sz="2000" dirty="0" smtClean="0"/>
              <a:t>Dilbilimin </a:t>
            </a:r>
            <a:r>
              <a:rPr lang="tr-TR" sz="2000" dirty="0"/>
              <a:t>bağımsız bir bilim dalı olarak gelişmesi, öte </a:t>
            </a:r>
            <a:r>
              <a:rPr lang="tr-TR" sz="2000" dirty="0" smtClean="0"/>
              <a:t>yandan bildirişim </a:t>
            </a:r>
            <a:r>
              <a:rPr lang="tr-TR" sz="2000" dirty="0"/>
              <a:t>kuramındaki hızlı gelişmeler, temelde bir bilgi </a:t>
            </a:r>
            <a:r>
              <a:rPr lang="tr-TR" sz="2000" dirty="0" smtClean="0"/>
              <a:t>aktarımı olan </a:t>
            </a:r>
            <a:r>
              <a:rPr lang="tr-TR" sz="2000" dirty="0"/>
              <a:t>çeviri ediminin </a:t>
            </a:r>
            <a:r>
              <a:rPr lang="tr-TR" sz="2000" dirty="0" smtClean="0"/>
              <a:t>tanımlanması ile </a:t>
            </a:r>
            <a:r>
              <a:rPr lang="tr-TR" sz="2000" dirty="0"/>
              <a:t>çözümlenmesine yeni bakışlar getirir. </a:t>
            </a:r>
            <a:r>
              <a:rPr lang="tr-TR" sz="2000" dirty="0" err="1"/>
              <a:t>Metiniçi</a:t>
            </a:r>
            <a:r>
              <a:rPr lang="tr-TR" sz="2000" dirty="0"/>
              <a:t> dilsel </a:t>
            </a:r>
            <a:r>
              <a:rPr lang="tr-TR" sz="2000" dirty="0" smtClean="0"/>
              <a:t>örgüleri inceleyen </a:t>
            </a:r>
            <a:r>
              <a:rPr lang="tr-TR" sz="2000" dirty="0"/>
              <a:t>dilbilimsel metin kuramı ile </a:t>
            </a:r>
            <a:r>
              <a:rPr lang="tr-TR" sz="2000" dirty="0" err="1"/>
              <a:t>metindışı</a:t>
            </a:r>
            <a:r>
              <a:rPr lang="tr-TR" sz="2000" dirty="0"/>
              <a:t> </a:t>
            </a:r>
            <a:r>
              <a:rPr lang="tr-TR" sz="2000" dirty="0" smtClean="0"/>
              <a:t>dilsel-toplumsal bağlamı </a:t>
            </a:r>
            <a:r>
              <a:rPr lang="tr-TR" sz="2000" dirty="0"/>
              <a:t>inceleyen iletişimsel metin kuramı, çeviri </a:t>
            </a:r>
            <a:r>
              <a:rPr lang="tr-TR" sz="2000" dirty="0" smtClean="0"/>
              <a:t>araştırmasını yakından </a:t>
            </a:r>
            <a:r>
              <a:rPr lang="tr-TR" sz="2000" dirty="0"/>
              <a:t>etkiler.</a:t>
            </a:r>
          </a:p>
          <a:p>
            <a:pPr marL="0" indent="0" algn="just">
              <a:buNone/>
            </a:pPr>
            <a:endParaRPr lang="tr-TR" sz="2000" dirty="0"/>
          </a:p>
        </p:txBody>
      </p:sp>
    </p:spTree>
    <p:extLst>
      <p:ext uri="{BB962C8B-B14F-4D97-AF65-F5344CB8AC3E}">
        <p14:creationId xmlns:p14="http://schemas.microsoft.com/office/powerpoint/2010/main" val="578830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764704"/>
            <a:ext cx="8363272" cy="5400600"/>
          </a:xfrm>
        </p:spPr>
        <p:txBody>
          <a:bodyPr/>
          <a:lstStyle/>
          <a:p>
            <a:pPr algn="just">
              <a:buNone/>
            </a:pPr>
            <a:r>
              <a:rPr lang="tr-TR" sz="2000" dirty="0" smtClean="0"/>
              <a:t>	Hangi Metne Hangi Yöntem ?</a:t>
            </a:r>
          </a:p>
          <a:p>
            <a:pPr algn="just">
              <a:buNone/>
            </a:pPr>
            <a:r>
              <a:rPr lang="tr-TR" sz="2000" dirty="0" smtClean="0"/>
              <a:t>	19</a:t>
            </a:r>
            <a:r>
              <a:rPr lang="tr-TR" sz="2000" dirty="0" smtClean="0"/>
              <a:t>. yy. </a:t>
            </a:r>
            <a:r>
              <a:rPr lang="tr-TR" sz="2000" dirty="0" smtClean="0"/>
              <a:t>başında, </a:t>
            </a:r>
            <a:r>
              <a:rPr lang="tr-TR" sz="2000" dirty="0" err="1" smtClean="0"/>
              <a:t>Schleiermacher</a:t>
            </a:r>
            <a:r>
              <a:rPr lang="tr-TR" sz="2000" dirty="0" smtClean="0"/>
              <a:t> </a:t>
            </a:r>
            <a:r>
              <a:rPr lang="tr-TR" sz="2000" dirty="0" smtClean="0"/>
              <a:t>(1768-1834), </a:t>
            </a:r>
            <a:r>
              <a:rPr lang="tr-TR" sz="2000" i="1" dirty="0" smtClean="0"/>
              <a:t>‘’Çevirinin Değişik Yöntemleri Üstüne’’ başlıklı </a:t>
            </a:r>
            <a:r>
              <a:rPr lang="tr-TR" sz="2000" dirty="0" smtClean="0"/>
              <a:t>incelemesinde çevrilen metin türüyle uygulanacak çeviri yöntemi arasındaki ilişkiye özel bir önem verir. Çevirmenlik ile dilmaçlık eylemlerini yeniden tanımlayarak birbirinden ayıran, büyük bir olasılıkla </a:t>
            </a:r>
            <a:r>
              <a:rPr lang="tr-TR" sz="2000" dirty="0" err="1" smtClean="0"/>
              <a:t>Çeviribilim</a:t>
            </a:r>
            <a:r>
              <a:rPr lang="tr-TR" sz="2000" dirty="0" smtClean="0"/>
              <a:t> kavramını da ilk kullanan odur. </a:t>
            </a:r>
            <a:r>
              <a:rPr lang="tr-TR" sz="2000" dirty="0" err="1" smtClean="0"/>
              <a:t>Schleiermacher</a:t>
            </a:r>
            <a:r>
              <a:rPr lang="tr-TR" sz="2000" dirty="0" smtClean="0"/>
              <a:t> metinleri genel olarak  iki öbekte görür: </a:t>
            </a:r>
          </a:p>
          <a:p>
            <a:pPr algn="just">
              <a:buNone/>
            </a:pPr>
            <a:r>
              <a:rPr lang="tr-TR" sz="2000" dirty="0"/>
              <a:t>	</a:t>
            </a:r>
            <a:r>
              <a:rPr lang="tr-TR" sz="2000" dirty="0" smtClean="0"/>
              <a:t>sanat metinleri ile bilimsel metinler</a:t>
            </a:r>
          </a:p>
          <a:p>
            <a:pPr algn="just">
              <a:buNone/>
            </a:pPr>
            <a:r>
              <a:rPr lang="tr-TR" sz="2000" dirty="0" smtClean="0"/>
              <a:t>	gündelik iş yaşamını ilgilendiren metinler</a:t>
            </a:r>
          </a:p>
          <a:p>
            <a:pPr algn="just">
              <a:buNone/>
            </a:pPr>
            <a:r>
              <a:rPr lang="tr-TR" sz="2000" dirty="0"/>
              <a:t>	</a:t>
            </a:r>
            <a:r>
              <a:rPr lang="tr-TR" sz="2000" dirty="0" smtClean="0"/>
              <a:t>İş yaşamında konu ya da nesne öncelik taşıdığı için anlam tektir, yoruma açık değildir. Ancak sanat metinleri bildiğimiz gibi yoruma açık metinlerdir.</a:t>
            </a:r>
          </a:p>
          <a:p>
            <a:pPr algn="ct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23528" y="116632"/>
            <a:ext cx="7704856" cy="6741368"/>
          </a:xfrm>
        </p:spPr>
        <p:txBody>
          <a:bodyPr>
            <a:normAutofit/>
          </a:bodyPr>
          <a:lstStyle/>
          <a:p>
            <a:pPr algn="ctr">
              <a:buNone/>
            </a:pPr>
            <a:endParaRPr lang="tr-TR" sz="2800" dirty="0" smtClean="0"/>
          </a:p>
          <a:p>
            <a:pPr algn="just">
              <a:buNone/>
            </a:pPr>
            <a:r>
              <a:rPr lang="tr-TR" sz="2000" dirty="0" smtClean="0">
                <a:latin typeface="+mj-lt"/>
              </a:rPr>
              <a:t>	Metnin Alıcısı</a:t>
            </a:r>
          </a:p>
          <a:p>
            <a:pPr algn="just">
              <a:buNone/>
            </a:pPr>
            <a:r>
              <a:rPr lang="tr-TR" sz="2000" dirty="0" smtClean="0">
                <a:latin typeface="+mj-lt"/>
              </a:rPr>
              <a:t>	Bir metnin hangi okura ulaşmak istediği, çeviri açısından önemli bir yöndür. Yazar kime seslenmek </a:t>
            </a:r>
            <a:r>
              <a:rPr lang="tr-TR" sz="2000" dirty="0" smtClean="0">
                <a:latin typeface="+mj-lt"/>
              </a:rPr>
              <a:t>istiyor? Belli </a:t>
            </a:r>
            <a:r>
              <a:rPr lang="tr-TR" sz="2000" dirty="0" smtClean="0">
                <a:latin typeface="+mj-lt"/>
              </a:rPr>
              <a:t>bir okur grubuna yönelmiş olabilir ya da dağınık okurlara sesleniyor olabilir. Yazar ile okur arasındaki bireysel ve toplumsal ilişkinin niteliği de önemlidir. Yazarın okura hangi ön yargıyla yöneldiği ve yazar ile okur arasındaki düzey de metni etkilemektedir. </a:t>
            </a:r>
            <a:r>
              <a:rPr lang="tr-TR" sz="2000" dirty="0" smtClean="0">
                <a:latin typeface="+mj-lt"/>
              </a:rPr>
              <a:t>Yazar okuru kendisine </a:t>
            </a:r>
            <a:r>
              <a:rPr lang="tr-TR" sz="2000" dirty="0" smtClean="0">
                <a:latin typeface="+mj-lt"/>
              </a:rPr>
              <a:t>eşit, kendisinden aşağıda ya da kendisinden yüksek görüyor olabilir. Bu tarz metin dışı etkenleri yazarın göz önünde tutup tutmaması, okurun bunu nasıl </a:t>
            </a:r>
            <a:r>
              <a:rPr lang="tr-TR" sz="2000" dirty="0" err="1" smtClean="0">
                <a:latin typeface="+mj-lt"/>
              </a:rPr>
              <a:t>alımlayacağını</a:t>
            </a:r>
            <a:r>
              <a:rPr lang="tr-TR" sz="2000" dirty="0" smtClean="0">
                <a:latin typeface="+mj-lt"/>
              </a:rPr>
              <a:t> düşünüp düşünmemesi çevirmenin </a:t>
            </a:r>
            <a:r>
              <a:rPr lang="tr-TR" sz="2000" dirty="0" smtClean="0">
                <a:latin typeface="+mj-lt"/>
              </a:rPr>
              <a:t>göz ardı </a:t>
            </a:r>
            <a:r>
              <a:rPr lang="tr-TR" sz="2000" dirty="0" smtClean="0">
                <a:latin typeface="+mj-lt"/>
              </a:rPr>
              <a:t>edemeyeceği bir durumdur.</a:t>
            </a:r>
            <a:endParaRPr lang="tr-TR" sz="2000" dirty="0">
              <a:latin typeface="+mj-l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395536" y="0"/>
            <a:ext cx="8136904" cy="6858000"/>
          </a:xfrm>
        </p:spPr>
        <p:txBody>
          <a:bodyPr>
            <a:normAutofit/>
          </a:bodyPr>
          <a:lstStyle/>
          <a:p>
            <a:pPr algn="ctr"/>
            <a:endParaRPr lang="tr-TR" sz="2800" dirty="0" smtClean="0"/>
          </a:p>
          <a:p>
            <a:pPr algn="just">
              <a:buNone/>
            </a:pPr>
            <a:r>
              <a:rPr lang="tr-TR" sz="2000" dirty="0" smtClean="0"/>
              <a:t>	Metnin İletisi</a:t>
            </a:r>
          </a:p>
          <a:p>
            <a:pPr algn="just">
              <a:buNone/>
            </a:pPr>
            <a:r>
              <a:rPr lang="tr-TR" sz="2000" dirty="0" smtClean="0"/>
              <a:t>	Diğer bir önemli nokta, yazarın metne yüklediği iletinin hangi konuda olduğudur. İleri sürülen düşünce tek bir mantık çizgisinden izlenebilir ya da konunun değişik izlek yapılarıyla sunulduğu durumlar da oluşabilir.</a:t>
            </a:r>
          </a:p>
          <a:p>
            <a:pPr algn="just">
              <a:buNone/>
            </a:pPr>
            <a:endParaRPr lang="tr-TR" sz="2000" dirty="0" smtClean="0"/>
          </a:p>
          <a:p>
            <a:pPr algn="just">
              <a:buNone/>
            </a:pPr>
            <a:r>
              <a:rPr lang="tr-TR" sz="2000" dirty="0" smtClean="0"/>
              <a:t>	Metnin İşlevi</a:t>
            </a:r>
          </a:p>
          <a:p>
            <a:pPr algn="just">
              <a:buNone/>
            </a:pPr>
            <a:r>
              <a:rPr lang="tr-TR" sz="2000" dirty="0" smtClean="0"/>
              <a:t>	Bir başka konu da yazarın metinde ne yapmak istediği veya neyi amaçladığıdır. Öncelikli bir işlev sırası var mıdır yoksa birden fazla işlev mi söz konusudur? Tüm bunlar hem metnin anlaşılabilmesi hem de doğru çevrilebilmesi için göz önünde tutulmalıdır.</a:t>
            </a:r>
          </a:p>
          <a:p>
            <a:pPr algn="just">
              <a:buNone/>
            </a:pPr>
            <a:endParaRPr lang="tr-TR" sz="2000" dirty="0"/>
          </a:p>
          <a:p>
            <a:pPr algn="just">
              <a:buNone/>
            </a:pPr>
            <a:endParaRPr lang="tr-TR" sz="2000" dirty="0" smtClean="0"/>
          </a:p>
          <a:p>
            <a:pPr algn="just">
              <a:buNone/>
            </a:pPr>
            <a:endParaRPr lang="tr-TR" sz="2000" dirty="0"/>
          </a:p>
          <a:p>
            <a:pPr algn="just">
              <a:buNone/>
            </a:pPr>
            <a:endParaRPr lang="tr-TR" sz="2000" dirty="0" smtClean="0"/>
          </a:p>
          <a:p>
            <a:pPr algn="just">
              <a:buNone/>
            </a:pPr>
            <a:endParaRPr lang="tr-TR" sz="2000" dirty="0"/>
          </a:p>
          <a:p>
            <a:pPr algn="just">
              <a:buNone/>
            </a:pPr>
            <a:r>
              <a:rPr lang="tr-TR" sz="1600" dirty="0" smtClean="0"/>
              <a:t>Kaynak</a:t>
            </a:r>
          </a:p>
          <a:p>
            <a:pPr algn="just">
              <a:buNone/>
            </a:pPr>
            <a:r>
              <a:rPr lang="tr-TR" sz="1600" dirty="0" smtClean="0"/>
              <a:t>Göktürk, A. (1994). Çeviri Dillerin Dili. İstanbul: YKY.</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150</TotalTime>
  <Words>245</Words>
  <Application>Microsoft Office PowerPoint</Application>
  <PresentationFormat>Ekran Gösterisi (4:3)</PresentationFormat>
  <Paragraphs>37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Palatino Linotype</vt:lpstr>
      <vt:lpstr>Ofis Teması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Çeviri  Ve  Dil</dc:title>
  <dc:creator>Körhasanoğulları</dc:creator>
  <cp:lastModifiedBy>User</cp:lastModifiedBy>
  <cp:revision>19</cp:revision>
  <dcterms:created xsi:type="dcterms:W3CDTF">2014-03-13T23:09:50Z</dcterms:created>
  <dcterms:modified xsi:type="dcterms:W3CDTF">2018-03-26T17:40:56Z</dcterms:modified>
</cp:coreProperties>
</file>