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ea typeface="+mn-ea"/>
              </a:endParaRPr>
            </a:p>
          </p:txBody>
        </p:sp>
        <p:sp>
          <p:nvSpPr>
            <p:cNvPr id="7" name="7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2147483646 h 528"/>
                <a:gd name="T6" fmla="*/ 2147483646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8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cxnSp>
          <p:nvCxnSpPr>
            <p:cNvPr id="10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21BB1CA-9DC2-486E-830A-FEA67A64A995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2FE95F-AB60-4C43-B4E8-D7941E21F8C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3635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F4AF5-F874-4346-99A5-A900536105E6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CE959-7BA3-4EEF-99B6-9AB17BDCB88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8486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0AE1E-F301-46E6-937D-1F4FA0F4B9A6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0A0F8-7476-498D-8AEE-3AE07F891D1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36965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sz="quarter"/>
          </p:nvPr>
        </p:nvSpPr>
        <p:spPr>
          <a:xfrm>
            <a:off x="914400" y="152400"/>
            <a:ext cx="9160933" cy="16002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1828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46800" y="1828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914400" y="3733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46800" y="3733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BA2E0-E8BA-4D7C-AC86-573453626E5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227148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8"/>
            <a:ext cx="10972800" cy="5732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3D02C-A358-44B6-8570-BEF9858B598A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E0088-2EA9-4A5A-982D-C28B3499C54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77063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481138"/>
            <a:ext cx="10972800" cy="4525962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612AB-4593-4EA0-BF98-7E2E38EC3057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FE6BD-DBC8-41DC-A393-D5CCCA7D2CD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0992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8543A-C805-4C9D-8BEF-0AE7E07061B2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E2979-A044-4E5D-9514-28208029608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25904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Köşeli Çift Ayraç"/>
          <p:cNvSpPr>
            <a:spLocks noChangeArrowheads="1"/>
          </p:cNvSpPr>
          <p:nvPr/>
        </p:nvSpPr>
        <p:spPr bwMode="auto"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7 Köşeli Çift Ayraç"/>
          <p:cNvSpPr>
            <a:spLocks noChangeArrowheads="1"/>
          </p:cNvSpPr>
          <p:nvPr/>
        </p:nvSpPr>
        <p:spPr bwMode="auto"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E3C4B-57CD-42DA-BBD8-FC09120C442C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A4EDB-10A2-4FBA-A3FC-472F9CCEEFF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51361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D7519-1292-4EC1-A7B7-ABF4D8F739B2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24B8D-BDEA-462E-B28A-F29C65A5712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12853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12525-F34C-4139-87FE-6F0D9C62F768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F984F-BFF2-46A5-B03A-39ACC962202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00345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6EEA3-EC2A-4919-BC16-C4DB1CA76F90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7B20-5043-4AB1-BC4C-E6454E0982F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343648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07FEF-1FDA-4C21-ACB3-0F9C1B4F93C1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AC6D2-A2B6-4958-87F2-E8FF911CDAD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47464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C213F-2B1B-4623-A6C4-76CBDCEFCAD1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A9231-062F-4D8C-BC39-97E128F699F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402801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Serbest Form"/>
          <p:cNvSpPr>
            <a:spLocks/>
          </p:cNvSpPr>
          <p:nvPr/>
        </p:nvSpPr>
        <p:spPr bwMode="auto">
          <a:xfrm>
            <a:off x="666751" y="5945188"/>
            <a:ext cx="6587067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</a:endParaRPr>
          </a:p>
        </p:txBody>
      </p:sp>
      <p:sp>
        <p:nvSpPr>
          <p:cNvPr id="6" name="8 Serbest Form"/>
          <p:cNvSpPr>
            <a:spLocks/>
          </p:cNvSpPr>
          <p:nvPr/>
        </p:nvSpPr>
        <p:spPr bwMode="auto">
          <a:xfrm>
            <a:off x="647700" y="5938838"/>
            <a:ext cx="4921251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tr-TR" sz="1800"/>
          </a:p>
        </p:txBody>
      </p:sp>
      <p:sp>
        <p:nvSpPr>
          <p:cNvPr id="7" name="9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8" name="10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1 Köşeli Çift Ayraç"/>
          <p:cNvSpPr>
            <a:spLocks noChangeArrowheads="1"/>
          </p:cNvSpPr>
          <p:nvPr/>
        </p:nvSpPr>
        <p:spPr bwMode="auto"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" name="12 Köşeli Çift Ayraç"/>
          <p:cNvSpPr>
            <a:spLocks noChangeArrowheads="1"/>
          </p:cNvSpPr>
          <p:nvPr/>
        </p:nvSpPr>
        <p:spPr bwMode="auto"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2AF91-E6BB-4CFF-8F84-CC770A7E33DA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153BE-D9BE-4701-B319-9FEAF18CDED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307737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666751" y="5945188"/>
            <a:ext cx="6587067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647700" y="5938838"/>
            <a:ext cx="4921251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tr-TR" sz="1800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6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tr-TR" smtClean="0"/>
              <a:t>Asıl başlık stili için tıklatın</a:t>
            </a:r>
            <a:endParaRPr lang="en-US" smtClean="0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Lucida Sans Unicode" pitchFamily="34" charset="0"/>
              </a:defRPr>
            </a:lvl1pPr>
          </a:lstStyle>
          <a:p>
            <a:pPr>
              <a:defRPr/>
            </a:pPr>
            <a:fld id="{4859AD7F-F247-4670-98C1-11877C7629A1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Lucida Sans Unicode" panose="020B0602030504020204" pitchFamily="34" charset="0"/>
              </a:defRPr>
            </a:lvl1pPr>
          </a:lstStyle>
          <a:p>
            <a:pPr>
              <a:defRPr/>
            </a:pPr>
            <a:fld id="{918AF061-5CB9-4F7A-BF0C-664F0F89600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57446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  <p:sldLayoutId id="2147483674" r:id="rId13"/>
    <p:sldLayoutId id="2147483675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1 İçerik Yer Tutucusu"/>
          <p:cNvSpPr>
            <a:spLocks noGrp="1"/>
          </p:cNvSpPr>
          <p:nvPr>
            <p:ph idx="4294967295"/>
          </p:nvPr>
        </p:nvSpPr>
        <p:spPr>
          <a:xfrm>
            <a:off x="1989993" y="1504829"/>
            <a:ext cx="8229600" cy="5170487"/>
          </a:xfrm>
        </p:spPr>
        <p:txBody>
          <a:bodyPr/>
          <a:lstStyle/>
          <a:p>
            <a:pPr algn="just" eaLnBrk="1" hangingPunct="1"/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Another definition is that the glycerides present in the lipids react with an alcohol in the presence of a catalyst to form ester and glycerol.</a:t>
            </a:r>
          </a:p>
          <a:p>
            <a:pPr algn="just" eaLnBrk="1" hangingPunct="1"/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The catalyst used in the reaction increases the speed and efficiency of the reaction.</a:t>
            </a:r>
          </a:p>
          <a:p>
            <a:pPr algn="just" eaLnBrk="1" hangingPunct="1"/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Because the transesterification reaction is a reversible reaction, excess alcohol present in the medium can convert the reaction in favor of the forward direction.</a:t>
            </a:r>
            <a:endParaRPr lang="en-US" altLang="tr-TR" dirty="0" smtClean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2356338" y="720969"/>
            <a:ext cx="49588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transesterification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9402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03388" y="0"/>
            <a:ext cx="8367712" cy="62372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tr-TR" sz="2800" b="1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Disadvantages of catalysis with chemicals;</a:t>
            </a:r>
          </a:p>
          <a:p>
            <a:pPr eaLnBrk="1" hangingPunct="1">
              <a:buFontTx/>
              <a:buNone/>
            </a:pPr>
            <a:endParaRPr lang="en-US" altLang="tr-TR" sz="2800" b="1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US" altLang="tr-TR" sz="28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Energy </a:t>
            </a:r>
            <a:r>
              <a:rPr lang="tr-TR" altLang="tr-TR" sz="2800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requirement</a:t>
            </a:r>
            <a:endParaRPr lang="en-US" altLang="tr-TR" sz="28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endParaRPr lang="en-US" altLang="tr-TR" sz="28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US" altLang="tr-TR" sz="28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Difficult to </a:t>
            </a:r>
            <a:r>
              <a:rPr lang="tr-TR" altLang="tr-TR" sz="2800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seperate</a:t>
            </a:r>
            <a:r>
              <a:rPr lang="en-US" altLang="tr-TR" sz="2800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tr-TR" sz="28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glycerol</a:t>
            </a:r>
          </a:p>
          <a:p>
            <a:pPr eaLnBrk="1" hangingPunct="1">
              <a:buFontTx/>
              <a:buNone/>
            </a:pPr>
            <a:endParaRPr lang="en-US" altLang="tr-TR" sz="28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US" altLang="tr-TR" sz="28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The need to remove the catalyst from the product</a:t>
            </a:r>
          </a:p>
          <a:p>
            <a:pPr eaLnBrk="1" hangingPunct="1">
              <a:buFontTx/>
              <a:buNone/>
            </a:pPr>
            <a:endParaRPr lang="en-US" altLang="tr-TR" sz="28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US" altLang="tr-TR" sz="28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Treatment of alkaline wastewater</a:t>
            </a:r>
          </a:p>
          <a:p>
            <a:pPr eaLnBrk="1" hangingPunct="1">
              <a:buFontTx/>
              <a:buNone/>
            </a:pPr>
            <a:endParaRPr lang="en-US" altLang="tr-TR" sz="28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buNone/>
            </a:pPr>
            <a:r>
              <a:rPr lang="en-US" altLang="tr-TR" sz="28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Free fatty acids and water </a:t>
            </a:r>
            <a:r>
              <a:rPr lang="en-US" altLang="tr-TR" sz="2800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inhibit</a:t>
            </a:r>
            <a:r>
              <a:rPr lang="tr-TR" altLang="tr-TR" sz="2800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s </a:t>
            </a:r>
            <a:r>
              <a:rPr lang="tr-TR" altLang="tr-TR" sz="2800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the</a:t>
            </a:r>
            <a:r>
              <a:rPr lang="tr-TR" altLang="tr-TR" sz="2800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tr-TR" sz="2800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reaction</a:t>
            </a:r>
            <a:endParaRPr lang="tr-TR" altLang="tr-TR" sz="28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/>
            <a:endParaRPr lang="tr-TR" altLang="tr-TR" sz="28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435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5188" y="476251"/>
            <a:ext cx="8820150" cy="58324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tr-TR" altLang="tr-TR" sz="2800" b="1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Catalysis</a:t>
            </a:r>
            <a:r>
              <a:rPr lang="tr-TR" altLang="tr-TR" sz="2800" b="1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sz="2800" b="1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with</a:t>
            </a:r>
            <a:r>
              <a:rPr lang="tr-TR" altLang="tr-TR" sz="2800" b="1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sz="2800" b="1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lipase</a:t>
            </a:r>
            <a:endParaRPr lang="tr-TR" altLang="tr-TR" sz="2800" b="1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buFontTx/>
              <a:buNone/>
            </a:pPr>
            <a:endParaRPr lang="tr-TR" altLang="tr-TR" sz="2800" b="1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buFontTx/>
              <a:buNone/>
            </a:pPr>
            <a:r>
              <a:rPr lang="tr-TR" altLang="tr-TR" sz="2800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Lipase</a:t>
            </a:r>
            <a:r>
              <a:rPr lang="tr-TR" altLang="tr-TR" sz="28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(</a:t>
            </a:r>
            <a:r>
              <a:rPr lang="tr-TR" altLang="tr-TR" sz="2800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triacylglycerolacylhydrolase</a:t>
            </a:r>
            <a:r>
              <a:rPr lang="tr-TR" altLang="tr-TR" sz="28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; EC 3.1.1.3)</a:t>
            </a:r>
          </a:p>
          <a:p>
            <a:pPr algn="ctr" eaLnBrk="1" hangingPunct="1">
              <a:buFontTx/>
              <a:buNone/>
            </a:pPr>
            <a:endParaRPr lang="tr-TR" altLang="tr-TR" sz="28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buFontTx/>
              <a:buNone/>
            </a:pPr>
            <a:r>
              <a:rPr lang="tr-TR" altLang="tr-TR" sz="28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Intracellular</a:t>
            </a:r>
            <a:r>
              <a:rPr lang="tr-TR" altLang="tr-TR" sz="28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and</a:t>
            </a:r>
            <a:r>
              <a:rPr lang="tr-TR" altLang="tr-TR" sz="28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extracellular</a:t>
            </a:r>
            <a:endParaRPr lang="tr-TR" altLang="tr-TR" sz="28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buFontTx/>
              <a:buNone/>
            </a:pPr>
            <a:endParaRPr lang="tr-TR" altLang="tr-TR" sz="28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buFontTx/>
              <a:buNone/>
            </a:pPr>
            <a:r>
              <a:rPr lang="tr-TR" altLang="tr-TR" sz="2800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Glycerol</a:t>
            </a:r>
            <a:r>
              <a:rPr lang="tr-TR" altLang="tr-TR" sz="28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hydrolysis</a:t>
            </a:r>
            <a:r>
              <a:rPr lang="tr-TR" altLang="tr-TR" sz="28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alcoholysis</a:t>
            </a:r>
            <a:r>
              <a:rPr lang="tr-TR" altLang="tr-TR" sz="28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acidolysis</a:t>
            </a:r>
            <a:endParaRPr lang="tr-TR" altLang="tr-TR" sz="28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buFontTx/>
              <a:buNone/>
            </a:pPr>
            <a:endParaRPr lang="tr-TR" altLang="tr-TR" sz="28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buFontTx/>
              <a:buNone/>
            </a:pPr>
            <a:r>
              <a:rPr lang="tr-TR" altLang="tr-TR" sz="2800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Transesterification</a:t>
            </a:r>
            <a:r>
              <a:rPr lang="tr-TR" altLang="tr-TR" sz="28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esterification</a:t>
            </a:r>
            <a:endParaRPr lang="tr-TR" altLang="tr-TR" sz="28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endParaRPr lang="tr-TR" altLang="tr-TR" sz="28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endParaRPr lang="tr-TR" altLang="tr-TR" sz="2800" b="1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endParaRPr lang="tr-TR" altLang="tr-TR" sz="2800" b="1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endParaRPr lang="tr-TR" altLang="tr-TR" sz="2800" b="1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endParaRPr lang="tr-TR" altLang="tr-TR" sz="28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endParaRPr lang="tr-TR" altLang="tr-TR" sz="28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/>
            <a:endParaRPr lang="tr-TR" altLang="tr-TR" sz="28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buFont typeface="Wingdings" panose="05000000000000000000" pitchFamily="2" charset="2"/>
              <a:buChar char="ü"/>
            </a:pPr>
            <a:endParaRPr lang="tr-TR" altLang="tr-TR" sz="28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buFont typeface="Wingdings" panose="05000000000000000000" pitchFamily="2" charset="2"/>
              <a:buChar char="ü"/>
            </a:pPr>
            <a:endParaRPr lang="tr-TR" altLang="tr-TR" sz="2800" b="1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endParaRPr lang="tr-TR" altLang="tr-TR" sz="2800" b="1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/>
            <a:endParaRPr lang="tr-TR" altLang="tr-TR" sz="2800" b="1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161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63750" y="333375"/>
            <a:ext cx="8007350" cy="61912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tr-TR" b="1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tr-TR" b="1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Advantages of lipase </a:t>
            </a:r>
            <a:r>
              <a:rPr lang="en-US" altLang="tr-TR" b="1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us</a:t>
            </a:r>
            <a:r>
              <a:rPr lang="tr-TR" altLang="tr-TR" b="1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age</a:t>
            </a:r>
            <a:endParaRPr lang="en-US" altLang="tr-TR" b="1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tr-TR" b="1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I</a:t>
            </a:r>
            <a:r>
              <a:rPr lang="en-US" altLang="tr-TR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mmobilization</a:t>
            </a:r>
            <a:endParaRPr lang="en-US" altLang="tr-TR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Thermal stability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Easy separation of the product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Long-term activation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tr-TR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Disadvantages of lipase use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tr-TR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Expensive</a:t>
            </a:r>
            <a:endParaRPr lang="tr-TR" altLang="tr-TR" sz="36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957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3"/>
          <p:cNvSpPr>
            <a:spLocks noGrp="1"/>
          </p:cNvSpPr>
          <p:nvPr>
            <p:ph type="body" idx="1"/>
          </p:nvPr>
        </p:nvSpPr>
        <p:spPr>
          <a:xfrm>
            <a:off x="1847851" y="260350"/>
            <a:ext cx="8507413" cy="5314950"/>
          </a:xfrm>
        </p:spPr>
        <p:txBody>
          <a:bodyPr/>
          <a:lstStyle/>
          <a:p>
            <a:pPr>
              <a:buNone/>
            </a:pPr>
            <a:r>
              <a:rPr lang="tr-TR" altLang="tr-TR" sz="2300" i="1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	</a:t>
            </a:r>
            <a:endParaRPr lang="en-US" altLang="tr-TR" sz="2300" b="1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buNone/>
            </a:pPr>
            <a:r>
              <a:rPr lang="en-US" altLang="tr-TR" sz="2300" b="1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Transesterification catalyzed by supercritical method</a:t>
            </a:r>
          </a:p>
          <a:p>
            <a:pPr>
              <a:buNone/>
            </a:pPr>
            <a:endParaRPr lang="en-US" altLang="tr-TR" sz="2300" b="1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buNone/>
            </a:pPr>
            <a:r>
              <a:rPr lang="en-US" altLang="tr-TR" sz="23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The transesterification reaction can be carried out with heterogeneous catalysts under normal conditions, or without catalyst with supercritical methanol.</a:t>
            </a:r>
          </a:p>
          <a:p>
            <a:pPr>
              <a:buNone/>
            </a:pPr>
            <a:r>
              <a:rPr lang="en-US" altLang="tr-TR" sz="23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The transesterification reaction can be carried out by this method under high temperature and pressure (250 ° C and 10 MPa) and at a ratio of methanol to alcohol of 42: 1.</a:t>
            </a:r>
          </a:p>
          <a:p>
            <a:pPr>
              <a:buNone/>
            </a:pPr>
            <a:r>
              <a:rPr lang="en-US" altLang="tr-TR" sz="23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Under these conditions, the methanol-triacylglycerol mixture forms a homogeneous phase and no catalyst is required to complete the reaction.</a:t>
            </a:r>
          </a:p>
          <a:p>
            <a:pPr>
              <a:buNone/>
            </a:pPr>
            <a:r>
              <a:rPr lang="en-US" altLang="tr-TR" sz="23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In addition to these advantages, the high cost, the use of excess methanol and the difficult separation of glycerol are the main disadvantages of this method.</a:t>
            </a:r>
            <a:endParaRPr lang="tr-TR" altLang="tr-TR" sz="23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3378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3"/>
          <p:cNvSpPr>
            <a:spLocks noGrp="1"/>
          </p:cNvSpPr>
          <p:nvPr>
            <p:ph type="body" idx="1"/>
          </p:nvPr>
        </p:nvSpPr>
        <p:spPr>
          <a:xfrm>
            <a:off x="1919288" y="836613"/>
            <a:ext cx="8229600" cy="4525962"/>
          </a:xfrm>
        </p:spPr>
        <p:txBody>
          <a:bodyPr/>
          <a:lstStyle/>
          <a:p>
            <a:pPr algn="just">
              <a:lnSpc>
                <a:spcPct val="90000"/>
              </a:lnSpc>
              <a:buNone/>
            </a:pPr>
            <a:r>
              <a:rPr lang="tr-TR" altLang="tr-TR" b="1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	</a:t>
            </a:r>
            <a:endParaRPr lang="en-US" altLang="tr-TR" b="1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just">
              <a:lnSpc>
                <a:spcPct val="90000"/>
              </a:lnSpc>
              <a:buNone/>
            </a:pPr>
            <a:r>
              <a:rPr lang="tr-TR" altLang="tr-TR" b="1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Agitation</a:t>
            </a:r>
            <a:r>
              <a:rPr lang="en-US" altLang="tr-TR" b="1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tr-TR" b="1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speed;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In the transesterification reaction, mixing is very important. Because the oils do not mix in sodium hydroxide and methanol solution.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As soon as the two phases are mixed, the reaction starts and there is no need to mix after this step.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In some studies where animal oils were used as raw materials in the transesterification reaction, the reaction could not be observed without mixing.</a:t>
            </a:r>
            <a:endParaRPr lang="tr-TR" altLang="tr-TR" dirty="0" smtClean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351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1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just" eaLnBrk="1" hangingPunct="1"/>
            <a:endParaRPr lang="en-US" altLang="tr-TR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just" eaLnBrk="1" hangingPunct="1"/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The alcohols used for this purpose are generally primary and secondary monohydric aliphatic alcohols having between 1 and 8 carbon atoms.</a:t>
            </a:r>
          </a:p>
          <a:p>
            <a:pPr algn="just" eaLnBrk="1" hangingPunct="1"/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The alcohol is methanol, ethanol, propanol, butanol and amyl alcohol.</a:t>
            </a:r>
          </a:p>
          <a:p>
            <a:pPr algn="just" eaLnBrk="1" hangingPunct="1"/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The most commonly used alcohols are methyl alcohol and ethyl alcohol. The most preferred alcohol in commercial applications is methyl alcohol because it is cheap.</a:t>
            </a:r>
            <a:endParaRPr lang="en-US" altLang="tr-TR" dirty="0" smtClean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846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1 İçerik Yer Tutucusu"/>
          <p:cNvSpPr>
            <a:spLocks noGrp="1"/>
          </p:cNvSpPr>
          <p:nvPr>
            <p:ph idx="4294967295"/>
          </p:nvPr>
        </p:nvSpPr>
        <p:spPr>
          <a:xfrm>
            <a:off x="1981200" y="765176"/>
            <a:ext cx="8229600" cy="52419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In addition to these catalysts, microbial lipases can also be used as catalysts.</a:t>
            </a:r>
          </a:p>
          <a:p>
            <a:pPr algn="just" eaLnBrk="1" hangingPunct="1">
              <a:lnSpc>
                <a:spcPct val="90000"/>
              </a:lnSpc>
            </a:pPr>
            <a:endParaRPr lang="en-US" altLang="tr-TR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Lipases (EC 3.1.1.3) are known as enzymes which catalyze the </a:t>
            </a:r>
            <a:r>
              <a:rPr lang="en-US" altLang="tr-TR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hydrolysis</a:t>
            </a:r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, </a:t>
            </a:r>
            <a:r>
              <a:rPr lang="en-US" altLang="tr-TR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alcoholysis</a:t>
            </a:r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, esterification and transesterification reactions of </a:t>
            </a:r>
            <a:r>
              <a:rPr lang="en-US" altLang="tr-TR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carboxylic </a:t>
            </a:r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acids.</a:t>
            </a:r>
          </a:p>
          <a:p>
            <a:pPr algn="just" eaLnBrk="1" hangingPunct="1">
              <a:lnSpc>
                <a:spcPct val="90000"/>
              </a:lnSpc>
            </a:pPr>
            <a:endParaRPr lang="en-US" altLang="tr-TR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These enzymes are the best and stable biological catalysts that can be used to perform esterification and transesterification reactions involved in biodiesel production.</a:t>
            </a:r>
            <a:endParaRPr lang="en-US" altLang="tr-TR" dirty="0" smtClean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7690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Metin kutusu 1"/>
          <p:cNvSpPr txBox="1">
            <a:spLocks noChangeArrowheads="1"/>
          </p:cNvSpPr>
          <p:nvPr/>
        </p:nvSpPr>
        <p:spPr bwMode="auto">
          <a:xfrm>
            <a:off x="1992314" y="765175"/>
            <a:ext cx="6624637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altLang="tr-TR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Conventional</a:t>
            </a:r>
            <a:r>
              <a:rPr kumimoji="0" lang="tr-TR" altLang="tr-TR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</a:t>
            </a:r>
            <a:r>
              <a:rPr kumimoji="0" lang="tr-TR" altLang="tr-TR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transesterification</a:t>
            </a:r>
            <a:endParaRPr kumimoji="0" lang="tr-TR" altLang="tr-T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altLang="tr-T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altLang="tr-T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altLang="tr-T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altLang="tr-TR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</a:t>
            </a:r>
            <a:r>
              <a:rPr kumimoji="0" lang="tr-TR" altLang="tr-TR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n-situ</a:t>
            </a:r>
            <a:r>
              <a:rPr kumimoji="0" lang="tr-TR" altLang="tr-TR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</a:t>
            </a:r>
            <a:r>
              <a:rPr kumimoji="0" lang="tr-TR" altLang="tr-T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(</a:t>
            </a:r>
            <a:r>
              <a:rPr kumimoji="0" lang="tr-TR" altLang="tr-TR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direct</a:t>
            </a:r>
            <a:r>
              <a:rPr kumimoji="0" lang="tr-TR" altLang="tr-TR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) </a:t>
            </a:r>
            <a:r>
              <a:rPr kumimoji="0" lang="tr-TR" altLang="tr-TR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transesterification</a:t>
            </a:r>
            <a:endParaRPr kumimoji="0" lang="tr-TR" altLang="tr-T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074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78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988" y="1412876"/>
            <a:ext cx="6913562" cy="446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379" name="Metin kutusu 2"/>
          <p:cNvSpPr txBox="1">
            <a:spLocks noChangeArrowheads="1"/>
          </p:cNvSpPr>
          <p:nvPr/>
        </p:nvSpPr>
        <p:spPr bwMode="auto">
          <a:xfrm>
            <a:off x="2063750" y="476251"/>
            <a:ext cx="92079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Comparison</a:t>
            </a:r>
            <a:r>
              <a:rPr kumimoji="0" lang="tr-TR" alt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of </a:t>
            </a:r>
            <a:r>
              <a:rPr kumimoji="0" lang="tr-TR" altLang="tr-T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conventional</a:t>
            </a:r>
            <a:r>
              <a:rPr kumimoji="0" lang="tr-TR" alt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</a:t>
            </a:r>
            <a:r>
              <a:rPr kumimoji="0" lang="tr-TR" altLang="tr-T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and</a:t>
            </a:r>
            <a:r>
              <a:rPr kumimoji="0" lang="tr-TR" alt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in-</a:t>
            </a:r>
            <a:r>
              <a:rPr kumimoji="0" lang="tr-TR" altLang="tr-T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situ</a:t>
            </a:r>
            <a:r>
              <a:rPr kumimoji="0" lang="tr-TR" alt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</a:t>
            </a:r>
            <a:r>
              <a:rPr kumimoji="0" lang="tr-TR" altLang="tr-T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transesterification</a:t>
            </a:r>
            <a:endParaRPr kumimoji="0" lang="tr-TR" altLang="tr-TR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2067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92313" y="260351"/>
            <a:ext cx="8007350" cy="60483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endParaRPr lang="tr-TR" altLang="tr-TR" dirty="0" smtClean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tr-TR" altLang="tr-TR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The</a:t>
            </a:r>
            <a:r>
              <a:rPr lang="tr-TR" altLang="tr-TR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parameters</a:t>
            </a:r>
            <a:r>
              <a:rPr lang="tr-TR" altLang="tr-TR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affecting</a:t>
            </a:r>
            <a:r>
              <a:rPr lang="tr-TR" altLang="tr-TR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tr-TR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Transesterification </a:t>
            </a:r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Reaction?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tr-TR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tr-TR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tr-TR" altLang="tr-TR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Lipid</a:t>
            </a:r>
            <a:r>
              <a:rPr lang="tr-TR" altLang="tr-TR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tr-TR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used </a:t>
            </a:r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as raw material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tr-TR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Ratio of alcohol to lipids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tr-TR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Catalyst type and </a:t>
            </a:r>
            <a:r>
              <a:rPr lang="tr-TR" altLang="tr-TR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concentration</a:t>
            </a:r>
            <a:endParaRPr lang="en-US" altLang="tr-TR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tr-TR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Reaction temperature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tr-TR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tr-TR" altLang="tr-TR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Agitation</a:t>
            </a:r>
            <a:r>
              <a:rPr lang="en-US" altLang="tr-TR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speed</a:t>
            </a:r>
            <a:endParaRPr lang="tr-TR" altLang="tr-TR" sz="26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442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92313" y="908051"/>
            <a:ext cx="8134350" cy="45942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tr-TR" altLang="tr-TR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The</a:t>
            </a:r>
            <a:r>
              <a:rPr lang="tr-TR" altLang="tr-TR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catalysts</a:t>
            </a:r>
            <a:r>
              <a:rPr lang="tr-TR" altLang="tr-TR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for</a:t>
            </a:r>
            <a:r>
              <a:rPr lang="tr-TR" altLang="tr-TR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transesterification</a:t>
            </a:r>
            <a:r>
              <a:rPr lang="tr-TR" altLang="tr-TR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rxn</a:t>
            </a:r>
            <a:endParaRPr lang="tr-TR" altLang="tr-TR" dirty="0" smtClean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endParaRPr lang="tr-TR" altLang="tr-TR" dirty="0" smtClean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buFontTx/>
              <a:buNone/>
            </a:pPr>
            <a:endParaRPr lang="tr-TR" altLang="tr-TR" dirty="0" smtClean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104451" name="Text Box 6"/>
          <p:cNvSpPr txBox="1">
            <a:spLocks noChangeArrowheads="1"/>
          </p:cNvSpPr>
          <p:nvPr/>
        </p:nvSpPr>
        <p:spPr bwMode="auto">
          <a:xfrm>
            <a:off x="2279650" y="1628776"/>
            <a:ext cx="38877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 panose="020B0602030504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04452" name="Text Box 7"/>
          <p:cNvSpPr txBox="1">
            <a:spLocks noChangeArrowheads="1"/>
          </p:cNvSpPr>
          <p:nvPr/>
        </p:nvSpPr>
        <p:spPr bwMode="auto">
          <a:xfrm>
            <a:off x="2424113" y="2565401"/>
            <a:ext cx="7993062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 panose="020B0602030504020204" pitchFamily="34" charset="0"/>
                <a:ea typeface="ＭＳ Ｐゴシック" panose="020B0600070205080204" pitchFamily="34" charset="-128"/>
                <a:cs typeface="+mn-cs"/>
              </a:rPr>
              <a:t>Chemical</a:t>
            </a:r>
            <a:r>
              <a:rPr kumimoji="0" lang="tr-TR" alt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 panose="020B0602030504020204" pitchFamily="34" charset="0"/>
                <a:ea typeface="ＭＳ Ｐゴシック" panose="020B0600070205080204" pitchFamily="34" charset="-128"/>
                <a:cs typeface="+mn-cs"/>
              </a:rPr>
              <a:t> </a:t>
            </a:r>
            <a:r>
              <a:rPr kumimoji="0" lang="tr-TR" altLang="tr-TR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 panose="020B0602030504020204" pitchFamily="34" charset="0"/>
                <a:ea typeface="ＭＳ Ｐゴシック" panose="020B0600070205080204" pitchFamily="34" charset="-128"/>
                <a:cs typeface="+mn-cs"/>
              </a:rPr>
              <a:t>catalysts</a:t>
            </a:r>
            <a:endParaRPr kumimoji="0" lang="tr-TR" altLang="tr-TR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 panose="020B0602030504020204" pitchFamily="34" charset="0"/>
              <a:ea typeface="ＭＳ Ｐゴシック" panose="020B0600070205080204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altLang="tr-TR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 panose="020B0602030504020204" pitchFamily="34" charset="0"/>
              <a:ea typeface="ＭＳ Ｐゴシック" panose="020B0600070205080204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alt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 panose="020B0602030504020204" pitchFamily="34" charset="0"/>
                <a:ea typeface="ＭＳ Ｐゴシック" panose="020B0600070205080204" pitchFamily="34" charset="-128"/>
                <a:cs typeface="+mn-cs"/>
              </a:rPr>
              <a:t>Enzymes</a:t>
            </a:r>
            <a:endParaRPr kumimoji="0" lang="tr-TR" altLang="tr-TR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 panose="020B0602030504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04453" name="Line 8"/>
          <p:cNvSpPr>
            <a:spLocks noChangeShapeType="1"/>
          </p:cNvSpPr>
          <p:nvPr/>
        </p:nvSpPr>
        <p:spPr bwMode="auto">
          <a:xfrm flipV="1">
            <a:off x="5735638" y="2276475"/>
            <a:ext cx="1008062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4454" name="Line 9"/>
          <p:cNvSpPr>
            <a:spLocks noChangeShapeType="1"/>
          </p:cNvSpPr>
          <p:nvPr/>
        </p:nvSpPr>
        <p:spPr bwMode="auto">
          <a:xfrm>
            <a:off x="5735639" y="2924176"/>
            <a:ext cx="936625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4455" name="Text Box 10"/>
          <p:cNvSpPr txBox="1">
            <a:spLocks noChangeArrowheads="1"/>
          </p:cNvSpPr>
          <p:nvPr/>
        </p:nvSpPr>
        <p:spPr bwMode="auto">
          <a:xfrm>
            <a:off x="6816725" y="2133601"/>
            <a:ext cx="172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 panose="020B0602030504020204" pitchFamily="34" charset="0"/>
                <a:ea typeface="ＭＳ Ｐゴシック" panose="020B0600070205080204" pitchFamily="34" charset="-128"/>
                <a:cs typeface="+mn-cs"/>
              </a:rPr>
              <a:t>basic</a:t>
            </a:r>
            <a:endParaRPr kumimoji="0" lang="tr-TR" alt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 panose="020B0602030504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04456" name="Text Box 11"/>
          <p:cNvSpPr txBox="1">
            <a:spLocks noChangeArrowheads="1"/>
          </p:cNvSpPr>
          <p:nvPr/>
        </p:nvSpPr>
        <p:spPr bwMode="auto">
          <a:xfrm>
            <a:off x="6816726" y="3429001"/>
            <a:ext cx="1800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 panose="020B0602030504020204" pitchFamily="34" charset="0"/>
                <a:ea typeface="ＭＳ Ｐゴシック" panose="020B0600070205080204" pitchFamily="34" charset="-128"/>
                <a:cs typeface="+mn-cs"/>
              </a:rPr>
              <a:t>acidic</a:t>
            </a:r>
            <a:endParaRPr kumimoji="0" lang="tr-TR" alt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 panose="020B0602030504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04457" name="Line 12"/>
          <p:cNvSpPr>
            <a:spLocks noChangeShapeType="1"/>
          </p:cNvSpPr>
          <p:nvPr/>
        </p:nvSpPr>
        <p:spPr bwMode="auto">
          <a:xfrm>
            <a:off x="3935414" y="4437063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4458" name="Text Box 13"/>
          <p:cNvSpPr txBox="1">
            <a:spLocks noChangeArrowheads="1"/>
          </p:cNvSpPr>
          <p:nvPr/>
        </p:nvSpPr>
        <p:spPr bwMode="auto">
          <a:xfrm>
            <a:off x="5448301" y="4221163"/>
            <a:ext cx="16557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 panose="020B0602030504020204" pitchFamily="34" charset="0"/>
                <a:ea typeface="ＭＳ Ｐゴシック" panose="020B0600070205080204" pitchFamily="34" charset="-128"/>
                <a:cs typeface="+mn-cs"/>
              </a:rPr>
              <a:t>lipase</a:t>
            </a:r>
            <a:endParaRPr kumimoji="0" lang="tr-TR" alt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 panose="020B0602030504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434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19288" y="692151"/>
            <a:ext cx="8007350" cy="47529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tr-TR" altLang="tr-TR" b="1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Catalysis</a:t>
            </a:r>
            <a:r>
              <a:rPr lang="tr-TR" altLang="tr-TR" b="1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b="1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with</a:t>
            </a:r>
            <a:r>
              <a:rPr lang="tr-TR" altLang="tr-TR" b="1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alkali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tr-TR" altLang="tr-TR" b="1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tr-TR" altLang="tr-TR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NaOH</a:t>
            </a:r>
            <a:r>
              <a:rPr lang="tr-TR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, KOH, </a:t>
            </a:r>
            <a:r>
              <a:rPr lang="tr-TR" altLang="tr-TR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carbonates</a:t>
            </a:r>
            <a:r>
              <a:rPr lang="tr-TR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and</a:t>
            </a:r>
            <a:endParaRPr lang="tr-TR" altLang="tr-TR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tr-TR" altLang="tr-TR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tr-TR" altLang="tr-TR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Alkoxides</a:t>
            </a:r>
            <a:r>
              <a:rPr lang="tr-TR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(</a:t>
            </a:r>
            <a:r>
              <a:rPr lang="tr-TR" altLang="tr-TR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sodium</a:t>
            </a:r>
            <a:r>
              <a:rPr lang="tr-TR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methoxide</a:t>
            </a:r>
            <a:r>
              <a:rPr lang="tr-TR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sodium</a:t>
            </a:r>
            <a:r>
              <a:rPr lang="tr-TR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ethoxide</a:t>
            </a:r>
            <a:r>
              <a:rPr lang="tr-TR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sodium</a:t>
            </a:r>
            <a:r>
              <a:rPr lang="tr-TR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propoxide</a:t>
            </a:r>
            <a:r>
              <a:rPr lang="tr-TR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, </a:t>
            </a:r>
            <a:r>
              <a:rPr lang="tr-TR" altLang="tr-TR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sodium</a:t>
            </a:r>
            <a:r>
              <a:rPr lang="tr-TR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butoxide</a:t>
            </a:r>
            <a:r>
              <a:rPr lang="tr-TR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tr-TR" altLang="tr-TR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tr-TR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4000 </a:t>
            </a:r>
            <a:r>
              <a:rPr lang="tr-TR" altLang="tr-TR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times</a:t>
            </a:r>
            <a:r>
              <a:rPr lang="tr-TR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faster</a:t>
            </a:r>
            <a:endParaRPr lang="tr-TR" altLang="tr-TR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tr-TR" altLang="tr-TR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tr-TR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Commercial (</a:t>
            </a:r>
            <a:r>
              <a:rPr lang="tr-TR" altLang="tr-TR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effective</a:t>
            </a:r>
            <a:r>
              <a:rPr lang="tr-TR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and</a:t>
            </a:r>
            <a:r>
              <a:rPr lang="tr-TR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less</a:t>
            </a:r>
            <a:r>
              <a:rPr lang="tr-TR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corrosive</a:t>
            </a:r>
            <a:r>
              <a:rPr lang="tr-TR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)</a:t>
            </a:r>
            <a:endParaRPr lang="tr-TR" altLang="tr-TR" sz="28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329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847850" y="1109663"/>
            <a:ext cx="8007350" cy="4191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tr-TR" sz="2800" b="1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Catalysis with acid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tr-TR" sz="2800" b="1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tr-TR" sz="28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H2SO4, </a:t>
            </a:r>
            <a:r>
              <a:rPr lang="en-US" altLang="tr-TR" sz="2800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HCl</a:t>
            </a:r>
            <a:r>
              <a:rPr lang="en-US" altLang="tr-TR" sz="28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, organic sulfonic acids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tr-TR" sz="28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tr-TR" sz="28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Contains excessive amounts of free fatty acids and water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tr-TR" sz="28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  glycerides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tr-TR" sz="28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tr-TR" sz="28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Obtaining high methyl ester but slow</a:t>
            </a:r>
            <a:endParaRPr lang="tr-TR" altLang="tr-TR" sz="28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539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380</Words>
  <Application>Microsoft Office PowerPoint</Application>
  <PresentationFormat>Geniş ekran</PresentationFormat>
  <Paragraphs>109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3" baseType="lpstr">
      <vt:lpstr>ＭＳ Ｐゴシック</vt:lpstr>
      <vt:lpstr>Arial</vt:lpstr>
      <vt:lpstr>Comic Sans MS</vt:lpstr>
      <vt:lpstr>Lucida Sans Unicode</vt:lpstr>
      <vt:lpstr>Verdana</vt:lpstr>
      <vt:lpstr>Wingdings</vt:lpstr>
      <vt:lpstr>Wingdings 2</vt:lpstr>
      <vt:lpstr>Wingdings 3</vt:lpstr>
      <vt:lpstr>Kalabalık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Sevgi ERTUĞRUL</dc:creator>
  <cp:lastModifiedBy>Sevgi ERTUĞRUL</cp:lastModifiedBy>
  <cp:revision>1</cp:revision>
  <dcterms:created xsi:type="dcterms:W3CDTF">2020-01-08T06:01:23Z</dcterms:created>
  <dcterms:modified xsi:type="dcterms:W3CDTF">2020-01-08T06:02:06Z</dcterms:modified>
</cp:coreProperties>
</file>