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9" r:id="rId3"/>
    <p:sldId id="281" r:id="rId4"/>
    <p:sldId id="280" r:id="rId5"/>
    <p:sldId id="282" r:id="rId6"/>
    <p:sldId id="283" r:id="rId7"/>
    <p:sldId id="287" r:id="rId8"/>
    <p:sldId id="284" r:id="rId9"/>
    <p:sldId id="288" r:id="rId10"/>
    <p:sldId id="286" r:id="rId11"/>
    <p:sldId id="285"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5" autoAdjust="0"/>
    <p:restoredTop sz="94660"/>
  </p:normalViewPr>
  <p:slideViewPr>
    <p:cSldViewPr snapToGrid="0">
      <p:cViewPr varScale="1">
        <p:scale>
          <a:sx n="89" d="100"/>
          <a:sy n="89" d="100"/>
        </p:scale>
        <p:origin x="120" y="1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AECE9604-0E13-4DD6-AF9B-7A7AACDE0BAC}" type="datetimeFigureOut">
              <a:rPr lang="tr-TR" smtClean="0"/>
              <a:t>1.3.2018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6547611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ECE9604-0E13-4DD6-AF9B-7A7AACDE0BAC}" type="datetimeFigureOut">
              <a:rPr lang="tr-TR" smtClean="0"/>
              <a:t>1.3.2018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28237505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ECE9604-0E13-4DD6-AF9B-7A7AACDE0BAC}" type="datetimeFigureOut">
              <a:rPr lang="tr-TR" smtClean="0"/>
              <a:t>1.3.2018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3422255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ECE9604-0E13-4DD6-AF9B-7A7AACDE0BAC}" type="datetimeFigureOut">
              <a:rPr lang="tr-TR" smtClean="0"/>
              <a:t>1.3.2018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33016027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AECE9604-0E13-4DD6-AF9B-7A7AACDE0BAC}" type="datetimeFigureOut">
              <a:rPr lang="tr-TR" smtClean="0"/>
              <a:t>1.3.2018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245198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ECE9604-0E13-4DD6-AF9B-7A7AACDE0BAC}" type="datetimeFigureOut">
              <a:rPr lang="tr-TR" smtClean="0"/>
              <a:t>1.3.2018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31540248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AECE9604-0E13-4DD6-AF9B-7A7AACDE0BAC}" type="datetimeFigureOut">
              <a:rPr lang="tr-TR" smtClean="0"/>
              <a:t>1.3.2018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40740093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AECE9604-0E13-4DD6-AF9B-7A7AACDE0BAC}" type="datetimeFigureOut">
              <a:rPr lang="tr-TR" smtClean="0"/>
              <a:t>1.3.2018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29889094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ECE9604-0E13-4DD6-AF9B-7A7AACDE0BAC}" type="datetimeFigureOut">
              <a:rPr lang="tr-TR" smtClean="0"/>
              <a:t>1.3.2018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22627559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ECE9604-0E13-4DD6-AF9B-7A7AACDE0BAC}" type="datetimeFigureOut">
              <a:rPr lang="tr-TR" smtClean="0"/>
              <a:t>1.3.2018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3466720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ECE9604-0E13-4DD6-AF9B-7A7AACDE0BAC}" type="datetimeFigureOut">
              <a:rPr lang="tr-TR" smtClean="0"/>
              <a:t>1.3.2018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5254500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CE9604-0E13-4DD6-AF9B-7A7AACDE0BAC}" type="datetimeFigureOut">
              <a:rPr lang="tr-TR" smtClean="0"/>
              <a:t>1.3.2018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D11CAF-D679-4CFE-8E6E-82D2BE90B217}" type="slidenum">
              <a:rPr lang="tr-TR" smtClean="0"/>
              <a:t>‹#›</a:t>
            </a:fld>
            <a:endParaRPr lang="tr-TR"/>
          </a:p>
        </p:txBody>
      </p:sp>
    </p:spTree>
    <p:extLst>
      <p:ext uri="{BB962C8B-B14F-4D97-AF65-F5344CB8AC3E}">
        <p14:creationId xmlns:p14="http://schemas.microsoft.com/office/powerpoint/2010/main" val="35572353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351877" y="2042319"/>
            <a:ext cx="9144000" cy="2387600"/>
          </a:xfrm>
        </p:spPr>
        <p:txBody>
          <a:bodyPr>
            <a:normAutofit fontScale="90000"/>
          </a:bodyPr>
          <a:lstStyle/>
          <a:p>
            <a:r>
              <a:rPr lang="tr-TR" b="1" dirty="0"/>
              <a:t>HLK 112</a:t>
            </a:r>
            <a:r>
              <a:rPr lang="tr-TR" dirty="0"/>
              <a:t/>
            </a:r>
            <a:br>
              <a:rPr lang="tr-TR" dirty="0"/>
            </a:br>
            <a:r>
              <a:rPr lang="tr-TR" b="1" dirty="0"/>
              <a:t>FOLKLOR ve KÜLTÜR II</a:t>
            </a:r>
            <a:r>
              <a:rPr lang="tr-TR" dirty="0"/>
              <a:t/>
            </a:r>
            <a:br>
              <a:rPr lang="tr-TR" dirty="0"/>
            </a:br>
            <a:endParaRPr lang="tr-TR" dirty="0"/>
          </a:p>
        </p:txBody>
      </p:sp>
    </p:spTree>
    <p:extLst>
      <p:ext uri="{BB962C8B-B14F-4D97-AF65-F5344CB8AC3E}">
        <p14:creationId xmlns:p14="http://schemas.microsoft.com/office/powerpoint/2010/main" val="12433881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27442" y="2484382"/>
            <a:ext cx="10515600" cy="1325563"/>
          </a:xfrm>
        </p:spPr>
        <p:txBody>
          <a:bodyPr/>
          <a:lstStyle/>
          <a:p>
            <a:pPr algn="ctr"/>
            <a:r>
              <a:rPr lang="tr-TR" dirty="0" smtClean="0"/>
              <a:t>RİTÜELİN NİTELİKLERİ</a:t>
            </a:r>
            <a:endParaRPr lang="tr-TR" dirty="0"/>
          </a:p>
        </p:txBody>
      </p:sp>
    </p:spTree>
    <p:extLst>
      <p:ext uri="{BB962C8B-B14F-4D97-AF65-F5344CB8AC3E}">
        <p14:creationId xmlns:p14="http://schemas.microsoft.com/office/powerpoint/2010/main" val="18885520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698612"/>
            <a:ext cx="10515600" cy="1325563"/>
          </a:xfrm>
        </p:spPr>
        <p:txBody>
          <a:bodyPr/>
          <a:lstStyle/>
          <a:p>
            <a:r>
              <a:rPr lang="tr-TR" dirty="0"/>
              <a:t>Ritüellerin bilinen bu işlevleri yanında,  </a:t>
            </a:r>
            <a:br>
              <a:rPr lang="tr-TR" dirty="0"/>
            </a:br>
            <a:endParaRPr lang="tr-TR" dirty="0"/>
          </a:p>
        </p:txBody>
      </p:sp>
      <p:sp>
        <p:nvSpPr>
          <p:cNvPr id="3" name="İçerik Yer Tutucusu 2"/>
          <p:cNvSpPr>
            <a:spLocks noGrp="1"/>
          </p:cNvSpPr>
          <p:nvPr>
            <p:ph idx="1"/>
          </p:nvPr>
        </p:nvSpPr>
        <p:spPr/>
        <p:txBody>
          <a:bodyPr/>
          <a:lstStyle/>
          <a:p>
            <a:r>
              <a:rPr lang="tr-TR" smtClean="0"/>
              <a:t>Simgesel </a:t>
            </a:r>
            <a:r>
              <a:rPr lang="tr-TR" dirty="0"/>
              <a:t>karakterli, </a:t>
            </a:r>
          </a:p>
          <a:p>
            <a:r>
              <a:rPr lang="tr-TR" dirty="0"/>
              <a:t>kültürel bakımdan bir örnek, </a:t>
            </a:r>
          </a:p>
          <a:p>
            <a:r>
              <a:rPr lang="tr-TR" dirty="0"/>
              <a:t>tekrarlayıcı, </a:t>
            </a:r>
          </a:p>
          <a:p>
            <a:r>
              <a:rPr lang="tr-TR" dirty="0"/>
              <a:t>pratik sonuçlara yönelik olmayan, </a:t>
            </a:r>
          </a:p>
          <a:p>
            <a:r>
              <a:rPr lang="tr-TR" dirty="0"/>
              <a:t>değişime kapalı ya da çok yavaş değişen ve </a:t>
            </a:r>
          </a:p>
          <a:p>
            <a:r>
              <a:rPr lang="tr-TR" dirty="0"/>
              <a:t>“</a:t>
            </a:r>
            <a:r>
              <a:rPr lang="tr-TR" dirty="0" err="1"/>
              <a:t>kutsal”la</a:t>
            </a:r>
            <a:r>
              <a:rPr lang="tr-TR" dirty="0"/>
              <a:t> (kutsal addedilenle) bağlantılı olmaları (kutsalın müdahalesini sağlama girişimi)  ortak nitelikler olarak sayılabilir.</a:t>
            </a:r>
          </a:p>
          <a:p>
            <a:endParaRPr lang="tr-TR" dirty="0"/>
          </a:p>
        </p:txBody>
      </p:sp>
    </p:spTree>
    <p:extLst>
      <p:ext uri="{BB962C8B-B14F-4D97-AF65-F5344CB8AC3E}">
        <p14:creationId xmlns:p14="http://schemas.microsoft.com/office/powerpoint/2010/main" val="37599633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70473" y="2699534"/>
            <a:ext cx="10515600" cy="1325563"/>
          </a:xfrm>
        </p:spPr>
        <p:txBody>
          <a:bodyPr/>
          <a:lstStyle/>
          <a:p>
            <a:pPr algn="ctr"/>
            <a:r>
              <a:rPr lang="tr-TR" b="1" dirty="0" smtClean="0"/>
              <a:t>RİT-RİTÜEL: RİTÜEL SINIFLAMALARI</a:t>
            </a:r>
            <a:endParaRPr lang="tr-TR" b="1" dirty="0"/>
          </a:p>
        </p:txBody>
      </p:sp>
    </p:spTree>
    <p:extLst>
      <p:ext uri="{BB962C8B-B14F-4D97-AF65-F5344CB8AC3E}">
        <p14:creationId xmlns:p14="http://schemas.microsoft.com/office/powerpoint/2010/main" val="9370379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98350" y="2828627"/>
            <a:ext cx="10515600" cy="1325563"/>
          </a:xfrm>
        </p:spPr>
        <p:txBody>
          <a:bodyPr/>
          <a:lstStyle/>
          <a:p>
            <a:pPr algn="ctr"/>
            <a:r>
              <a:rPr lang="tr-TR" b="1" dirty="0"/>
              <a:t>RİT-RİTÜEL</a:t>
            </a:r>
            <a:r>
              <a:rPr lang="tr-TR" dirty="0"/>
              <a:t/>
            </a:r>
            <a:br>
              <a:rPr lang="tr-TR" dirty="0"/>
            </a:br>
            <a:endParaRPr lang="tr-TR" dirty="0"/>
          </a:p>
        </p:txBody>
      </p:sp>
    </p:spTree>
    <p:extLst>
      <p:ext uri="{BB962C8B-B14F-4D97-AF65-F5344CB8AC3E}">
        <p14:creationId xmlns:p14="http://schemas.microsoft.com/office/powerpoint/2010/main" val="27668477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838200" y="2506662"/>
            <a:ext cx="10515600" cy="4351338"/>
          </a:xfrm>
        </p:spPr>
        <p:txBody>
          <a:bodyPr/>
          <a:lstStyle/>
          <a:p>
            <a:pPr algn="just"/>
            <a:r>
              <a:rPr lang="tr-TR" dirty="0"/>
              <a:t>Tarihsel bağlamı içerisinde bu alanın en temel kavramı toplumsal gelişmenin ilk aşamasında ortaya çıkan </a:t>
            </a:r>
            <a:r>
              <a:rPr lang="tr-TR" i="1" dirty="0"/>
              <a:t>“din, tapınma, büyü ya da ergenlikle ve geçiş dönemleriyle ilgili geleneksel tören, ayin.”</a:t>
            </a:r>
            <a:r>
              <a:rPr lang="tr-TR" dirty="0"/>
              <a:t> (Örnek, 1971:204) olarak tanımlanan </a:t>
            </a:r>
            <a:r>
              <a:rPr lang="tr-TR" dirty="0" err="1"/>
              <a:t>rit</a:t>
            </a:r>
            <a:r>
              <a:rPr lang="tr-TR" dirty="0"/>
              <a:t> ya da ritüel/ayin kavramıdır. </a:t>
            </a:r>
            <a:endParaRPr lang="tr-TR" dirty="0"/>
          </a:p>
        </p:txBody>
      </p:sp>
    </p:spTree>
    <p:extLst>
      <p:ext uri="{BB962C8B-B14F-4D97-AF65-F5344CB8AC3E}">
        <p14:creationId xmlns:p14="http://schemas.microsoft.com/office/powerpoint/2010/main" val="23677117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t>Sözcük karşılığı olarak dini tören, ibadet anlamına gelen ritüel/ayin; köken ve anlam bakımından doğaüstü olarak algılanan güçleri toplum yararına etkilemeye ve onların yardımlarıyla yaşam kaynakları üzerinde denetim sağlamaya yönelik kalıplaşmış ve tekrarlanan davranışlar bütünüdür (Özbudun, 1997).</a:t>
            </a:r>
          </a:p>
          <a:p>
            <a:pPr marL="0" indent="0">
              <a:buNone/>
            </a:pPr>
            <a:endParaRPr lang="tr-TR" dirty="0"/>
          </a:p>
        </p:txBody>
      </p:sp>
    </p:spTree>
    <p:extLst>
      <p:ext uri="{BB962C8B-B14F-4D97-AF65-F5344CB8AC3E}">
        <p14:creationId xmlns:p14="http://schemas.microsoft.com/office/powerpoint/2010/main" val="31899983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dirty="0"/>
              <a:t>Latince </a:t>
            </a:r>
            <a:r>
              <a:rPr lang="tr-TR" b="1" dirty="0" err="1"/>
              <a:t>ritus</a:t>
            </a:r>
            <a:r>
              <a:rPr lang="tr-TR" b="1" dirty="0"/>
              <a:t> kelimesinden türetilmiş olan “ritüel”, yalın toplumsal alışkanlıklar, âdetler, yani belirli bir değişmezlikle tekrarlanan hareket tarzlarını olduğu kadar doğaüstüne bağlı inançlara ilişkin törenleri de ifade etmektedir.  Ritüel, toplumun varlığını korumak ve sürdürmek amacıyla, doğaüstü olarak algılanan güçleri etkilemeye yönelik kalıplaşmış, tekrarlanan davranışlar bütünüdür. </a:t>
            </a:r>
            <a:endParaRPr lang="tr-TR" dirty="0"/>
          </a:p>
          <a:p>
            <a:pPr algn="just"/>
            <a:endParaRPr lang="tr-TR" dirty="0"/>
          </a:p>
        </p:txBody>
      </p:sp>
    </p:spTree>
    <p:extLst>
      <p:ext uri="{BB962C8B-B14F-4D97-AF65-F5344CB8AC3E}">
        <p14:creationId xmlns:p14="http://schemas.microsoft.com/office/powerpoint/2010/main" val="36171266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93203" y="2279986"/>
            <a:ext cx="10515600" cy="1325563"/>
          </a:xfrm>
        </p:spPr>
        <p:txBody>
          <a:bodyPr/>
          <a:lstStyle/>
          <a:p>
            <a:pPr algn="ctr"/>
            <a:r>
              <a:rPr lang="tr-TR" b="1" dirty="0"/>
              <a:t>RİTÜELİN İŞLEVLERİ</a:t>
            </a:r>
            <a:r>
              <a:rPr lang="tr-TR" dirty="0"/>
              <a:t>:</a:t>
            </a:r>
          </a:p>
        </p:txBody>
      </p:sp>
    </p:spTree>
    <p:extLst>
      <p:ext uri="{BB962C8B-B14F-4D97-AF65-F5344CB8AC3E}">
        <p14:creationId xmlns:p14="http://schemas.microsoft.com/office/powerpoint/2010/main" val="11748862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algn="just"/>
            <a:r>
              <a:rPr lang="tr-TR" dirty="0" smtClean="0"/>
              <a:t>En </a:t>
            </a:r>
            <a:r>
              <a:rPr lang="tr-TR" dirty="0"/>
              <a:t>eskisinden en yenisine ritüellerin işlevleri -yeni katkılar olmakla birlikte- temelde değişmediği görülür. Başlangıçtaki, tinsel alemi anlamak için bir araç olan dinsel işlevlerinin yanı sıra, bilinmeyen olaylardan kaçınmayı sağlayarak ve toplum yaşamına bir örneklik kazandırarak kaygı giderici bir rol oynamasıyla </a:t>
            </a:r>
            <a:r>
              <a:rPr lang="tr-TR" b="1" dirty="0"/>
              <a:t>psikolojik işlevinden</a:t>
            </a:r>
            <a:r>
              <a:rPr lang="tr-TR" dirty="0"/>
              <a:t>; bireyi toplumla bütünleştiren, toplumsallaştıran </a:t>
            </a:r>
            <a:r>
              <a:rPr lang="tr-TR" b="1" dirty="0"/>
              <a:t>eğitsel işlevinden</a:t>
            </a:r>
            <a:r>
              <a:rPr lang="tr-TR" dirty="0"/>
              <a:t>; kültürün gelecek kuşaklara devredilmesini sağlayan </a:t>
            </a:r>
            <a:r>
              <a:rPr lang="tr-TR" b="1" dirty="0"/>
              <a:t>tarihsel/kültürel işlevinden</a:t>
            </a:r>
            <a:r>
              <a:rPr lang="tr-TR" dirty="0"/>
              <a:t>; ayrıca, bireyin, grubun toplumsal statüsünü perçinleyen, meşrulaştıran </a:t>
            </a:r>
            <a:r>
              <a:rPr lang="tr-TR" b="1" dirty="0"/>
              <a:t>siyasal işlevlerinden</a:t>
            </a:r>
            <a:r>
              <a:rPr lang="tr-TR" dirty="0"/>
              <a:t> söz edebiliriz.  </a:t>
            </a:r>
            <a:endParaRPr lang="tr-TR" dirty="0"/>
          </a:p>
        </p:txBody>
      </p:sp>
    </p:spTree>
    <p:extLst>
      <p:ext uri="{BB962C8B-B14F-4D97-AF65-F5344CB8AC3E}">
        <p14:creationId xmlns:p14="http://schemas.microsoft.com/office/powerpoint/2010/main" val="210883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smtClean="0"/>
              <a:t>Arkaik </a:t>
            </a:r>
            <a:r>
              <a:rPr lang="tr-TR" dirty="0"/>
              <a:t>ve geleneksel toplumlar için geçerli olan bu işlevin modern zamanların ulus-devlet </a:t>
            </a:r>
            <a:r>
              <a:rPr lang="tr-TR" dirty="0" err="1"/>
              <a:t>formülasyonlarında</a:t>
            </a:r>
            <a:r>
              <a:rPr lang="tr-TR" dirty="0"/>
              <a:t> da kullanılan pek de yabancısı olmadığımız siyasal-politik bir işlevdir</a:t>
            </a:r>
            <a:r>
              <a:rPr lang="tr-TR" dirty="0" smtClean="0"/>
              <a:t>.</a:t>
            </a:r>
            <a:endParaRPr lang="tr-TR" dirty="0"/>
          </a:p>
          <a:p>
            <a:endParaRPr lang="tr-TR" dirty="0"/>
          </a:p>
        </p:txBody>
      </p:sp>
    </p:spTree>
    <p:extLst>
      <p:ext uri="{BB962C8B-B14F-4D97-AF65-F5344CB8AC3E}">
        <p14:creationId xmlns:p14="http://schemas.microsoft.com/office/powerpoint/2010/main" val="59607719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55</TotalTime>
  <Words>300</Words>
  <Application>Microsoft Office PowerPoint</Application>
  <PresentationFormat>Geniş ekran</PresentationFormat>
  <Paragraphs>17</Paragraphs>
  <Slides>11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Arial</vt:lpstr>
      <vt:lpstr>Calibri</vt:lpstr>
      <vt:lpstr>Calibri Light</vt:lpstr>
      <vt:lpstr>Office Teması</vt:lpstr>
      <vt:lpstr>HLK 112 FOLKLOR ve KÜLTÜR II </vt:lpstr>
      <vt:lpstr>RİT-RİTÜEL: RİTÜEL SINIFLAMALARI</vt:lpstr>
      <vt:lpstr>RİT-RİTÜEL </vt:lpstr>
      <vt:lpstr>PowerPoint Sunusu</vt:lpstr>
      <vt:lpstr>PowerPoint Sunusu</vt:lpstr>
      <vt:lpstr>PowerPoint Sunusu</vt:lpstr>
      <vt:lpstr>RİTÜELİN İŞLEVLERİ:</vt:lpstr>
      <vt:lpstr>PowerPoint Sunusu</vt:lpstr>
      <vt:lpstr>PowerPoint Sunusu</vt:lpstr>
      <vt:lpstr>RİTÜELİN NİTELİKLERİ</vt:lpstr>
      <vt:lpstr>Ritüellerin bilinen bu işlevleri yanında,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HLK 112 FOLKLOR ve KÜLTÜR II</dc:title>
  <dc:creator>Kullanıcı</dc:creator>
  <cp:lastModifiedBy>Kullanıcı</cp:lastModifiedBy>
  <cp:revision>35</cp:revision>
  <dcterms:created xsi:type="dcterms:W3CDTF">2018-03-01T08:51:22Z</dcterms:created>
  <dcterms:modified xsi:type="dcterms:W3CDTF">2018-03-01T09:53:24Z</dcterms:modified>
</cp:coreProperties>
</file>