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882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10/12/2019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/>
            </a:r>
            <a:br>
              <a:rPr lang="tr-TR" dirty="0" smtClean="0">
                <a:solidFill>
                  <a:schemeClr val="bg1"/>
                </a:solidFill>
              </a:rPr>
            </a:br>
            <a:r>
              <a:rPr lang="tr-TR" dirty="0" smtClean="0">
                <a:solidFill>
                  <a:schemeClr val="bg1"/>
                </a:solidFill>
              </a:rPr>
              <a:t>YAHUDİLİK VE DİN</a:t>
            </a:r>
            <a:br>
              <a:rPr lang="tr-TR" dirty="0" smtClean="0">
                <a:solidFill>
                  <a:schemeClr val="bg1"/>
                </a:solidFill>
              </a:rPr>
            </a:br>
            <a:r>
              <a:rPr lang="tr-TR" dirty="0" smtClean="0">
                <a:solidFill>
                  <a:schemeClr val="bg1"/>
                </a:solidFill>
              </a:rPr>
              <a:t>F. Berktay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594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7740"/>
            <a:ext cx="8229600" cy="4003664"/>
          </a:xfrm>
        </p:spPr>
        <p:txBody>
          <a:bodyPr/>
          <a:lstStyle/>
          <a:p>
            <a:r>
              <a:rPr lang="en-US" dirty="0" err="1" smtClean="0"/>
              <a:t>Evlilikle</a:t>
            </a:r>
            <a:r>
              <a:rPr lang="en-US" dirty="0" smtClean="0"/>
              <a:t> </a:t>
            </a:r>
            <a:r>
              <a:rPr lang="en-US" dirty="0" err="1" smtClean="0"/>
              <a:t>alakalı</a:t>
            </a:r>
            <a:r>
              <a:rPr lang="en-US" dirty="0" smtClean="0"/>
              <a:t> </a:t>
            </a:r>
            <a:r>
              <a:rPr lang="en-US" dirty="0" err="1" smtClean="0"/>
              <a:t>meselelerde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Kadınların</a:t>
            </a:r>
            <a:r>
              <a:rPr lang="en-US" dirty="0" smtClean="0"/>
              <a:t> </a:t>
            </a:r>
            <a:r>
              <a:rPr lang="en-US" dirty="0" err="1" smtClean="0"/>
              <a:t>lohusalık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muayyen</a:t>
            </a:r>
            <a:r>
              <a:rPr lang="en-US" dirty="0" smtClean="0"/>
              <a:t> </a:t>
            </a:r>
            <a:r>
              <a:rPr lang="en-US" dirty="0" err="1" smtClean="0"/>
              <a:t>günleri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alakalı</a:t>
            </a:r>
            <a:r>
              <a:rPr lang="en-US" dirty="0" smtClean="0"/>
              <a:t> </a:t>
            </a:r>
            <a:r>
              <a:rPr lang="en-US" dirty="0" err="1" smtClean="0"/>
              <a:t>olumlu</a:t>
            </a:r>
            <a:r>
              <a:rPr lang="en-US" dirty="0" smtClean="0"/>
              <a:t> </a:t>
            </a:r>
            <a:r>
              <a:rPr lang="en-US" dirty="0" err="1" smtClean="0"/>
              <a:t>yorumlar</a:t>
            </a:r>
            <a:r>
              <a:rPr lang="en-US" dirty="0" smtClean="0"/>
              <a:t> </a:t>
            </a:r>
            <a:r>
              <a:rPr lang="en-US" dirty="0" err="1" smtClean="0"/>
              <a:t>mevcuttur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Boşanma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Anne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kutsal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konumu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kimsenin</a:t>
            </a:r>
            <a:r>
              <a:rPr lang="en-US" dirty="0" smtClean="0"/>
              <a:t> </a:t>
            </a: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sayılabilmesi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annesinin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surette</a:t>
            </a:r>
            <a:r>
              <a:rPr lang="en-US" dirty="0" smtClean="0"/>
              <a:t> </a:t>
            </a: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gerekmektedir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64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dirty="0" smtClean="0">
                <a:latin typeface="+mj-lt"/>
              </a:rPr>
              <a:t>  </a:t>
            </a:r>
            <a:r>
              <a:rPr lang="en-US" sz="3200" dirty="0" err="1" smtClean="0">
                <a:latin typeface="+mj-lt"/>
              </a:rPr>
              <a:t>Ka</a:t>
            </a:r>
            <a:r>
              <a:rPr lang="tr-TR" sz="3200" dirty="0" smtClean="0">
                <a:latin typeface="+mj-lt"/>
              </a:rPr>
              <a:t>d</a:t>
            </a:r>
            <a:r>
              <a:rPr lang="en-US" sz="3200" dirty="0" err="1" smtClean="0">
                <a:latin typeface="+mj-lt"/>
              </a:rPr>
              <a:t>ınların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İkincilleşmesi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ve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Kutsal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Ailenin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Kurulması</a:t>
            </a:r>
            <a:endParaRPr lang="en-US" sz="3200" dirty="0" smtClean="0">
              <a:latin typeface="+mj-lt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Mülkiyetin</a:t>
            </a:r>
            <a:r>
              <a:rPr lang="en-US" dirty="0" smtClean="0"/>
              <a:t> </a:t>
            </a:r>
            <a:r>
              <a:rPr lang="en-US" dirty="0" err="1" smtClean="0"/>
              <a:t>miras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babadan</a:t>
            </a:r>
            <a:r>
              <a:rPr lang="en-US" dirty="0" smtClean="0"/>
              <a:t> </a:t>
            </a:r>
            <a:r>
              <a:rPr lang="en-US" dirty="0" err="1" smtClean="0"/>
              <a:t>oğula</a:t>
            </a:r>
            <a:r>
              <a:rPr lang="en-US" dirty="0" smtClean="0"/>
              <a:t> </a:t>
            </a:r>
            <a:r>
              <a:rPr lang="en-US" dirty="0" err="1" smtClean="0"/>
              <a:t>geçmesi</a:t>
            </a:r>
            <a:r>
              <a:rPr lang="en-US" dirty="0" smtClean="0"/>
              <a:t>, </a:t>
            </a:r>
            <a:r>
              <a:rPr lang="en-US" dirty="0" err="1" smtClean="0"/>
              <a:t>kent</a:t>
            </a:r>
            <a:r>
              <a:rPr lang="en-US" dirty="0" smtClean="0"/>
              <a:t> </a:t>
            </a:r>
            <a:r>
              <a:rPr lang="en-US" dirty="0" err="1" smtClean="0"/>
              <a:t>toplumunun</a:t>
            </a:r>
            <a:r>
              <a:rPr lang="en-US" dirty="0" smtClean="0"/>
              <a:t> </a:t>
            </a:r>
            <a:r>
              <a:rPr lang="en-US" dirty="0" err="1" smtClean="0"/>
              <a:t>giderek</a:t>
            </a:r>
            <a:r>
              <a:rPr lang="en-US" dirty="0" smtClean="0"/>
              <a:t> </a:t>
            </a:r>
            <a:r>
              <a:rPr lang="en-US" dirty="0" err="1" smtClean="0"/>
              <a:t>karmaşıklaşması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erkeklerin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imtiyazlı</a:t>
            </a:r>
            <a:r>
              <a:rPr lang="en-US" dirty="0" smtClean="0"/>
              <a:t> </a:t>
            </a:r>
            <a:r>
              <a:rPr lang="en-US" dirty="0" err="1" smtClean="0"/>
              <a:t>olmaları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otoritenin</a:t>
            </a:r>
            <a:r>
              <a:rPr lang="en-US" dirty="0" smtClean="0"/>
              <a:t> </a:t>
            </a:r>
            <a:r>
              <a:rPr lang="en-US" dirty="0" err="1" smtClean="0"/>
              <a:t>kaynağının</a:t>
            </a:r>
            <a:r>
              <a:rPr lang="en-US" dirty="0" smtClean="0"/>
              <a:t> baba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koca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Eski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Mezopotamya’dan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Kaynaklanan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Bir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Sistem</a:t>
            </a:r>
            <a:r>
              <a:rPr lang="en-US" dirty="0" smtClean="0">
                <a:solidFill>
                  <a:srgbClr val="000000"/>
                </a:solidFill>
              </a:rPr>
              <a:t>: </a:t>
            </a:r>
            <a:r>
              <a:rPr lang="en-US" dirty="0" err="1" smtClean="0">
                <a:solidFill>
                  <a:srgbClr val="000000"/>
                </a:solidFill>
              </a:rPr>
              <a:t>Ataerkillik</a:t>
            </a:r>
            <a:r>
              <a:rPr lang="en-US" dirty="0" smtClean="0">
                <a:solidFill>
                  <a:srgbClr val="000000"/>
                </a:solidFill>
              </a:rPr>
              <a:t> (</a:t>
            </a:r>
            <a:r>
              <a:rPr lang="en-US" dirty="0" err="1" smtClean="0">
                <a:solidFill>
                  <a:srgbClr val="000000"/>
                </a:solidFill>
              </a:rPr>
              <a:t>F.Berktay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21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46975"/>
            <a:ext cx="8229600" cy="3749024"/>
          </a:xfrm>
        </p:spPr>
        <p:txBody>
          <a:bodyPr/>
          <a:lstStyle/>
          <a:p>
            <a:r>
              <a:rPr lang="en-US" dirty="0" err="1" smtClean="0"/>
              <a:t>Örtünmesi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Kadınlar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Örtünmenin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Kadının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28515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 smtClean="0">
                <a:latin typeface="+mn-lt"/>
              </a:rPr>
              <a:t>Örtünme</a:t>
            </a:r>
            <a:r>
              <a:rPr lang="en-US" sz="3200" b="1" dirty="0" smtClean="0">
                <a:latin typeface="+mn-lt"/>
              </a:rPr>
              <a:t>: </a:t>
            </a:r>
            <a:r>
              <a:rPr lang="en-US" sz="3200" b="1" dirty="0" err="1" smtClean="0">
                <a:latin typeface="+mn-lt"/>
              </a:rPr>
              <a:t>Erkeğin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Kadın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Bedeni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Üzerindeki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Denetiminin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Göstergesi</a:t>
            </a:r>
            <a:endParaRPr lang="en-US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2954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Yöredeki</a:t>
            </a:r>
            <a:r>
              <a:rPr lang="en-US" dirty="0" smtClean="0"/>
              <a:t> en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Kültürler</a:t>
            </a:r>
            <a:r>
              <a:rPr lang="en-US" dirty="0" smtClean="0"/>
              <a:t>: </a:t>
            </a:r>
            <a:r>
              <a:rPr lang="en-US" dirty="0" err="1" smtClean="0"/>
              <a:t>Bizans</a:t>
            </a:r>
            <a:r>
              <a:rPr lang="en-US" dirty="0" smtClean="0"/>
              <a:t> </a:t>
            </a:r>
            <a:r>
              <a:rPr lang="en-US" dirty="0" err="1" smtClean="0"/>
              <a:t>Gelenegi</a:t>
            </a:r>
            <a:r>
              <a:rPr lang="en-US" dirty="0" smtClean="0"/>
              <a:t>, </a:t>
            </a:r>
            <a:r>
              <a:rPr lang="en-US" dirty="0" err="1" smtClean="0"/>
              <a:t>Eski</a:t>
            </a:r>
            <a:r>
              <a:rPr lang="en-US" dirty="0" smtClean="0"/>
              <a:t> </a:t>
            </a:r>
            <a:r>
              <a:rPr lang="en-US" dirty="0" err="1" smtClean="0"/>
              <a:t>Yunan</a:t>
            </a:r>
            <a:r>
              <a:rPr lang="en-US" dirty="0" smtClean="0"/>
              <a:t> </a:t>
            </a:r>
            <a:r>
              <a:rPr lang="en-US" dirty="0" err="1" smtClean="0"/>
              <a:t>Kültürü</a:t>
            </a:r>
            <a:r>
              <a:rPr lang="en-US" dirty="0" smtClean="0"/>
              <a:t>, </a:t>
            </a:r>
            <a:r>
              <a:rPr lang="en-US" dirty="0" err="1" smtClean="0"/>
              <a:t>Mısır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Yahudilik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Cinsiyetlerin</a:t>
            </a:r>
            <a:r>
              <a:rPr lang="en-US" dirty="0" smtClean="0"/>
              <a:t> </a:t>
            </a:r>
            <a:r>
              <a:rPr lang="en-US" dirty="0" err="1" smtClean="0"/>
              <a:t>birbirinden</a:t>
            </a:r>
            <a:r>
              <a:rPr lang="en-US" dirty="0" smtClean="0"/>
              <a:t> </a:t>
            </a:r>
            <a:r>
              <a:rPr lang="en-US" dirty="0" err="1" smtClean="0"/>
              <a:t>tecrit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Kadınları</a:t>
            </a:r>
            <a:r>
              <a:rPr lang="en-US" dirty="0" smtClean="0"/>
              <a:t> </a:t>
            </a:r>
            <a:r>
              <a:rPr lang="en-US" dirty="0" err="1" smtClean="0"/>
              <a:t>ezen</a:t>
            </a:r>
            <a:r>
              <a:rPr lang="en-US" dirty="0" smtClean="0"/>
              <a:t> </a:t>
            </a:r>
            <a:r>
              <a:rPr lang="en-US" dirty="0" err="1" smtClean="0"/>
              <a:t>ataerkil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düzenin</a:t>
            </a:r>
            <a:r>
              <a:rPr lang="en-US" dirty="0" smtClean="0"/>
              <a:t> </a:t>
            </a:r>
            <a:r>
              <a:rPr lang="en-US" dirty="0" err="1" smtClean="0"/>
              <a:t>varoluşu</a:t>
            </a:r>
            <a:r>
              <a:rPr lang="en-US" dirty="0" smtClean="0"/>
              <a:t> (</a:t>
            </a:r>
            <a:r>
              <a:rPr lang="en-US" dirty="0" err="1" smtClean="0"/>
              <a:t>İslam’dan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)</a:t>
            </a:r>
          </a:p>
          <a:p>
            <a:pPr>
              <a:buFontTx/>
              <a:buChar char="-"/>
            </a:pPr>
            <a:r>
              <a:rPr lang="en-US" dirty="0" err="1" smtClean="0"/>
              <a:t>Kadınlara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kısıtlayıcı</a:t>
            </a:r>
            <a:r>
              <a:rPr lang="en-US" dirty="0" smtClean="0"/>
              <a:t> </a:t>
            </a:r>
            <a:r>
              <a:rPr lang="en-US" dirty="0" err="1" smtClean="0"/>
              <a:t>düzenlemeler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 smtClean="0"/>
              <a:t>yansıması</a:t>
            </a: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Eski</a:t>
            </a:r>
            <a:r>
              <a:rPr lang="en-US" b="1" dirty="0" smtClean="0"/>
              <a:t> </a:t>
            </a:r>
            <a:r>
              <a:rPr lang="en-US" b="1" dirty="0" err="1" smtClean="0"/>
              <a:t>Mezapotamya’dan</a:t>
            </a:r>
            <a:r>
              <a:rPr lang="en-US" b="1" dirty="0" smtClean="0"/>
              <a:t> </a:t>
            </a:r>
            <a:r>
              <a:rPr lang="en-US" b="1" dirty="0" err="1" smtClean="0"/>
              <a:t>Eski</a:t>
            </a:r>
            <a:r>
              <a:rPr lang="en-US" b="1" dirty="0" smtClean="0"/>
              <a:t> </a:t>
            </a:r>
            <a:r>
              <a:rPr lang="en-US" b="1" dirty="0" err="1" smtClean="0"/>
              <a:t>Yunan’a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63639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98472"/>
            <a:ext cx="8229600" cy="399752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Evlilik</a:t>
            </a:r>
            <a:r>
              <a:rPr lang="en-US" dirty="0" smtClean="0"/>
              <a:t>, </a:t>
            </a:r>
            <a:r>
              <a:rPr lang="en-US" dirty="0" err="1" smtClean="0"/>
              <a:t>boşanma</a:t>
            </a:r>
            <a:r>
              <a:rPr lang="en-US" dirty="0" smtClean="0"/>
              <a:t>, </a:t>
            </a:r>
            <a:r>
              <a:rPr lang="en-US" dirty="0" err="1" smtClean="0"/>
              <a:t>mülkiyet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mirasa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yasalardaki</a:t>
            </a:r>
            <a:r>
              <a:rPr lang="en-US" dirty="0" smtClean="0"/>
              <a:t> </a:t>
            </a:r>
            <a:r>
              <a:rPr lang="en-US" dirty="0" err="1" smtClean="0"/>
              <a:t>eşitlik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Rahibelerin</a:t>
            </a:r>
            <a:r>
              <a:rPr lang="en-US" dirty="0" smtClean="0"/>
              <a:t> </a:t>
            </a:r>
            <a:r>
              <a:rPr lang="en-US" dirty="0" err="1" smtClean="0"/>
              <a:t>saygı</a:t>
            </a:r>
            <a:r>
              <a:rPr lang="en-US" dirty="0" smtClean="0"/>
              <a:t> </a:t>
            </a:r>
            <a:r>
              <a:rPr lang="en-US" dirty="0" err="1" smtClean="0"/>
              <a:t>görmesi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Tanrıça’nın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63213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Yörede</a:t>
            </a:r>
            <a:r>
              <a:rPr lang="en-US" b="1" dirty="0"/>
              <a:t> </a:t>
            </a:r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 smtClean="0"/>
              <a:t>İstisna</a:t>
            </a:r>
            <a:r>
              <a:rPr lang="en-US" b="1" dirty="0" smtClean="0"/>
              <a:t>: </a:t>
            </a:r>
            <a:r>
              <a:rPr lang="en-US" b="1" dirty="0" err="1" smtClean="0"/>
              <a:t>Tanrıça</a:t>
            </a:r>
            <a:r>
              <a:rPr lang="en-US" b="1" dirty="0" smtClean="0"/>
              <a:t> </a:t>
            </a:r>
            <a:r>
              <a:rPr lang="en-US" b="1" dirty="0" err="1" smtClean="0"/>
              <a:t>İsis’in</a:t>
            </a:r>
            <a:r>
              <a:rPr lang="en-US" b="1" dirty="0" smtClean="0"/>
              <a:t> </a:t>
            </a:r>
            <a:r>
              <a:rPr lang="en-US" b="1" dirty="0" err="1" smtClean="0"/>
              <a:t>Mısırlı</a:t>
            </a:r>
            <a:r>
              <a:rPr lang="en-US" b="1" dirty="0" smtClean="0"/>
              <a:t> </a:t>
            </a:r>
            <a:r>
              <a:rPr lang="en-US" b="1" dirty="0" err="1" smtClean="0"/>
              <a:t>Kadınlara</a:t>
            </a:r>
            <a:r>
              <a:rPr lang="en-US" b="1" dirty="0" smtClean="0"/>
              <a:t> </a:t>
            </a:r>
            <a:r>
              <a:rPr lang="en-US" b="1" dirty="0" err="1" smtClean="0"/>
              <a:t>Sunduğu</a:t>
            </a:r>
            <a:r>
              <a:rPr lang="en-US" b="1" dirty="0" smtClean="0"/>
              <a:t> </a:t>
            </a:r>
            <a:r>
              <a:rPr lang="en-US" b="1" dirty="0" err="1" smtClean="0"/>
              <a:t>Eşitlik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35703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 smtClean="0"/>
              <a:t>Kız</a:t>
            </a:r>
            <a:r>
              <a:rPr lang="en-US" b="1" dirty="0" smtClean="0"/>
              <a:t> </a:t>
            </a:r>
            <a:r>
              <a:rPr lang="en-US" b="1" dirty="0" err="1" smtClean="0"/>
              <a:t>Çocuk</a:t>
            </a:r>
            <a:r>
              <a:rPr lang="en-US" b="1" dirty="0" smtClean="0"/>
              <a:t>: </a:t>
            </a:r>
            <a:r>
              <a:rPr lang="en-US" b="1" dirty="0" err="1" smtClean="0"/>
              <a:t>Babası</a:t>
            </a:r>
            <a:r>
              <a:rPr lang="en-US" b="1" dirty="0" smtClean="0"/>
              <a:t> </a:t>
            </a:r>
            <a:r>
              <a:rPr lang="en-US" b="1" dirty="0" err="1"/>
              <a:t>İ</a:t>
            </a:r>
            <a:r>
              <a:rPr lang="en-US" b="1" dirty="0" err="1" smtClean="0"/>
              <a:t>çin</a:t>
            </a:r>
            <a:r>
              <a:rPr lang="en-US" b="1" dirty="0" smtClean="0"/>
              <a:t> </a:t>
            </a:r>
            <a:r>
              <a:rPr lang="en-US" b="1" dirty="0" err="1"/>
              <a:t>B</a:t>
            </a:r>
            <a:r>
              <a:rPr lang="en-US" b="1" dirty="0" err="1" smtClean="0"/>
              <a:t>ir</a:t>
            </a:r>
            <a:r>
              <a:rPr lang="en-US" b="1" dirty="0" smtClean="0"/>
              <a:t> </a:t>
            </a:r>
            <a:r>
              <a:rPr lang="en-US" b="1" dirty="0" err="1"/>
              <a:t>E</a:t>
            </a:r>
            <a:r>
              <a:rPr lang="en-US" b="1" dirty="0" err="1" smtClean="0"/>
              <a:t>konomik</a:t>
            </a:r>
            <a:r>
              <a:rPr lang="en-US" b="1" dirty="0" smtClean="0"/>
              <a:t> </a:t>
            </a:r>
            <a:r>
              <a:rPr lang="en-US" b="1" dirty="0" err="1" smtClean="0"/>
              <a:t>Değer</a:t>
            </a:r>
            <a:endParaRPr lang="en-US" b="1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Babanın</a:t>
            </a:r>
            <a:r>
              <a:rPr lang="en-US" dirty="0" smtClean="0"/>
              <a:t> </a:t>
            </a:r>
            <a:r>
              <a:rPr lang="en-US" dirty="0" err="1" smtClean="0"/>
              <a:t>kızı</a:t>
            </a:r>
            <a:r>
              <a:rPr lang="en-US" dirty="0" smtClean="0"/>
              <a:t>, </a:t>
            </a:r>
            <a:r>
              <a:rPr lang="en-US" dirty="0" err="1" smtClean="0"/>
              <a:t>kocanın</a:t>
            </a:r>
            <a:r>
              <a:rPr lang="en-US" dirty="0" smtClean="0"/>
              <a:t> da </a:t>
            </a:r>
            <a:r>
              <a:rPr lang="en-US" dirty="0" err="1" smtClean="0"/>
              <a:t>karısı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olağanüstü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 smtClean="0"/>
              <a:t>Kadının</a:t>
            </a:r>
            <a:r>
              <a:rPr lang="en-US" dirty="0" smtClean="0"/>
              <a:t> </a:t>
            </a:r>
            <a:r>
              <a:rPr lang="en-US" dirty="0" err="1" smtClean="0"/>
              <a:t>güvenliksiz</a:t>
            </a:r>
            <a:r>
              <a:rPr lang="en-US" dirty="0" smtClean="0"/>
              <a:t> </a:t>
            </a:r>
            <a:r>
              <a:rPr lang="en-US" dirty="0" err="1" smtClean="0"/>
              <a:t>konumu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 err="1" smtClean="0"/>
              <a:t>Yahudi</a:t>
            </a:r>
            <a:r>
              <a:rPr lang="en-US" b="1" dirty="0" smtClean="0"/>
              <a:t> </a:t>
            </a:r>
            <a:r>
              <a:rPr lang="en-US" b="1" dirty="0" err="1" smtClean="0"/>
              <a:t>Kadını</a:t>
            </a:r>
            <a:r>
              <a:rPr lang="en-US" b="1" dirty="0" smtClean="0"/>
              <a:t>: </a:t>
            </a:r>
            <a:r>
              <a:rPr lang="en-US" b="1" dirty="0" err="1" smtClean="0"/>
              <a:t>Dinsel</a:t>
            </a:r>
            <a:r>
              <a:rPr lang="en-US" b="1" dirty="0" smtClean="0"/>
              <a:t> </a:t>
            </a:r>
            <a:r>
              <a:rPr lang="en-US" b="1" dirty="0" err="1" smtClean="0"/>
              <a:t>Bakımdan</a:t>
            </a:r>
            <a:r>
              <a:rPr lang="en-US" b="1" dirty="0" smtClean="0"/>
              <a:t> ‘</a:t>
            </a:r>
            <a:r>
              <a:rPr lang="en-US" b="1" dirty="0" err="1" smtClean="0"/>
              <a:t>Noksan</a:t>
            </a:r>
            <a:r>
              <a:rPr lang="en-US" b="1" dirty="0" smtClean="0"/>
              <a:t>’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Kadının</a:t>
            </a:r>
            <a:r>
              <a:rPr lang="en-US" dirty="0" smtClean="0"/>
              <a:t> ‘</a:t>
            </a:r>
            <a:r>
              <a:rPr lang="en-US" dirty="0" err="1" smtClean="0"/>
              <a:t>temiz</a:t>
            </a:r>
            <a:r>
              <a:rPr lang="en-US" dirty="0" smtClean="0"/>
              <a:t>’ </a:t>
            </a:r>
            <a:r>
              <a:rPr lang="en-US" dirty="0" err="1" smtClean="0"/>
              <a:t>ve</a:t>
            </a:r>
            <a:r>
              <a:rPr lang="en-US" dirty="0" smtClean="0"/>
              <a:t> ‘</a:t>
            </a:r>
            <a:r>
              <a:rPr lang="en-US" dirty="0" err="1" smtClean="0"/>
              <a:t>kirli</a:t>
            </a:r>
            <a:r>
              <a:rPr lang="en-US" dirty="0" smtClean="0"/>
              <a:t>’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‘</a:t>
            </a:r>
            <a:r>
              <a:rPr lang="en-US" dirty="0" err="1" smtClean="0">
                <a:solidFill>
                  <a:srgbClr val="000000"/>
                </a:solidFill>
              </a:rPr>
              <a:t>Beni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Kadın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Yaratmayan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Tanrı’ya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Şükürler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Olsun</a:t>
            </a:r>
            <a:r>
              <a:rPr lang="en-US" dirty="0" smtClean="0">
                <a:solidFill>
                  <a:srgbClr val="000000"/>
                </a:solidFill>
              </a:rPr>
              <a:t>’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210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91020"/>
            <a:ext cx="8229600" cy="3023456"/>
          </a:xfrm>
        </p:spPr>
        <p:txBody>
          <a:bodyPr/>
          <a:lstStyle/>
          <a:p>
            <a:r>
              <a:rPr lang="en-US" dirty="0" err="1" smtClean="0"/>
              <a:t>Tevrat’ta</a:t>
            </a:r>
            <a:r>
              <a:rPr lang="en-US" dirty="0" smtClean="0"/>
              <a:t> </a:t>
            </a:r>
            <a:r>
              <a:rPr lang="en-US" dirty="0" err="1" smtClean="0"/>
              <a:t>Kadın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Günahkar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Kocasının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babasının</a:t>
            </a:r>
            <a:r>
              <a:rPr lang="en-US" dirty="0" smtClean="0"/>
              <a:t> </a:t>
            </a:r>
            <a:r>
              <a:rPr lang="en-US" dirty="0" err="1" smtClean="0"/>
              <a:t>malı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En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İsrail</a:t>
            </a:r>
            <a:r>
              <a:rPr lang="en-US" dirty="0" smtClean="0"/>
              <a:t> </a:t>
            </a:r>
            <a:r>
              <a:rPr lang="en-US" dirty="0" err="1" smtClean="0"/>
              <a:t>kadınları</a:t>
            </a:r>
            <a:r>
              <a:rPr lang="en-US" dirty="0" smtClean="0"/>
              <a:t> </a:t>
            </a:r>
            <a:r>
              <a:rPr lang="en-US" dirty="0" err="1" smtClean="0"/>
              <a:t>kocalarının</a:t>
            </a:r>
            <a:r>
              <a:rPr lang="en-US" dirty="0" smtClean="0"/>
              <a:t> </a:t>
            </a:r>
            <a:r>
              <a:rPr lang="en-US" dirty="0" err="1" smtClean="0"/>
              <a:t>neslini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ettirenlerdir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55419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YAHUDİLİK </a:t>
            </a:r>
            <a:r>
              <a:rPr lang="en-US" dirty="0" err="1" smtClean="0">
                <a:solidFill>
                  <a:srgbClr val="000000"/>
                </a:solidFill>
              </a:rPr>
              <a:t>ve</a:t>
            </a:r>
            <a:r>
              <a:rPr lang="en-US" dirty="0" smtClean="0">
                <a:solidFill>
                  <a:srgbClr val="000000"/>
                </a:solidFill>
              </a:rPr>
              <a:t> KADIN (</a:t>
            </a:r>
            <a:r>
              <a:rPr lang="en-US" dirty="0" err="1" smtClean="0">
                <a:solidFill>
                  <a:srgbClr val="000000"/>
                </a:solidFill>
              </a:rPr>
              <a:t>Ö.Topcan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062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57200" y="220891"/>
            <a:ext cx="8229600" cy="6474891"/>
          </a:xfrm>
        </p:spPr>
        <p:txBody>
          <a:bodyPr/>
          <a:lstStyle/>
          <a:p>
            <a:r>
              <a:rPr lang="en-US" dirty="0" err="1" smtClean="0"/>
              <a:t>Talmud’da</a:t>
            </a:r>
            <a:r>
              <a:rPr lang="en-US" dirty="0" smtClean="0"/>
              <a:t> </a:t>
            </a:r>
            <a:r>
              <a:rPr lang="en-US" dirty="0" err="1" smtClean="0"/>
              <a:t>Kadın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Tamamen</a:t>
            </a:r>
            <a:r>
              <a:rPr lang="en-US" dirty="0" smtClean="0"/>
              <a:t> </a:t>
            </a:r>
            <a:r>
              <a:rPr lang="en-US" dirty="0" err="1" smtClean="0"/>
              <a:t>erkeğe</a:t>
            </a:r>
            <a:r>
              <a:rPr lang="en-US" dirty="0" smtClean="0"/>
              <a:t> </a:t>
            </a:r>
            <a:r>
              <a:rPr lang="en-US" dirty="0" err="1" smtClean="0"/>
              <a:t>bağlıdır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-Eve </a:t>
            </a:r>
            <a:r>
              <a:rPr lang="en-US" dirty="0" err="1" smtClean="0"/>
              <a:t>mahkumdur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öğretimden</a:t>
            </a:r>
            <a:r>
              <a:rPr lang="en-US" dirty="0" smtClean="0"/>
              <a:t> </a:t>
            </a:r>
            <a:r>
              <a:rPr lang="en-US" dirty="0" err="1" smtClean="0"/>
              <a:t>mahrumdur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Modern </a:t>
            </a:r>
            <a:r>
              <a:rPr lang="en-US" dirty="0" err="1" smtClean="0"/>
              <a:t>Dönemde</a:t>
            </a:r>
            <a:r>
              <a:rPr lang="en-US" dirty="0" smtClean="0"/>
              <a:t> </a:t>
            </a: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Kadınlar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Kamuda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genişletilmiş</a:t>
            </a:r>
            <a:r>
              <a:rPr lang="en-US" dirty="0" smtClean="0"/>
              <a:t> </a:t>
            </a:r>
            <a:r>
              <a:rPr lang="en-US" dirty="0" err="1" smtClean="0"/>
              <a:t>haklardan</a:t>
            </a:r>
            <a:r>
              <a:rPr lang="en-US" dirty="0" smtClean="0"/>
              <a:t> </a:t>
            </a:r>
            <a:r>
              <a:rPr lang="en-US" dirty="0" err="1" smtClean="0"/>
              <a:t>istifade</a:t>
            </a:r>
            <a:r>
              <a:rPr lang="en-US" dirty="0" smtClean="0"/>
              <a:t> </a:t>
            </a:r>
            <a:r>
              <a:rPr lang="en-US" dirty="0" err="1" smtClean="0"/>
              <a:t>etmişlerdir</a:t>
            </a:r>
            <a:r>
              <a:rPr lang="en-US" dirty="0" smtClean="0"/>
              <a:t> (</a:t>
            </a:r>
            <a:r>
              <a:rPr lang="en-US" dirty="0" err="1" smtClean="0"/>
              <a:t>muhafazakar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Ortadoks</a:t>
            </a:r>
            <a:r>
              <a:rPr lang="en-US" dirty="0" smtClean="0"/>
              <a:t> </a:t>
            </a:r>
            <a:r>
              <a:rPr lang="en-US" dirty="0" err="1" smtClean="0"/>
              <a:t>Yahudilikte</a:t>
            </a:r>
            <a:r>
              <a:rPr lang="en-US" dirty="0" smtClean="0"/>
              <a:t> </a:t>
            </a:r>
            <a:r>
              <a:rPr lang="en-US" dirty="0" err="1" smtClean="0"/>
              <a:t>biraz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hayatında</a:t>
            </a:r>
            <a:r>
              <a:rPr lang="en-US" dirty="0" smtClean="0"/>
              <a:t> da </a:t>
            </a:r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haklara</a:t>
            </a:r>
            <a:r>
              <a:rPr lang="en-US" dirty="0" smtClean="0"/>
              <a:t> </a:t>
            </a:r>
            <a:r>
              <a:rPr lang="en-US" dirty="0" err="1" smtClean="0"/>
              <a:t>sahiptirler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81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0566" y="1891384"/>
            <a:ext cx="8229600" cy="4321197"/>
          </a:xfrm>
        </p:spPr>
        <p:txBody>
          <a:bodyPr/>
          <a:lstStyle/>
          <a:p>
            <a:r>
              <a:rPr lang="en-US" dirty="0" err="1" smtClean="0"/>
              <a:t>Dinin</a:t>
            </a:r>
            <a:r>
              <a:rPr lang="en-US" dirty="0" smtClean="0"/>
              <a:t> </a:t>
            </a:r>
            <a:r>
              <a:rPr lang="en-US" dirty="0" err="1" smtClean="0"/>
              <a:t>emirlerine</a:t>
            </a:r>
            <a:r>
              <a:rPr lang="en-US" dirty="0" smtClean="0"/>
              <a:t> </a:t>
            </a:r>
            <a:r>
              <a:rPr lang="en-US" dirty="0" err="1" smtClean="0"/>
              <a:t>muhatap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r>
              <a:rPr lang="en-US" dirty="0" smtClean="0"/>
              <a:t> </a:t>
            </a:r>
            <a:r>
              <a:rPr lang="en-US" dirty="0" err="1" smtClean="0"/>
              <a:t>hususunda</a:t>
            </a:r>
            <a:r>
              <a:rPr lang="en-US" dirty="0" smtClean="0"/>
              <a:t> </a:t>
            </a:r>
            <a:r>
              <a:rPr lang="en-US" dirty="0" err="1" smtClean="0"/>
              <a:t>kadın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erkek</a:t>
            </a:r>
            <a:r>
              <a:rPr lang="en-US" dirty="0" smtClean="0"/>
              <a:t> </a:t>
            </a:r>
            <a:r>
              <a:rPr lang="en-US" dirty="0" err="1" smtClean="0"/>
              <a:t>eşittir</a:t>
            </a:r>
            <a:r>
              <a:rPr lang="en-US" dirty="0" smtClean="0"/>
              <a:t>, </a:t>
            </a:r>
            <a:r>
              <a:rPr lang="en-US" dirty="0" err="1" smtClean="0"/>
              <a:t>kadınlar</a:t>
            </a:r>
            <a:r>
              <a:rPr lang="en-US" dirty="0" smtClean="0"/>
              <a:t> da </a:t>
            </a:r>
            <a:r>
              <a:rPr lang="en-US" dirty="0" err="1" smtClean="0"/>
              <a:t>erkekler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bilgilidir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anlama</a:t>
            </a:r>
            <a:r>
              <a:rPr lang="en-US" dirty="0" smtClean="0"/>
              <a:t> </a:t>
            </a:r>
            <a:r>
              <a:rPr lang="en-US" dirty="0" err="1" smtClean="0"/>
              <a:t>yeteneğine</a:t>
            </a:r>
            <a:r>
              <a:rPr lang="en-US" dirty="0" smtClean="0"/>
              <a:t> </a:t>
            </a:r>
            <a:r>
              <a:rPr lang="en-US" dirty="0" err="1" smtClean="0"/>
              <a:t>sahiptirler</a:t>
            </a:r>
            <a:endParaRPr lang="en-US" dirty="0" smtClean="0"/>
          </a:p>
          <a:p>
            <a:r>
              <a:rPr lang="en-US" dirty="0" err="1" smtClean="0"/>
              <a:t>Kadınların</a:t>
            </a:r>
            <a:r>
              <a:rPr lang="en-US" dirty="0" smtClean="0"/>
              <a:t> </a:t>
            </a:r>
            <a:r>
              <a:rPr lang="en-US" dirty="0" err="1" smtClean="0"/>
              <a:t>dürüst</a:t>
            </a:r>
            <a:r>
              <a:rPr lang="en-US" dirty="0" smtClean="0"/>
              <a:t>, </a:t>
            </a:r>
            <a:r>
              <a:rPr lang="en-US" dirty="0" err="1" smtClean="0"/>
              <a:t>erdemli</a:t>
            </a:r>
            <a:r>
              <a:rPr lang="en-US" dirty="0" smtClean="0"/>
              <a:t>, </a:t>
            </a:r>
            <a:r>
              <a:rPr lang="en-US" dirty="0" err="1" smtClean="0"/>
              <a:t>hikmetli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saygı</a:t>
            </a:r>
            <a:r>
              <a:rPr lang="en-US" dirty="0" smtClean="0"/>
              <a:t> </a:t>
            </a:r>
            <a:r>
              <a:rPr lang="en-US" dirty="0" err="1" smtClean="0"/>
              <a:t>duyulan</a:t>
            </a:r>
            <a:r>
              <a:rPr lang="en-US" dirty="0" smtClean="0"/>
              <a:t> </a:t>
            </a:r>
            <a:r>
              <a:rPr lang="en-US" dirty="0" err="1" smtClean="0"/>
              <a:t>kimseler</a:t>
            </a:r>
            <a:r>
              <a:rPr lang="en-US" dirty="0" smtClean="0"/>
              <a:t> </a:t>
            </a:r>
            <a:r>
              <a:rPr lang="en-US" dirty="0" err="1" smtClean="0"/>
              <a:t>olduklarına</a:t>
            </a:r>
            <a:r>
              <a:rPr lang="en-US" dirty="0" smtClean="0"/>
              <a:t> </a:t>
            </a:r>
            <a:r>
              <a:rPr lang="en-US" dirty="0" err="1" smtClean="0"/>
              <a:t>dair</a:t>
            </a:r>
            <a:r>
              <a:rPr lang="en-US" dirty="0" smtClean="0"/>
              <a:t> </a:t>
            </a:r>
            <a:r>
              <a:rPr lang="en-US" dirty="0" err="1" smtClean="0"/>
              <a:t>ayetlerin</a:t>
            </a:r>
            <a:r>
              <a:rPr lang="en-US" dirty="0" smtClean="0"/>
              <a:t> </a:t>
            </a:r>
            <a:r>
              <a:rPr lang="en-US" dirty="0" err="1" smtClean="0"/>
              <a:t>bulunmaktadır</a:t>
            </a:r>
            <a:endParaRPr lang="en-US" dirty="0" smtClean="0"/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aktivitelerde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alabilmektedirler</a:t>
            </a:r>
            <a:endParaRPr lang="en-US" dirty="0" smtClean="0"/>
          </a:p>
          <a:p>
            <a:r>
              <a:rPr lang="en-US" dirty="0" err="1" smtClean="0"/>
              <a:t>Toplu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ibadetlere</a:t>
            </a:r>
            <a:r>
              <a:rPr lang="en-US" dirty="0" smtClean="0"/>
              <a:t> </a:t>
            </a:r>
            <a:r>
              <a:rPr lang="en-US" dirty="0" err="1" smtClean="0"/>
              <a:t>katilabilmektedirler</a:t>
            </a:r>
            <a:endParaRPr lang="en-US" dirty="0"/>
          </a:p>
          <a:p>
            <a:r>
              <a:rPr lang="en-US" dirty="0" err="1" smtClean="0"/>
              <a:t>Ticaret</a:t>
            </a:r>
            <a:r>
              <a:rPr lang="en-US" dirty="0" smtClean="0"/>
              <a:t> </a:t>
            </a:r>
            <a:r>
              <a:rPr lang="en-US" dirty="0" err="1" smtClean="0"/>
              <a:t>yapabilirler</a:t>
            </a:r>
            <a:r>
              <a:rPr lang="en-US" dirty="0" smtClean="0"/>
              <a:t>, </a:t>
            </a:r>
            <a:r>
              <a:rPr lang="en-US" dirty="0" err="1" smtClean="0"/>
              <a:t>kendilerine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r>
              <a:rPr lang="en-US" dirty="0" smtClean="0"/>
              <a:t> </a:t>
            </a:r>
            <a:r>
              <a:rPr lang="en-US" dirty="0" err="1" smtClean="0"/>
              <a:t>malları</a:t>
            </a:r>
            <a:r>
              <a:rPr lang="en-US" dirty="0" smtClean="0"/>
              <a:t> </a:t>
            </a:r>
            <a:r>
              <a:rPr lang="en-US" dirty="0" err="1" smtClean="0"/>
              <a:t>olabilmektedir</a:t>
            </a:r>
            <a:r>
              <a:rPr lang="en-US" dirty="0" smtClean="0"/>
              <a:t>. </a:t>
            </a:r>
            <a:r>
              <a:rPr lang="en-US" dirty="0" err="1" smtClean="0"/>
              <a:t>Miras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83738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000000"/>
                </a:solidFill>
              </a:rPr>
              <a:t>Yahudilikte</a:t>
            </a:r>
            <a:r>
              <a:rPr lang="en-US" sz="3200" b="1" dirty="0" smtClean="0">
                <a:solidFill>
                  <a:srgbClr val="000000"/>
                </a:solidFill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</a:rPr>
              <a:t>Kadınlarla</a:t>
            </a:r>
            <a:r>
              <a:rPr lang="en-US" sz="3200" b="1" dirty="0" smtClean="0">
                <a:solidFill>
                  <a:srgbClr val="000000"/>
                </a:solidFill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</a:rPr>
              <a:t>İlgili</a:t>
            </a:r>
            <a:r>
              <a:rPr lang="en-US" sz="3200" b="1" dirty="0" smtClean="0">
                <a:solidFill>
                  <a:srgbClr val="000000"/>
                </a:solidFill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</a:rPr>
              <a:t>Müspet</a:t>
            </a:r>
            <a:r>
              <a:rPr lang="en-US" sz="3200" b="1" dirty="0" smtClean="0">
                <a:solidFill>
                  <a:srgbClr val="000000"/>
                </a:solidFill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</a:rPr>
              <a:t>Söylemler</a:t>
            </a:r>
            <a:r>
              <a:rPr lang="en-US" sz="3200" b="1" dirty="0" smtClean="0">
                <a:solidFill>
                  <a:srgbClr val="000000"/>
                </a:solidFill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</a:rPr>
              <a:t>Bağlamında</a:t>
            </a:r>
            <a:r>
              <a:rPr lang="en-US" sz="3200" b="1" dirty="0" smtClean="0">
                <a:solidFill>
                  <a:srgbClr val="000000"/>
                </a:solidFill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</a:rPr>
              <a:t>Bazı</a:t>
            </a:r>
            <a:r>
              <a:rPr lang="en-US" sz="3200" b="1" dirty="0" smtClean="0">
                <a:solidFill>
                  <a:srgbClr val="000000"/>
                </a:solidFill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</a:rPr>
              <a:t>Tespitler</a:t>
            </a:r>
            <a:r>
              <a:rPr lang="en-US" sz="3200" b="1" dirty="0">
                <a:solidFill>
                  <a:srgbClr val="000000"/>
                </a:solidFill>
              </a:rPr>
              <a:t> </a:t>
            </a:r>
            <a:r>
              <a:rPr lang="en-US" sz="3200" b="1" dirty="0" smtClean="0">
                <a:solidFill>
                  <a:srgbClr val="000000"/>
                </a:solidFill>
              </a:rPr>
              <a:t>(H. </a:t>
            </a:r>
            <a:r>
              <a:rPr lang="en-US" sz="3200" b="1" dirty="0" err="1" smtClean="0">
                <a:solidFill>
                  <a:srgbClr val="000000"/>
                </a:solidFill>
              </a:rPr>
              <a:t>Ş</a:t>
            </a:r>
            <a:r>
              <a:rPr lang="en-US" sz="3200" b="1" dirty="0" smtClean="0">
                <a:solidFill>
                  <a:srgbClr val="000000"/>
                </a:solidFill>
              </a:rPr>
              <a:t>. </a:t>
            </a:r>
            <a:r>
              <a:rPr lang="en-US" sz="3200" b="1" dirty="0" err="1" smtClean="0">
                <a:solidFill>
                  <a:srgbClr val="000000"/>
                </a:solidFill>
              </a:rPr>
              <a:t>Yadsıman</a:t>
            </a:r>
            <a:r>
              <a:rPr lang="en-US" sz="3200" b="1" dirty="0" smtClean="0">
                <a:solidFill>
                  <a:srgbClr val="000000"/>
                </a:solidFill>
              </a:rPr>
              <a:t>)</a:t>
            </a:r>
            <a:endParaRPr lang="en-US" sz="32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7717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112</TotalTime>
  <Words>355</Words>
  <Application>Microsoft Office PowerPoint</Application>
  <PresentationFormat>Ekran Gösterisi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Paper</vt:lpstr>
      <vt:lpstr> YAHUDİLİK VE DİN F. Berktay </vt:lpstr>
      <vt:lpstr>Eski Mezopotamya’dan Kaynaklanan Bir Sistem: Ataerkillik (F.Berktay)</vt:lpstr>
      <vt:lpstr>Örtünme: Erkeğin Kadın Bedeni Üzerindeki Denetiminin Göstergesi</vt:lpstr>
      <vt:lpstr>Eski Mezapotamya’dan Eski Yunan’a</vt:lpstr>
      <vt:lpstr>Yörede Bir İstisna: Tanrıça İsis’in Mısırlı Kadınlara Sunduğu Eşitlik</vt:lpstr>
      <vt:lpstr>‘Beni Kadın Yaratmayan Tanrı’ya Şükürler Olsun’</vt:lpstr>
      <vt:lpstr>YAHUDİLİK ve KADIN (Ö.Topcan)</vt:lpstr>
      <vt:lpstr>PowerPoint Sunusu</vt:lpstr>
      <vt:lpstr>Yahudilikte Kadınlarla İlgili Müspet Söylemler Bağlamında Bazı Tespitler (H. Ş. Yadsıman)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CİNSİYET ve DİN</dc:title>
  <dc:creator>machd</dc:creator>
  <cp:lastModifiedBy>user</cp:lastModifiedBy>
  <cp:revision>11</cp:revision>
  <dcterms:created xsi:type="dcterms:W3CDTF">2019-10-10T20:06:11Z</dcterms:created>
  <dcterms:modified xsi:type="dcterms:W3CDTF">2019-10-12T12:33:34Z</dcterms:modified>
</cp:coreProperties>
</file>