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  <p:sldId id="260" r:id="rId4"/>
    <p:sldId id="257" r:id="rId5"/>
    <p:sldId id="262" r:id="rId6"/>
    <p:sldId id="258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907C6D3-91C6-40E8-A8A9-CDF9DF7AEE56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ACCD6D5-7C6F-4E1E-81EF-949E62AF3B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6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Oval"/>
          <p:cNvSpPr/>
          <p:nvPr/>
        </p:nvSpPr>
        <p:spPr>
          <a:xfrm>
            <a:off x="6012160" y="5301208"/>
            <a:ext cx="792088" cy="43204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Oval"/>
          <p:cNvSpPr/>
          <p:nvPr/>
        </p:nvSpPr>
        <p:spPr>
          <a:xfrm>
            <a:off x="1403648" y="5301208"/>
            <a:ext cx="864096" cy="50405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403648" y="2492896"/>
            <a:ext cx="1080120" cy="64807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4) SOBREESDRÚJULAS</a:t>
            </a:r>
            <a:endParaRPr lang="tr-TR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71600" y="1556792"/>
            <a:ext cx="7467600" cy="4752528"/>
          </a:xfrm>
        </p:spPr>
        <p:txBody>
          <a:bodyPr>
            <a:normAutofit/>
          </a:bodyPr>
          <a:lstStyle/>
          <a:p>
            <a:pPr eaLnBrk="1" hangingPunct="1"/>
            <a:r>
              <a:rPr lang="es-ES_tradnl" dirty="0" smtClean="0"/>
              <a:t>El acento de la palabra recae en la sílaba anterior a la antepenúltima.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_____  - ______ - ______ - _______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</a:t>
            </a:r>
          </a:p>
          <a:p>
            <a:pPr eaLnBrk="1" hangingPunct="1"/>
            <a:r>
              <a:rPr lang="es-ES_tradnl" dirty="0" smtClean="0"/>
              <a:t>SIEMPRE llevan tilde.</a:t>
            </a:r>
          </a:p>
          <a:p>
            <a:pPr lvl="1" eaLnBrk="1" hangingPunct="1"/>
            <a:r>
              <a:rPr lang="es-ES_tradnl" dirty="0" smtClean="0"/>
              <a:t>Ejemplos: </a:t>
            </a:r>
          </a:p>
          <a:p>
            <a:pPr lvl="1" eaLnBrk="1" hangingPunct="1">
              <a:buFont typeface="Wingdings 2" pitchFamily="18" charset="2"/>
              <a:buNone/>
            </a:pPr>
            <a:endParaRPr lang="es-ES_tradnl" dirty="0" smtClean="0"/>
          </a:p>
          <a:p>
            <a:pPr lvl="1" eaLnBrk="1" hangingPunct="1">
              <a:buFont typeface="Wingdings 2" pitchFamily="18" charset="2"/>
              <a:buNone/>
            </a:pPr>
            <a:r>
              <a:rPr lang="es-ES_tradnl" dirty="0" smtClean="0"/>
              <a:t>cuén  - ta – me –lo    		co-mén-ta-se-lo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mandaselo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 man-da-se-lo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man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sobreesdrújula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Sí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siempre llevan tilde.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pPr algn="ctr"/>
            <a:r>
              <a:rPr lang="es-ES_tradnl" dirty="0" smtClean="0"/>
              <a:t>Práctica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40060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 amor</a:t>
            </a:r>
          </a:p>
          <a:p>
            <a:r>
              <a:rPr lang="es-ES_tradnl" dirty="0" smtClean="0"/>
              <a:t> pato</a:t>
            </a:r>
          </a:p>
          <a:p>
            <a:r>
              <a:rPr lang="es-ES_tradnl" dirty="0" smtClean="0"/>
              <a:t> murcielago</a:t>
            </a:r>
          </a:p>
          <a:p>
            <a:r>
              <a:rPr lang="es-ES_tradnl" dirty="0" smtClean="0"/>
              <a:t> lampara</a:t>
            </a:r>
          </a:p>
          <a:p>
            <a:r>
              <a:rPr lang="es-ES_tradnl" dirty="0" smtClean="0"/>
              <a:t> compas</a:t>
            </a:r>
          </a:p>
          <a:p>
            <a:r>
              <a:rPr lang="es-ES_tradnl" dirty="0" smtClean="0"/>
              <a:t> apagaselo</a:t>
            </a:r>
          </a:p>
          <a:p>
            <a:r>
              <a:rPr lang="es-ES_tradnl" dirty="0" smtClean="0"/>
              <a:t> lugar</a:t>
            </a:r>
          </a:p>
          <a:p>
            <a:r>
              <a:rPr lang="es-ES_tradnl" dirty="0" smtClean="0"/>
              <a:t> cancer</a:t>
            </a:r>
          </a:p>
          <a:p>
            <a:r>
              <a:rPr lang="es-ES_tradnl" dirty="0" smtClean="0"/>
              <a:t> marmol</a:t>
            </a:r>
          </a:p>
          <a:p>
            <a:r>
              <a:rPr lang="es-ES_tradnl" dirty="0" smtClean="0"/>
              <a:t> abremelo</a:t>
            </a:r>
          </a:p>
          <a:p>
            <a:r>
              <a:rPr lang="es-ES_tradnl" dirty="0" smtClean="0"/>
              <a:t> asi</a:t>
            </a:r>
          </a:p>
          <a:p>
            <a:r>
              <a:rPr lang="es-ES_tradnl" dirty="0" smtClean="0"/>
              <a:t> centimetro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Oval"/>
          <p:cNvSpPr/>
          <p:nvPr/>
        </p:nvSpPr>
        <p:spPr>
          <a:xfrm>
            <a:off x="1691680" y="5661248"/>
            <a:ext cx="648072" cy="4320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Oval"/>
          <p:cNvSpPr/>
          <p:nvPr/>
        </p:nvSpPr>
        <p:spPr>
          <a:xfrm>
            <a:off x="3779912" y="5661248"/>
            <a:ext cx="648072" cy="4320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6732240" y="4797152"/>
            <a:ext cx="648072" cy="4320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Oval"/>
          <p:cNvSpPr/>
          <p:nvPr/>
        </p:nvSpPr>
        <p:spPr>
          <a:xfrm>
            <a:off x="5292080" y="4797152"/>
            <a:ext cx="648072" cy="4320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Oval"/>
          <p:cNvSpPr/>
          <p:nvPr/>
        </p:nvSpPr>
        <p:spPr>
          <a:xfrm>
            <a:off x="1763688" y="4797152"/>
            <a:ext cx="648072" cy="4320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3203848" y="2276872"/>
            <a:ext cx="1368152" cy="7920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2) GRAVES O LLANAS</a:t>
            </a:r>
            <a:endParaRPr lang="tr-TR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187624" y="1412776"/>
            <a:ext cx="7704137" cy="504056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s-ES_tradnl" dirty="0" smtClean="0"/>
              <a:t>El acento de la palabra recae en la penúltima sílaba.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_____ -  ______   - ______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</a:t>
            </a:r>
          </a:p>
          <a:p>
            <a:pPr eaLnBrk="1" hangingPunct="1"/>
            <a:r>
              <a:rPr lang="es-ES_tradnl" dirty="0" smtClean="0"/>
              <a:t>Llevan tilde si la palabra no termina en –n , –s, vocal. </a:t>
            </a:r>
          </a:p>
          <a:p>
            <a:pPr lvl="1" eaLnBrk="1" hangingPunct="1"/>
            <a:r>
              <a:rPr lang="es-ES_tradnl" dirty="0" smtClean="0"/>
              <a:t>Ejemplos: 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s-ES_tradnl" dirty="0" smtClean="0"/>
              <a:t>cés – ped		a -  mi-  go	 már  -  tir</a:t>
            </a:r>
          </a:p>
          <a:p>
            <a:pPr lvl="2" eaLnBrk="1" hangingPunct="1">
              <a:buFont typeface="Wingdings" pitchFamily="2" charset="2"/>
              <a:buNone/>
            </a:pPr>
            <a:endParaRPr lang="es-ES_tradnl" dirty="0" smtClean="0"/>
          </a:p>
          <a:p>
            <a:pPr lvl="2" eaLnBrk="1" hangingPunct="1">
              <a:buFont typeface="Wingdings" pitchFamily="2" charset="2"/>
              <a:buNone/>
            </a:pPr>
            <a:r>
              <a:rPr lang="es-ES_tradnl" dirty="0" smtClean="0"/>
              <a:t>ga  - fas		ár -  bol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martir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mar-tir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mar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llana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Sí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no termina ni en –n, -s, vocal.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libro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li-bro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li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llana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No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termina </a:t>
            </a:r>
            <a:r>
              <a:rPr lang="es-ES_tradnl" dirty="0" smtClean="0"/>
              <a:t>en vocal</a:t>
            </a:r>
            <a:r>
              <a:rPr lang="es-ES_tradnl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consul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con-sul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con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llana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Sí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no termina ni en –n, -s, vocal.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lunes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lu-nes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lu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llana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No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termina </a:t>
            </a:r>
            <a:r>
              <a:rPr lang="es-ES_tradnl" dirty="0" smtClean="0"/>
              <a:t>en  </a:t>
            </a:r>
            <a:r>
              <a:rPr lang="es-ES_tradnl" dirty="0" smtClean="0"/>
              <a:t>-s.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464496"/>
          </a:xfrm>
        </p:spPr>
        <p:txBody>
          <a:bodyPr/>
          <a:lstStyle/>
          <a:p>
            <a:r>
              <a:rPr lang="es-ES_tradnl" dirty="0" smtClean="0"/>
              <a:t> tema</a:t>
            </a:r>
          </a:p>
          <a:p>
            <a:r>
              <a:rPr lang="es-ES_tradnl" dirty="0" smtClean="0"/>
              <a:t> curso</a:t>
            </a:r>
          </a:p>
          <a:p>
            <a:r>
              <a:rPr lang="es-ES_tradnl" dirty="0" smtClean="0"/>
              <a:t> arbol</a:t>
            </a:r>
          </a:p>
          <a:p>
            <a:r>
              <a:rPr lang="es-ES_tradnl" dirty="0" smtClean="0"/>
              <a:t> estuve</a:t>
            </a:r>
          </a:p>
          <a:p>
            <a:r>
              <a:rPr lang="es-ES_tradnl" dirty="0" smtClean="0"/>
              <a:t> pude</a:t>
            </a:r>
          </a:p>
          <a:p>
            <a:r>
              <a:rPr lang="es-ES_tradnl" dirty="0" smtClean="0"/>
              <a:t> radio</a:t>
            </a:r>
          </a:p>
          <a:p>
            <a:r>
              <a:rPr lang="es-ES_tradnl" dirty="0" smtClean="0"/>
              <a:t> debil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210146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Práctica. </a:t>
            </a:r>
            <a:r>
              <a:rPr lang="es-ES_tradnl" sz="3600" dirty="0" smtClean="0"/>
              <a:t> Analiza </a:t>
            </a:r>
            <a:r>
              <a:rPr lang="es-ES_tradnl" sz="3600" dirty="0" smtClean="0"/>
              <a:t>las siguientes palabras llanas y decide si llevan o no tilde.</a:t>
            </a:r>
            <a:endParaRPr lang="tr-T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Oval"/>
          <p:cNvSpPr/>
          <p:nvPr/>
        </p:nvSpPr>
        <p:spPr>
          <a:xfrm>
            <a:off x="4860032" y="4941168"/>
            <a:ext cx="864096" cy="43204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Oval"/>
          <p:cNvSpPr/>
          <p:nvPr/>
        </p:nvSpPr>
        <p:spPr>
          <a:xfrm>
            <a:off x="1547664" y="4941168"/>
            <a:ext cx="864096" cy="43204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763688" y="2420888"/>
            <a:ext cx="1152128" cy="720080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3) ESDRÚJULAS</a:t>
            </a:r>
            <a:endParaRPr lang="tr-TR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31640" y="1484784"/>
            <a:ext cx="7467600" cy="41036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s-ES_tradnl" dirty="0" smtClean="0"/>
              <a:t>El acento de la palabra recae en la antepenúltima sílaba.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_____  - ______ - ______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_tradnl" dirty="0" smtClean="0"/>
              <a:t>	</a:t>
            </a:r>
          </a:p>
          <a:p>
            <a:pPr eaLnBrk="1" hangingPunct="1"/>
            <a:r>
              <a:rPr lang="es-ES_tradnl" b="1" dirty="0" smtClean="0"/>
              <a:t>SIEMPRE</a:t>
            </a:r>
            <a:r>
              <a:rPr lang="es-ES_tradnl" dirty="0" smtClean="0"/>
              <a:t> llevan tilde.</a:t>
            </a:r>
          </a:p>
          <a:p>
            <a:pPr lvl="1" eaLnBrk="1" hangingPunct="1"/>
            <a:r>
              <a:rPr lang="es-ES_tradnl" dirty="0" smtClean="0"/>
              <a:t>Ejemplos: </a:t>
            </a:r>
          </a:p>
          <a:p>
            <a:pPr lvl="1" eaLnBrk="1" hangingPunct="1">
              <a:buFont typeface="Wingdings 2" pitchFamily="18" charset="2"/>
              <a:buNone/>
            </a:pPr>
            <a:endParaRPr lang="es-ES_tradnl" dirty="0" smtClean="0"/>
          </a:p>
          <a:p>
            <a:pPr lvl="1" eaLnBrk="1" hangingPunct="1">
              <a:buFont typeface="Wingdings 2" pitchFamily="18" charset="2"/>
              <a:buNone/>
            </a:pPr>
            <a:r>
              <a:rPr lang="es-ES_tradnl" dirty="0" smtClean="0"/>
              <a:t>pá  -  ja  - ro		cán  -  ti  -  co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sabado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33528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Division en sílabas: </a:t>
            </a:r>
          </a:p>
          <a:p>
            <a:pPr>
              <a:buNone/>
            </a:pPr>
            <a:r>
              <a:rPr lang="es-ES_tradnl" dirty="0" smtClean="0"/>
              <a:t> sa-ba-do</a:t>
            </a:r>
          </a:p>
          <a:p>
            <a:r>
              <a:rPr lang="es-ES_tradnl" dirty="0" smtClean="0"/>
              <a:t>Sílaba tónica: </a:t>
            </a:r>
          </a:p>
          <a:p>
            <a:pPr>
              <a:buNone/>
            </a:pPr>
            <a:r>
              <a:rPr lang="es-ES_tradnl" dirty="0" smtClean="0"/>
              <a:t>sa</a:t>
            </a:r>
          </a:p>
          <a:p>
            <a:r>
              <a:rPr lang="es-ES_tradnl" dirty="0" smtClean="0"/>
              <a:t> Tipo de palabra: </a:t>
            </a:r>
          </a:p>
          <a:p>
            <a:pPr>
              <a:buNone/>
            </a:pPr>
            <a:r>
              <a:rPr lang="es-ES_tradnl" dirty="0" smtClean="0"/>
              <a:t>esdrújula</a:t>
            </a:r>
          </a:p>
          <a:p>
            <a:r>
              <a:rPr lang="es-ES_tradnl" dirty="0" smtClean="0"/>
              <a:t> ¿Lleva tilde? </a:t>
            </a:r>
          </a:p>
          <a:p>
            <a:pPr>
              <a:buNone/>
            </a:pPr>
            <a:r>
              <a:rPr lang="es-ES_tradnl" dirty="0" smtClean="0"/>
              <a:t>Sí</a:t>
            </a:r>
          </a:p>
          <a:p>
            <a:r>
              <a:rPr lang="es-ES_tradnl" dirty="0" smtClean="0"/>
              <a:t> ¿Por qué?</a:t>
            </a:r>
          </a:p>
          <a:p>
            <a:pPr>
              <a:buNone/>
            </a:pPr>
            <a:r>
              <a:rPr lang="es-ES_tradnl" dirty="0" smtClean="0"/>
              <a:t>Porque siempre llevan tilde.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</TotalTime>
  <Words>314</Words>
  <Application>Microsoft Office PowerPoint</Application>
  <PresentationFormat>Ekran Gösterisi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Gündönümü</vt:lpstr>
      <vt:lpstr>İSP 221  Ortografía y Fonética         Clase 6  </vt:lpstr>
      <vt:lpstr>2) GRAVES O LLANAS</vt:lpstr>
      <vt:lpstr>martir</vt:lpstr>
      <vt:lpstr>libro</vt:lpstr>
      <vt:lpstr>consul</vt:lpstr>
      <vt:lpstr>lunes</vt:lpstr>
      <vt:lpstr>Práctica.  Analiza las siguientes palabras llanas y decide si llevan o no tilde.</vt:lpstr>
      <vt:lpstr>3) ESDRÚJULAS</vt:lpstr>
      <vt:lpstr>sabado</vt:lpstr>
      <vt:lpstr>4) SOBREESDRÚJULAS</vt:lpstr>
      <vt:lpstr>mandaselo</vt:lpstr>
      <vt:lpstr>Práctica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6  </dc:title>
  <dc:creator>reşat</dc:creator>
  <cp:lastModifiedBy>reşat</cp:lastModifiedBy>
  <cp:revision>11</cp:revision>
  <dcterms:created xsi:type="dcterms:W3CDTF">2019-03-20T13:09:03Z</dcterms:created>
  <dcterms:modified xsi:type="dcterms:W3CDTF">2019-03-25T21:10:53Z</dcterms:modified>
</cp:coreProperties>
</file>