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59" r:id="rId3"/>
    <p:sldId id="260" r:id="rId4"/>
    <p:sldId id="257" r:id="rId5"/>
    <p:sldId id="262" r:id="rId6"/>
    <p:sldId id="258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07C6D3-91C6-40E8-A8A9-CDF9DF7AEE56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ACCD6D5-7C6F-4E1E-81EF-949E62AF3BF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07C6D3-91C6-40E8-A8A9-CDF9DF7AEE56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ACCD6D5-7C6F-4E1E-81EF-949E62AF3BF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07C6D3-91C6-40E8-A8A9-CDF9DF7AEE56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ACCD6D5-7C6F-4E1E-81EF-949E62AF3BF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07C6D3-91C6-40E8-A8A9-CDF9DF7AEE56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ACCD6D5-7C6F-4E1E-81EF-949E62AF3BF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07C6D3-91C6-40E8-A8A9-CDF9DF7AEE56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ACCD6D5-7C6F-4E1E-81EF-949E62AF3BF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07C6D3-91C6-40E8-A8A9-CDF9DF7AEE56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ACCD6D5-7C6F-4E1E-81EF-949E62AF3BF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07C6D3-91C6-40E8-A8A9-CDF9DF7AEE56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ACCD6D5-7C6F-4E1E-81EF-949E62AF3BF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07C6D3-91C6-40E8-A8A9-CDF9DF7AEE56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ACCD6D5-7C6F-4E1E-81EF-949E62AF3BF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07C6D3-91C6-40E8-A8A9-CDF9DF7AEE56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ACCD6D5-7C6F-4E1E-81EF-949E62AF3BF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07C6D3-91C6-40E8-A8A9-CDF9DF7AEE56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ACCD6D5-7C6F-4E1E-81EF-949E62AF3BF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07C6D3-91C6-40E8-A8A9-CDF9DF7AEE56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ACCD6D5-7C6F-4E1E-81EF-949E62AF3BF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E907C6D3-91C6-40E8-A8A9-CDF9DF7AEE56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0ACCD6D5-7C6F-4E1E-81EF-949E62AF3BF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ctrTitle"/>
          </p:nvPr>
        </p:nvSpPr>
        <p:spPr>
          <a:xfrm>
            <a:off x="1331640" y="1052736"/>
            <a:ext cx="7406640" cy="5040560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İSP 221</a:t>
            </a:r>
            <a:r>
              <a:rPr lang="es-ES_tradnl" dirty="0" smtClean="0"/>
              <a:t/>
            </a:r>
            <a:br>
              <a:rPr lang="es-ES_tradnl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err="1" smtClean="0"/>
              <a:t>Ortograf</a:t>
            </a:r>
            <a:r>
              <a:rPr lang="es-ES_tradnl" b="1" dirty="0" smtClean="0"/>
              <a:t>ía y Fonética</a:t>
            </a:r>
            <a:br>
              <a:rPr lang="es-ES_tradnl" b="1" dirty="0" smtClean="0"/>
            </a:br>
            <a:r>
              <a:rPr lang="es-ES_tradnl" b="1" dirty="0" smtClean="0"/>
              <a:t/>
            </a:r>
            <a:br>
              <a:rPr lang="es-ES_tradnl" b="1" dirty="0" smtClean="0"/>
            </a:br>
            <a:r>
              <a:rPr lang="es-ES_tradnl" b="1" dirty="0" smtClean="0"/>
              <a:t/>
            </a:r>
            <a:br>
              <a:rPr lang="es-ES_tradnl" b="1" dirty="0" smtClean="0"/>
            </a:br>
            <a:r>
              <a:rPr lang="es-ES_tradnl" b="1" dirty="0" smtClean="0"/>
              <a:t>						</a:t>
            </a:r>
            <a:r>
              <a:rPr lang="es-ES_tradnl" dirty="0" smtClean="0"/>
              <a:t>Clase 6</a:t>
            </a:r>
            <a:br>
              <a:rPr lang="es-ES_tradnl" dirty="0" smtClean="0"/>
            </a:br>
            <a:r>
              <a:rPr lang="es-ES_tradnl" dirty="0" smtClean="0"/>
              <a:t/>
            </a:r>
            <a:br>
              <a:rPr lang="es-ES_tradnl" dirty="0" smtClean="0"/>
            </a:b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Oval"/>
          <p:cNvSpPr/>
          <p:nvPr/>
        </p:nvSpPr>
        <p:spPr>
          <a:xfrm>
            <a:off x="6012160" y="5301208"/>
            <a:ext cx="792088" cy="432048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Oval"/>
          <p:cNvSpPr/>
          <p:nvPr/>
        </p:nvSpPr>
        <p:spPr>
          <a:xfrm>
            <a:off x="1403648" y="5301208"/>
            <a:ext cx="864096" cy="504056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Oval"/>
          <p:cNvSpPr/>
          <p:nvPr/>
        </p:nvSpPr>
        <p:spPr>
          <a:xfrm>
            <a:off x="1403648" y="2492896"/>
            <a:ext cx="1080120" cy="648072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4) SOBREESDRÚJULAS</a:t>
            </a:r>
            <a:endParaRPr lang="tr-TR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971600" y="1556792"/>
            <a:ext cx="7467600" cy="4752528"/>
          </a:xfrm>
        </p:spPr>
        <p:txBody>
          <a:bodyPr>
            <a:normAutofit/>
          </a:bodyPr>
          <a:lstStyle/>
          <a:p>
            <a:pPr eaLnBrk="1" hangingPunct="1"/>
            <a:r>
              <a:rPr lang="es-ES_tradnl" dirty="0" smtClean="0"/>
              <a:t>El acento de la palabra recae en la sílaba anterior a la antepenúltima.</a:t>
            </a:r>
          </a:p>
          <a:p>
            <a:pPr eaLnBrk="1" hangingPunct="1">
              <a:buFont typeface="Wingdings" pitchFamily="2" charset="2"/>
              <a:buNone/>
            </a:pPr>
            <a:r>
              <a:rPr lang="es-ES_tradnl" dirty="0" smtClean="0"/>
              <a:t>	_____  - ______ - ______ - _______</a:t>
            </a:r>
          </a:p>
          <a:p>
            <a:pPr eaLnBrk="1" hangingPunct="1">
              <a:buFont typeface="Wingdings" pitchFamily="2" charset="2"/>
              <a:buNone/>
            </a:pPr>
            <a:r>
              <a:rPr lang="es-ES_tradnl" dirty="0" smtClean="0"/>
              <a:t>	</a:t>
            </a:r>
          </a:p>
          <a:p>
            <a:pPr eaLnBrk="1" hangingPunct="1"/>
            <a:r>
              <a:rPr lang="es-ES_tradnl" dirty="0" smtClean="0"/>
              <a:t>SIEMPRE llevan tilde.</a:t>
            </a:r>
          </a:p>
          <a:p>
            <a:pPr lvl="1" eaLnBrk="1" hangingPunct="1"/>
            <a:r>
              <a:rPr lang="es-ES_tradnl" dirty="0" smtClean="0"/>
              <a:t>Ejemplos: </a:t>
            </a:r>
          </a:p>
          <a:p>
            <a:pPr lvl="1" eaLnBrk="1" hangingPunct="1">
              <a:buFont typeface="Wingdings 2" pitchFamily="18" charset="2"/>
              <a:buNone/>
            </a:pPr>
            <a:endParaRPr lang="es-ES_tradnl" dirty="0" smtClean="0"/>
          </a:p>
          <a:p>
            <a:pPr lvl="1" eaLnBrk="1" hangingPunct="1">
              <a:buFont typeface="Wingdings 2" pitchFamily="18" charset="2"/>
              <a:buNone/>
            </a:pPr>
            <a:r>
              <a:rPr lang="es-ES_tradnl" dirty="0" smtClean="0"/>
              <a:t>cuén  - ta – me –lo    		co-mén-ta-se-lo</a:t>
            </a:r>
          </a:p>
          <a:p>
            <a:pPr eaLnBrk="1" hangingPunct="1"/>
            <a:endParaRPr lang="tr-TR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_tradnl" dirty="0" smtClean="0"/>
              <a:t>mandaselo</a:t>
            </a:r>
            <a:endParaRPr lang="tr-TR" dirty="0"/>
          </a:p>
        </p:txBody>
      </p:sp>
      <p:sp>
        <p:nvSpPr>
          <p:cNvPr id="4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ES_tradnl" dirty="0" smtClean="0"/>
              <a:t>Division en sílabas: </a:t>
            </a:r>
          </a:p>
          <a:p>
            <a:pPr>
              <a:buNone/>
            </a:pPr>
            <a:r>
              <a:rPr lang="es-ES_tradnl" dirty="0" smtClean="0"/>
              <a:t> man-da-se-lo</a:t>
            </a:r>
          </a:p>
          <a:p>
            <a:r>
              <a:rPr lang="es-ES_tradnl" dirty="0" smtClean="0"/>
              <a:t>Sílaba tónica: </a:t>
            </a:r>
          </a:p>
          <a:p>
            <a:pPr>
              <a:buNone/>
            </a:pPr>
            <a:r>
              <a:rPr lang="es-ES_tradnl" dirty="0" smtClean="0"/>
              <a:t>man</a:t>
            </a:r>
          </a:p>
          <a:p>
            <a:r>
              <a:rPr lang="es-ES_tradnl" dirty="0" smtClean="0"/>
              <a:t> Tipo de palabra: </a:t>
            </a:r>
          </a:p>
          <a:p>
            <a:pPr>
              <a:buNone/>
            </a:pPr>
            <a:r>
              <a:rPr lang="es-ES_tradnl" dirty="0" smtClean="0"/>
              <a:t>sobreesdrújula</a:t>
            </a:r>
          </a:p>
          <a:p>
            <a:r>
              <a:rPr lang="es-ES_tradnl" dirty="0" smtClean="0"/>
              <a:t> ¿Lleva tilde? </a:t>
            </a:r>
          </a:p>
          <a:p>
            <a:pPr>
              <a:buNone/>
            </a:pPr>
            <a:r>
              <a:rPr lang="es-ES_tradnl" dirty="0" smtClean="0"/>
              <a:t>Sí</a:t>
            </a:r>
          </a:p>
          <a:p>
            <a:r>
              <a:rPr lang="es-ES_tradnl" dirty="0" smtClean="0"/>
              <a:t> ¿Por qué?</a:t>
            </a:r>
          </a:p>
          <a:p>
            <a:pPr>
              <a:buNone/>
            </a:pPr>
            <a:r>
              <a:rPr lang="es-ES_tradnl" dirty="0" smtClean="0"/>
              <a:t>Porque siempre llevan tilde.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922114"/>
          </a:xfrm>
        </p:spPr>
        <p:txBody>
          <a:bodyPr/>
          <a:lstStyle/>
          <a:p>
            <a:pPr algn="ctr"/>
            <a:r>
              <a:rPr lang="es-ES_tradnl" dirty="0" smtClean="0"/>
              <a:t>Práctica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1268760"/>
            <a:ext cx="7498080" cy="5400600"/>
          </a:xfrm>
        </p:spPr>
        <p:txBody>
          <a:bodyPr>
            <a:normAutofit fontScale="92500" lnSpcReduction="20000"/>
          </a:bodyPr>
          <a:lstStyle/>
          <a:p>
            <a:r>
              <a:rPr lang="es-ES_tradnl" dirty="0" smtClean="0"/>
              <a:t> amor</a:t>
            </a:r>
          </a:p>
          <a:p>
            <a:r>
              <a:rPr lang="es-ES_tradnl" dirty="0" smtClean="0"/>
              <a:t> pato</a:t>
            </a:r>
          </a:p>
          <a:p>
            <a:r>
              <a:rPr lang="es-ES_tradnl" dirty="0" smtClean="0"/>
              <a:t> murcielago</a:t>
            </a:r>
          </a:p>
          <a:p>
            <a:r>
              <a:rPr lang="es-ES_tradnl" dirty="0" smtClean="0"/>
              <a:t> lampara</a:t>
            </a:r>
          </a:p>
          <a:p>
            <a:r>
              <a:rPr lang="es-ES_tradnl" dirty="0" smtClean="0"/>
              <a:t> compas</a:t>
            </a:r>
          </a:p>
          <a:p>
            <a:r>
              <a:rPr lang="es-ES_tradnl" dirty="0" smtClean="0"/>
              <a:t> apagaselo</a:t>
            </a:r>
          </a:p>
          <a:p>
            <a:r>
              <a:rPr lang="es-ES_tradnl" dirty="0" smtClean="0"/>
              <a:t> lugar</a:t>
            </a:r>
          </a:p>
          <a:p>
            <a:r>
              <a:rPr lang="es-ES_tradnl" dirty="0" smtClean="0"/>
              <a:t> cancer</a:t>
            </a:r>
          </a:p>
          <a:p>
            <a:r>
              <a:rPr lang="es-ES_tradnl" dirty="0" smtClean="0"/>
              <a:t> marmol</a:t>
            </a:r>
          </a:p>
          <a:p>
            <a:r>
              <a:rPr lang="es-ES_tradnl" dirty="0" smtClean="0"/>
              <a:t> abremelo</a:t>
            </a:r>
          </a:p>
          <a:p>
            <a:r>
              <a:rPr lang="es-ES_tradnl" dirty="0" smtClean="0"/>
              <a:t> asi</a:t>
            </a:r>
          </a:p>
          <a:p>
            <a:r>
              <a:rPr lang="es-ES_tradnl" dirty="0" smtClean="0"/>
              <a:t> centimetro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Oval"/>
          <p:cNvSpPr/>
          <p:nvPr/>
        </p:nvSpPr>
        <p:spPr>
          <a:xfrm>
            <a:off x="1691680" y="5661248"/>
            <a:ext cx="648072" cy="43204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Oval"/>
          <p:cNvSpPr/>
          <p:nvPr/>
        </p:nvSpPr>
        <p:spPr>
          <a:xfrm>
            <a:off x="3779912" y="5661248"/>
            <a:ext cx="648072" cy="43204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6732240" y="4797152"/>
            <a:ext cx="648072" cy="43204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8 Oval"/>
          <p:cNvSpPr/>
          <p:nvPr/>
        </p:nvSpPr>
        <p:spPr>
          <a:xfrm>
            <a:off x="5292080" y="4797152"/>
            <a:ext cx="648072" cy="43204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9 Oval"/>
          <p:cNvSpPr/>
          <p:nvPr/>
        </p:nvSpPr>
        <p:spPr>
          <a:xfrm>
            <a:off x="1763688" y="4797152"/>
            <a:ext cx="648072" cy="43204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Oval"/>
          <p:cNvSpPr/>
          <p:nvPr/>
        </p:nvSpPr>
        <p:spPr>
          <a:xfrm>
            <a:off x="3203848" y="2276872"/>
            <a:ext cx="1368152" cy="79208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2) GRAVES O LLANAS</a:t>
            </a:r>
            <a:endParaRPr lang="tr-TR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187624" y="1412776"/>
            <a:ext cx="7704137" cy="504056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s-ES_tradnl" dirty="0" smtClean="0"/>
              <a:t>El acento de la palabra recae en la penúltima sílaba.</a:t>
            </a:r>
          </a:p>
          <a:p>
            <a:pPr eaLnBrk="1" hangingPunct="1">
              <a:buFont typeface="Wingdings" pitchFamily="2" charset="2"/>
              <a:buNone/>
            </a:pPr>
            <a:r>
              <a:rPr lang="es-ES_tradnl" dirty="0" smtClean="0"/>
              <a:t>	_____ -  ______   - ______</a:t>
            </a:r>
          </a:p>
          <a:p>
            <a:pPr eaLnBrk="1" hangingPunct="1">
              <a:buFont typeface="Wingdings" pitchFamily="2" charset="2"/>
              <a:buNone/>
            </a:pPr>
            <a:r>
              <a:rPr lang="es-ES_tradnl" dirty="0" smtClean="0"/>
              <a:t>	</a:t>
            </a:r>
          </a:p>
          <a:p>
            <a:pPr eaLnBrk="1" hangingPunct="1"/>
            <a:r>
              <a:rPr lang="es-ES_tradnl" dirty="0" smtClean="0"/>
              <a:t>Llevan tilde si la palabra no termina en –n , –s, vocal. </a:t>
            </a:r>
          </a:p>
          <a:p>
            <a:pPr lvl="1" eaLnBrk="1" hangingPunct="1"/>
            <a:r>
              <a:rPr lang="es-ES_tradnl" dirty="0" smtClean="0"/>
              <a:t>Ejemplos: </a:t>
            </a:r>
          </a:p>
          <a:p>
            <a:pPr lvl="2" eaLnBrk="1" hangingPunct="1">
              <a:buFont typeface="Wingdings" pitchFamily="2" charset="2"/>
              <a:buNone/>
            </a:pPr>
            <a:r>
              <a:rPr lang="es-ES_tradnl" dirty="0" smtClean="0"/>
              <a:t>cés – ped		a -  mi-  go	 már  -  tir</a:t>
            </a:r>
          </a:p>
          <a:p>
            <a:pPr lvl="2" eaLnBrk="1" hangingPunct="1">
              <a:buFont typeface="Wingdings" pitchFamily="2" charset="2"/>
              <a:buNone/>
            </a:pPr>
            <a:endParaRPr lang="es-ES_tradnl" dirty="0" smtClean="0"/>
          </a:p>
          <a:p>
            <a:pPr lvl="2" eaLnBrk="1" hangingPunct="1">
              <a:buFont typeface="Wingdings" pitchFamily="2" charset="2"/>
              <a:buNone/>
            </a:pPr>
            <a:r>
              <a:rPr lang="es-ES_tradnl" dirty="0" smtClean="0"/>
              <a:t>ga  - fas		ár -  bol</a:t>
            </a:r>
          </a:p>
          <a:p>
            <a:pPr eaLnBrk="1" hangingPunct="1"/>
            <a:endParaRPr lang="tr-TR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_tradnl" dirty="0" smtClean="0"/>
              <a:t>martir</a:t>
            </a:r>
            <a:endParaRPr lang="tr-TR" dirty="0"/>
          </a:p>
        </p:txBody>
      </p:sp>
      <p:sp>
        <p:nvSpPr>
          <p:cNvPr id="4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ES_tradnl" dirty="0" smtClean="0"/>
              <a:t>Division en sílabas: </a:t>
            </a:r>
          </a:p>
          <a:p>
            <a:pPr>
              <a:buNone/>
            </a:pPr>
            <a:r>
              <a:rPr lang="es-ES_tradnl" dirty="0" smtClean="0"/>
              <a:t>mar-tir</a:t>
            </a:r>
          </a:p>
          <a:p>
            <a:r>
              <a:rPr lang="es-ES_tradnl" dirty="0" smtClean="0"/>
              <a:t>Sílaba tónica: </a:t>
            </a:r>
          </a:p>
          <a:p>
            <a:pPr>
              <a:buNone/>
            </a:pPr>
            <a:r>
              <a:rPr lang="es-ES_tradnl" dirty="0" smtClean="0"/>
              <a:t>mar</a:t>
            </a:r>
          </a:p>
          <a:p>
            <a:r>
              <a:rPr lang="es-ES_tradnl" dirty="0" smtClean="0"/>
              <a:t> Tipo de palabra: </a:t>
            </a:r>
          </a:p>
          <a:p>
            <a:pPr>
              <a:buNone/>
            </a:pPr>
            <a:r>
              <a:rPr lang="es-ES_tradnl" dirty="0" smtClean="0"/>
              <a:t>llana</a:t>
            </a:r>
          </a:p>
          <a:p>
            <a:r>
              <a:rPr lang="es-ES_tradnl" dirty="0" smtClean="0"/>
              <a:t> ¿Lleva tilde? </a:t>
            </a:r>
          </a:p>
          <a:p>
            <a:pPr>
              <a:buNone/>
            </a:pPr>
            <a:r>
              <a:rPr lang="es-ES_tradnl" dirty="0" smtClean="0"/>
              <a:t>Sí</a:t>
            </a:r>
          </a:p>
          <a:p>
            <a:r>
              <a:rPr lang="es-ES_tradnl" dirty="0" smtClean="0"/>
              <a:t> ¿Por qué?</a:t>
            </a:r>
          </a:p>
          <a:p>
            <a:pPr>
              <a:buNone/>
            </a:pPr>
            <a:r>
              <a:rPr lang="es-ES_tradnl" dirty="0" smtClean="0"/>
              <a:t>Porque no termina ni en –n, -s, vocal.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_tradnl" dirty="0" smtClean="0"/>
              <a:t>libro</a:t>
            </a:r>
            <a:endParaRPr lang="tr-TR" dirty="0"/>
          </a:p>
        </p:txBody>
      </p:sp>
      <p:sp>
        <p:nvSpPr>
          <p:cNvPr id="4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ES_tradnl" dirty="0" smtClean="0"/>
              <a:t>Division en sílabas: </a:t>
            </a:r>
          </a:p>
          <a:p>
            <a:pPr>
              <a:buNone/>
            </a:pPr>
            <a:r>
              <a:rPr lang="es-ES_tradnl" dirty="0" smtClean="0"/>
              <a:t>li-bro</a:t>
            </a:r>
          </a:p>
          <a:p>
            <a:r>
              <a:rPr lang="es-ES_tradnl" dirty="0" smtClean="0"/>
              <a:t>Sílaba tónica: </a:t>
            </a:r>
          </a:p>
          <a:p>
            <a:pPr>
              <a:buNone/>
            </a:pPr>
            <a:r>
              <a:rPr lang="es-ES_tradnl" dirty="0" smtClean="0"/>
              <a:t>li</a:t>
            </a:r>
          </a:p>
          <a:p>
            <a:r>
              <a:rPr lang="es-ES_tradnl" dirty="0" smtClean="0"/>
              <a:t> Tipo de palabra: </a:t>
            </a:r>
          </a:p>
          <a:p>
            <a:pPr>
              <a:buNone/>
            </a:pPr>
            <a:r>
              <a:rPr lang="es-ES_tradnl" dirty="0" smtClean="0"/>
              <a:t>llana</a:t>
            </a:r>
          </a:p>
          <a:p>
            <a:r>
              <a:rPr lang="es-ES_tradnl" dirty="0" smtClean="0"/>
              <a:t> ¿Lleva tilde? </a:t>
            </a:r>
          </a:p>
          <a:p>
            <a:pPr>
              <a:buNone/>
            </a:pPr>
            <a:r>
              <a:rPr lang="es-ES_tradnl" dirty="0" smtClean="0"/>
              <a:t>No</a:t>
            </a:r>
          </a:p>
          <a:p>
            <a:r>
              <a:rPr lang="es-ES_tradnl" dirty="0" smtClean="0"/>
              <a:t> ¿Por qué?</a:t>
            </a:r>
          </a:p>
          <a:p>
            <a:pPr>
              <a:buNone/>
            </a:pPr>
            <a:r>
              <a:rPr lang="es-ES_tradnl" dirty="0" smtClean="0"/>
              <a:t>Porque termina </a:t>
            </a:r>
            <a:r>
              <a:rPr lang="es-ES_tradnl" dirty="0" smtClean="0"/>
              <a:t>en vocal</a:t>
            </a:r>
            <a:r>
              <a:rPr lang="es-ES_tradnl" dirty="0" smtClean="0"/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_tradnl" dirty="0" smtClean="0"/>
              <a:t>consul</a:t>
            </a:r>
            <a:endParaRPr lang="tr-TR" dirty="0"/>
          </a:p>
        </p:txBody>
      </p:sp>
      <p:sp>
        <p:nvSpPr>
          <p:cNvPr id="4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ES_tradnl" dirty="0" smtClean="0"/>
              <a:t>Division en sílabas: </a:t>
            </a:r>
          </a:p>
          <a:p>
            <a:pPr>
              <a:buNone/>
            </a:pPr>
            <a:r>
              <a:rPr lang="es-ES_tradnl" dirty="0" smtClean="0"/>
              <a:t>con-sul</a:t>
            </a:r>
          </a:p>
          <a:p>
            <a:r>
              <a:rPr lang="es-ES_tradnl" dirty="0" smtClean="0"/>
              <a:t>Sílaba tónica: </a:t>
            </a:r>
          </a:p>
          <a:p>
            <a:pPr>
              <a:buNone/>
            </a:pPr>
            <a:r>
              <a:rPr lang="es-ES_tradnl" dirty="0" smtClean="0"/>
              <a:t>con</a:t>
            </a:r>
          </a:p>
          <a:p>
            <a:r>
              <a:rPr lang="es-ES_tradnl" dirty="0" smtClean="0"/>
              <a:t> Tipo de palabra: </a:t>
            </a:r>
          </a:p>
          <a:p>
            <a:pPr>
              <a:buNone/>
            </a:pPr>
            <a:r>
              <a:rPr lang="es-ES_tradnl" dirty="0" smtClean="0"/>
              <a:t>llana</a:t>
            </a:r>
          </a:p>
          <a:p>
            <a:r>
              <a:rPr lang="es-ES_tradnl" dirty="0" smtClean="0"/>
              <a:t> ¿Lleva tilde? </a:t>
            </a:r>
          </a:p>
          <a:p>
            <a:pPr>
              <a:buNone/>
            </a:pPr>
            <a:r>
              <a:rPr lang="es-ES_tradnl" dirty="0" smtClean="0"/>
              <a:t>Sí</a:t>
            </a:r>
          </a:p>
          <a:p>
            <a:r>
              <a:rPr lang="es-ES_tradnl" dirty="0" smtClean="0"/>
              <a:t> ¿Por qué?</a:t>
            </a:r>
          </a:p>
          <a:p>
            <a:pPr>
              <a:buNone/>
            </a:pPr>
            <a:r>
              <a:rPr lang="es-ES_tradnl" dirty="0" smtClean="0"/>
              <a:t>Porque no termina ni en –n, -s, vocal.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_tradnl" dirty="0" smtClean="0"/>
              <a:t>lunes</a:t>
            </a:r>
            <a:endParaRPr lang="tr-TR" dirty="0"/>
          </a:p>
        </p:txBody>
      </p:sp>
      <p:sp>
        <p:nvSpPr>
          <p:cNvPr id="4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ES_tradnl" dirty="0" smtClean="0"/>
              <a:t>Division en sílabas: </a:t>
            </a:r>
          </a:p>
          <a:p>
            <a:pPr>
              <a:buNone/>
            </a:pPr>
            <a:r>
              <a:rPr lang="es-ES_tradnl" dirty="0" smtClean="0"/>
              <a:t>lu-nes</a:t>
            </a:r>
          </a:p>
          <a:p>
            <a:r>
              <a:rPr lang="es-ES_tradnl" dirty="0" smtClean="0"/>
              <a:t>Sílaba tónica: </a:t>
            </a:r>
          </a:p>
          <a:p>
            <a:pPr>
              <a:buNone/>
            </a:pPr>
            <a:r>
              <a:rPr lang="es-ES_tradnl" dirty="0" smtClean="0"/>
              <a:t>lu</a:t>
            </a:r>
          </a:p>
          <a:p>
            <a:r>
              <a:rPr lang="es-ES_tradnl" dirty="0" smtClean="0"/>
              <a:t> Tipo de palabra: </a:t>
            </a:r>
          </a:p>
          <a:p>
            <a:pPr>
              <a:buNone/>
            </a:pPr>
            <a:r>
              <a:rPr lang="es-ES_tradnl" dirty="0" smtClean="0"/>
              <a:t>llana</a:t>
            </a:r>
          </a:p>
          <a:p>
            <a:r>
              <a:rPr lang="es-ES_tradnl" dirty="0" smtClean="0"/>
              <a:t> ¿Lleva tilde? </a:t>
            </a:r>
          </a:p>
          <a:p>
            <a:pPr>
              <a:buNone/>
            </a:pPr>
            <a:r>
              <a:rPr lang="es-ES_tradnl" dirty="0" smtClean="0"/>
              <a:t>No</a:t>
            </a:r>
          </a:p>
          <a:p>
            <a:r>
              <a:rPr lang="es-ES_tradnl" dirty="0" smtClean="0"/>
              <a:t> ¿Por qué?</a:t>
            </a:r>
          </a:p>
          <a:p>
            <a:pPr>
              <a:buNone/>
            </a:pPr>
            <a:r>
              <a:rPr lang="es-ES_tradnl" dirty="0" smtClean="0"/>
              <a:t>Porque termina </a:t>
            </a:r>
            <a:r>
              <a:rPr lang="es-ES_tradnl" dirty="0" smtClean="0"/>
              <a:t>en  </a:t>
            </a:r>
            <a:r>
              <a:rPr lang="es-ES_tradnl" dirty="0" smtClean="0"/>
              <a:t>-s.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03648" y="1700808"/>
            <a:ext cx="7498080" cy="4464496"/>
          </a:xfrm>
        </p:spPr>
        <p:txBody>
          <a:bodyPr/>
          <a:lstStyle/>
          <a:p>
            <a:r>
              <a:rPr lang="es-ES_tradnl" dirty="0" smtClean="0"/>
              <a:t> tema</a:t>
            </a:r>
          </a:p>
          <a:p>
            <a:r>
              <a:rPr lang="es-ES_tradnl" dirty="0" smtClean="0"/>
              <a:t> curso</a:t>
            </a:r>
          </a:p>
          <a:p>
            <a:r>
              <a:rPr lang="es-ES_tradnl" dirty="0" smtClean="0"/>
              <a:t> arbol</a:t>
            </a:r>
          </a:p>
          <a:p>
            <a:r>
              <a:rPr lang="es-ES_tradnl" dirty="0" smtClean="0"/>
              <a:t> estuve</a:t>
            </a:r>
          </a:p>
          <a:p>
            <a:r>
              <a:rPr lang="es-ES_tradnl" dirty="0" smtClean="0"/>
              <a:t> pude</a:t>
            </a:r>
          </a:p>
          <a:p>
            <a:r>
              <a:rPr lang="es-ES_tradnl" dirty="0" smtClean="0"/>
              <a:t> radio</a:t>
            </a:r>
          </a:p>
          <a:p>
            <a:r>
              <a:rPr lang="es-ES_tradnl" dirty="0" smtClean="0"/>
              <a:t> debil</a:t>
            </a:r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1331640" y="260648"/>
            <a:ext cx="7498080" cy="1210146"/>
          </a:xfrm>
        </p:spPr>
        <p:txBody>
          <a:bodyPr>
            <a:normAutofit/>
          </a:bodyPr>
          <a:lstStyle/>
          <a:p>
            <a:r>
              <a:rPr lang="es-ES_tradnl" sz="3600" dirty="0" smtClean="0"/>
              <a:t>Práctica. </a:t>
            </a:r>
            <a:r>
              <a:rPr lang="es-ES_tradnl" sz="3600" dirty="0" smtClean="0"/>
              <a:t> Analiza </a:t>
            </a:r>
            <a:r>
              <a:rPr lang="es-ES_tradnl" sz="3600" dirty="0" smtClean="0"/>
              <a:t>las siguientes palabras llanas y decide si llevan o no tilde.</a:t>
            </a:r>
            <a:endParaRPr lang="tr-TR" sz="3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Oval"/>
          <p:cNvSpPr/>
          <p:nvPr/>
        </p:nvSpPr>
        <p:spPr>
          <a:xfrm>
            <a:off x="4860032" y="4941168"/>
            <a:ext cx="864096" cy="432048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Oval"/>
          <p:cNvSpPr/>
          <p:nvPr/>
        </p:nvSpPr>
        <p:spPr>
          <a:xfrm>
            <a:off x="1547664" y="4941168"/>
            <a:ext cx="864096" cy="432048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Oval"/>
          <p:cNvSpPr/>
          <p:nvPr/>
        </p:nvSpPr>
        <p:spPr>
          <a:xfrm>
            <a:off x="1763688" y="2420888"/>
            <a:ext cx="1152128" cy="72008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3) ESDRÚJULAS</a:t>
            </a:r>
            <a:endParaRPr lang="tr-TR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331640" y="1484784"/>
            <a:ext cx="7467600" cy="4103688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s-ES_tradnl" dirty="0" smtClean="0"/>
              <a:t>El acento de la palabra recae en la antepenúltima sílaba.</a:t>
            </a:r>
          </a:p>
          <a:p>
            <a:pPr eaLnBrk="1" hangingPunct="1">
              <a:buFont typeface="Wingdings" pitchFamily="2" charset="2"/>
              <a:buNone/>
            </a:pPr>
            <a:r>
              <a:rPr lang="es-ES_tradnl" dirty="0" smtClean="0"/>
              <a:t>	_____  - ______ - ______</a:t>
            </a:r>
          </a:p>
          <a:p>
            <a:pPr eaLnBrk="1" hangingPunct="1">
              <a:buFont typeface="Wingdings" pitchFamily="2" charset="2"/>
              <a:buNone/>
            </a:pPr>
            <a:r>
              <a:rPr lang="es-ES_tradnl" dirty="0" smtClean="0"/>
              <a:t>	</a:t>
            </a:r>
          </a:p>
          <a:p>
            <a:pPr eaLnBrk="1" hangingPunct="1"/>
            <a:r>
              <a:rPr lang="es-ES_tradnl" b="1" dirty="0" smtClean="0"/>
              <a:t>SIEMPRE</a:t>
            </a:r>
            <a:r>
              <a:rPr lang="es-ES_tradnl" dirty="0" smtClean="0"/>
              <a:t> llevan tilde.</a:t>
            </a:r>
          </a:p>
          <a:p>
            <a:pPr lvl="1" eaLnBrk="1" hangingPunct="1"/>
            <a:r>
              <a:rPr lang="es-ES_tradnl" dirty="0" smtClean="0"/>
              <a:t>Ejemplos: </a:t>
            </a:r>
          </a:p>
          <a:p>
            <a:pPr lvl="1" eaLnBrk="1" hangingPunct="1">
              <a:buFont typeface="Wingdings 2" pitchFamily="18" charset="2"/>
              <a:buNone/>
            </a:pPr>
            <a:endParaRPr lang="es-ES_tradnl" dirty="0" smtClean="0"/>
          </a:p>
          <a:p>
            <a:pPr lvl="1" eaLnBrk="1" hangingPunct="1">
              <a:buFont typeface="Wingdings 2" pitchFamily="18" charset="2"/>
              <a:buNone/>
            </a:pPr>
            <a:r>
              <a:rPr lang="es-ES_tradnl" dirty="0" smtClean="0"/>
              <a:t>pá  -  ja  - ro		cán  -  ti  -  co</a:t>
            </a:r>
          </a:p>
          <a:p>
            <a:pPr eaLnBrk="1" hangingPunct="1"/>
            <a:endParaRPr lang="tr-TR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_tradnl" dirty="0" smtClean="0"/>
              <a:t>sabado</a:t>
            </a:r>
            <a:endParaRPr lang="tr-TR" dirty="0"/>
          </a:p>
        </p:txBody>
      </p:sp>
      <p:sp>
        <p:nvSpPr>
          <p:cNvPr id="4" name="2 İçerik Yer Tutucusu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4933528"/>
          </a:xfrm>
        </p:spPr>
        <p:txBody>
          <a:bodyPr>
            <a:normAutofit fontScale="92500" lnSpcReduction="10000"/>
          </a:bodyPr>
          <a:lstStyle/>
          <a:p>
            <a:r>
              <a:rPr lang="es-ES_tradnl" dirty="0" smtClean="0"/>
              <a:t>Division en sílabas: </a:t>
            </a:r>
          </a:p>
          <a:p>
            <a:pPr>
              <a:buNone/>
            </a:pPr>
            <a:r>
              <a:rPr lang="es-ES_tradnl" dirty="0" smtClean="0"/>
              <a:t> sa-ba-do</a:t>
            </a:r>
          </a:p>
          <a:p>
            <a:r>
              <a:rPr lang="es-ES_tradnl" dirty="0" smtClean="0"/>
              <a:t>Sílaba tónica: </a:t>
            </a:r>
          </a:p>
          <a:p>
            <a:pPr>
              <a:buNone/>
            </a:pPr>
            <a:r>
              <a:rPr lang="es-ES_tradnl" dirty="0" smtClean="0"/>
              <a:t>sa</a:t>
            </a:r>
          </a:p>
          <a:p>
            <a:r>
              <a:rPr lang="es-ES_tradnl" dirty="0" smtClean="0"/>
              <a:t> Tipo de palabra: </a:t>
            </a:r>
          </a:p>
          <a:p>
            <a:pPr>
              <a:buNone/>
            </a:pPr>
            <a:r>
              <a:rPr lang="es-ES_tradnl" dirty="0" smtClean="0"/>
              <a:t>esdrújula</a:t>
            </a:r>
          </a:p>
          <a:p>
            <a:r>
              <a:rPr lang="es-ES_tradnl" dirty="0" smtClean="0"/>
              <a:t> ¿Lleva tilde? </a:t>
            </a:r>
          </a:p>
          <a:p>
            <a:pPr>
              <a:buNone/>
            </a:pPr>
            <a:r>
              <a:rPr lang="es-ES_tradnl" dirty="0" smtClean="0"/>
              <a:t>Sí</a:t>
            </a:r>
          </a:p>
          <a:p>
            <a:r>
              <a:rPr lang="es-ES_tradnl" dirty="0" smtClean="0"/>
              <a:t> ¿Por qué?</a:t>
            </a:r>
          </a:p>
          <a:p>
            <a:pPr>
              <a:buNone/>
            </a:pPr>
            <a:r>
              <a:rPr lang="es-ES_tradnl" dirty="0" smtClean="0"/>
              <a:t>Porque siempre llevan tilde.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21</TotalTime>
  <Words>314</Words>
  <Application>Microsoft Office PowerPoint</Application>
  <PresentationFormat>Ekran Gösterisi (4:3)</PresentationFormat>
  <Paragraphs>113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Gündönümü</vt:lpstr>
      <vt:lpstr>İSP 221  Ortografía y Fonética         Clase 6  </vt:lpstr>
      <vt:lpstr>2) GRAVES O LLANAS</vt:lpstr>
      <vt:lpstr>martir</vt:lpstr>
      <vt:lpstr>libro</vt:lpstr>
      <vt:lpstr>consul</vt:lpstr>
      <vt:lpstr>lunes</vt:lpstr>
      <vt:lpstr>Práctica.  Analiza las siguientes palabras llanas y decide si llevan o no tilde.</vt:lpstr>
      <vt:lpstr>3) ESDRÚJULAS</vt:lpstr>
      <vt:lpstr>sabado</vt:lpstr>
      <vt:lpstr>4) SOBREESDRÚJULAS</vt:lpstr>
      <vt:lpstr>mandaselo</vt:lpstr>
      <vt:lpstr>Práctica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İSP 221  Ortografía y Fonética         Clase 6  </dc:title>
  <dc:creator>reşat</dc:creator>
  <cp:lastModifiedBy>reşat</cp:lastModifiedBy>
  <cp:revision>11</cp:revision>
  <dcterms:created xsi:type="dcterms:W3CDTF">2019-03-20T13:09:03Z</dcterms:created>
  <dcterms:modified xsi:type="dcterms:W3CDTF">2019-03-25T21:10:53Z</dcterms:modified>
</cp:coreProperties>
</file>