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7F8B-1DF4-4B0D-B229-4A2C4AB5E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D64F-0ED4-4CC3-9740-0FE99AFE0A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722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7F8B-1DF4-4B0D-B229-4A2C4AB5E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D64F-0ED4-4CC3-9740-0FE99AFE0A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58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7F8B-1DF4-4B0D-B229-4A2C4AB5E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D64F-0ED4-4CC3-9740-0FE99AFE0A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177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4993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339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812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7868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070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7522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1447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490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7F8B-1DF4-4B0D-B229-4A2C4AB5E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D64F-0ED4-4CC3-9740-0FE99AFE0A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2573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9558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177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0097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90441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2186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60532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7939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783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58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7F8B-1DF4-4B0D-B229-4A2C4AB5E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D64F-0ED4-4CC3-9740-0FE99AFE0A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3225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7F8B-1DF4-4B0D-B229-4A2C4AB5E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D64F-0ED4-4CC3-9740-0FE99AFE0A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506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7F8B-1DF4-4B0D-B229-4A2C4AB5E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D64F-0ED4-4CC3-9740-0FE99AFE0A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52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7F8B-1DF4-4B0D-B229-4A2C4AB5E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D64F-0ED4-4CC3-9740-0FE99AFE0A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0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7F8B-1DF4-4B0D-B229-4A2C4AB5E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D64F-0ED4-4CC3-9740-0FE99AFE0A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405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7F8B-1DF4-4B0D-B229-4A2C4AB5E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D64F-0ED4-4CC3-9740-0FE99AFE0A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0237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B7F8B-1DF4-4B0D-B229-4A2C4AB5E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ED64F-0ED4-4CC3-9740-0FE99AFE0A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053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B7F8B-1DF4-4B0D-B229-4A2C4AB5EF6C}" type="datetimeFigureOut">
              <a:rPr lang="tr-TR" smtClean="0"/>
              <a:t>13.2.2018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ED64F-0ED4-4CC3-9740-0FE99AFE0AF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2393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13.2.2018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7772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49" y="2127018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Banka ve Mali Kuruluşlar:</a:t>
            </a:r>
            <a:br>
              <a:rPr lang="tr-TR" dirty="0" smtClean="0"/>
            </a:br>
            <a:r>
              <a:rPr lang="tr-TR" dirty="0" err="1" smtClean="0"/>
              <a:t>ULUSLARARAsı</a:t>
            </a:r>
            <a:r>
              <a:rPr lang="tr-TR" dirty="0" smtClean="0"/>
              <a:t> finansal sistem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3302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Uluslararası finansal sistem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IMF:</a:t>
            </a:r>
          </a:p>
          <a:p>
            <a:r>
              <a:rPr lang="tr-TR" sz="2800" dirty="0" smtClean="0"/>
              <a:t>Dünya Ekonomik Görünüm Raporu</a:t>
            </a:r>
          </a:p>
          <a:p>
            <a:r>
              <a:rPr lang="tr-TR" sz="2800" dirty="0" err="1" smtClean="0"/>
              <a:t>Stand</a:t>
            </a:r>
            <a:r>
              <a:rPr lang="tr-TR" sz="2800" dirty="0" smtClean="0"/>
              <a:t> </a:t>
            </a:r>
            <a:r>
              <a:rPr lang="tr-TR" sz="2800" dirty="0" err="1" smtClean="0"/>
              <a:t>By</a:t>
            </a:r>
            <a:r>
              <a:rPr lang="tr-TR" sz="2800" dirty="0" smtClean="0"/>
              <a:t> Anlaşmaları</a:t>
            </a:r>
          </a:p>
          <a:p>
            <a:r>
              <a:rPr lang="tr-TR" sz="2800" dirty="0" smtClean="0"/>
              <a:t>Genişletilmiş Fon Kolaylığı</a:t>
            </a:r>
          </a:p>
          <a:p>
            <a:r>
              <a:rPr lang="tr-TR" sz="2800" dirty="0" smtClean="0"/>
              <a:t>+</a:t>
            </a:r>
          </a:p>
          <a:p>
            <a:r>
              <a:rPr lang="tr-TR" sz="2800" dirty="0" smtClean="0"/>
              <a:t>Ek Rezerv İmkanı 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4028697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Uluslararası finansal sistem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pPr lvl="0">
              <a:buClr>
                <a:prstClr val="white"/>
              </a:buClr>
            </a:pPr>
            <a:r>
              <a:rPr lang="tr-TR" sz="2800" dirty="0" smtClean="0"/>
              <a:t>Öğrenme Amaçları</a:t>
            </a:r>
            <a:r>
              <a:rPr lang="tr-TR" sz="2800" dirty="0" smtClean="0"/>
              <a:t>: </a:t>
            </a:r>
            <a:r>
              <a:rPr lang="tr-TR" sz="2800" dirty="0"/>
              <a:t>B</a:t>
            </a:r>
            <a:r>
              <a:rPr lang="tr-TR" sz="2800" dirty="0" smtClean="0"/>
              <a:t>u derste uluslararası para sisteminin tarihsel gelişimi çerçevesinde uluslararası finansal sistem ve en önemli aktör durumundaki IMF incelenecektir. Uluslararası finansal sistemin en önemli konularını oluşturan d</a:t>
            </a:r>
            <a:r>
              <a:rPr lang="tr-TR" sz="2800" dirty="0" smtClean="0"/>
              <a:t>öviz kurları ve döviz piyasası ile konuya giriş yapılacaktır.   </a:t>
            </a:r>
            <a:r>
              <a:rPr lang="tr-TR" sz="2800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521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Uluslararası finansal sistem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25000" lnSpcReduction="20000"/>
          </a:bodyPr>
          <a:lstStyle/>
          <a:p>
            <a:r>
              <a:rPr lang="tr-TR" sz="11200" dirty="0" smtClean="0"/>
              <a:t>İçerik</a:t>
            </a:r>
            <a:r>
              <a:rPr lang="tr-TR" sz="11200" dirty="0" smtClean="0"/>
              <a:t>:</a:t>
            </a:r>
          </a:p>
          <a:p>
            <a:r>
              <a:rPr lang="tr-TR" sz="11200" dirty="0" smtClean="0"/>
              <a:t>Döviz Kuru</a:t>
            </a:r>
          </a:p>
          <a:p>
            <a:r>
              <a:rPr lang="tr-TR" sz="11200" dirty="0" smtClean="0"/>
              <a:t>Döviz Piyasası</a:t>
            </a:r>
          </a:p>
          <a:p>
            <a:r>
              <a:rPr lang="tr-TR" sz="11200" dirty="0" smtClean="0"/>
              <a:t>Uluslararası Para Sisteminin Tarihsel Gelişimi</a:t>
            </a:r>
          </a:p>
          <a:p>
            <a:r>
              <a:rPr lang="tr-TR" sz="11200" dirty="0" smtClean="0"/>
              <a:t>IMF</a:t>
            </a:r>
          </a:p>
          <a:p>
            <a:r>
              <a:rPr lang="tr-TR" sz="8600" dirty="0" smtClean="0"/>
              <a:t> </a:t>
            </a:r>
            <a:endParaRPr lang="tr-TR" sz="8600" dirty="0" smtClean="0"/>
          </a:p>
          <a:p>
            <a:endParaRPr lang="tr-TR" sz="4500" dirty="0" smtClean="0"/>
          </a:p>
          <a:p>
            <a:r>
              <a:rPr lang="tr-TR" sz="12800" dirty="0" smtClean="0"/>
              <a:t> </a:t>
            </a:r>
          </a:p>
          <a:p>
            <a:r>
              <a:rPr lang="tr-TR" sz="12800" dirty="0" smtClean="0"/>
              <a:t>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0376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Uluslararası finansal sistem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Döviz kuru:</a:t>
            </a:r>
          </a:p>
          <a:p>
            <a:r>
              <a:rPr lang="tr-TR" sz="2800" dirty="0" smtClean="0"/>
              <a:t>Bir birim yabancı ülke parasının ulusal para cinsinden fiyatı/değeri</a:t>
            </a:r>
          </a:p>
          <a:p>
            <a:r>
              <a:rPr lang="tr-TR" sz="2800" dirty="0" smtClean="0"/>
              <a:t>1$=4TL</a:t>
            </a:r>
          </a:p>
          <a:p>
            <a:r>
              <a:rPr lang="tr-TR" sz="2800" dirty="0" smtClean="0"/>
              <a:t>Döviz; </a:t>
            </a:r>
            <a:r>
              <a:rPr lang="tr-TR" sz="2800" dirty="0" err="1" smtClean="0"/>
              <a:t>banknot+efektif+banka</a:t>
            </a:r>
            <a:r>
              <a:rPr lang="tr-TR" sz="2800" dirty="0" smtClean="0"/>
              <a:t> </a:t>
            </a:r>
            <a:r>
              <a:rPr lang="tr-TR" sz="2800" dirty="0" err="1" smtClean="0"/>
              <a:t>havalesi+ödeme</a:t>
            </a:r>
            <a:r>
              <a:rPr lang="tr-TR" sz="2800" dirty="0" smtClean="0"/>
              <a:t> emri</a:t>
            </a:r>
          </a:p>
          <a:p>
            <a:r>
              <a:rPr lang="tr-TR" sz="2800" dirty="0" smtClean="0"/>
              <a:t>Döviz, efektiften daha geniş bir kavram</a:t>
            </a:r>
          </a:p>
          <a:p>
            <a:r>
              <a:rPr lang="tr-TR" sz="2800" dirty="0" smtClean="0"/>
              <a:t>Cebimizdeki yabancı para: efektif</a:t>
            </a:r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1$=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4TL        dolaysız kotasyon/Avrupa tipi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1TL=0,25$       dolaylı kotasyon/Amerika tipi </a:t>
            </a:r>
            <a:endParaRPr lang="tr-TR" sz="2800" dirty="0">
              <a:solidFill>
                <a:srgbClr val="146194">
                  <a:lumMod val="75000"/>
                </a:srgbClr>
              </a:solidFill>
            </a:endParaRPr>
          </a:p>
          <a:p>
            <a:endParaRPr lang="tr-TR" sz="2800" dirty="0" smtClean="0"/>
          </a:p>
        </p:txBody>
      </p:sp>
      <p:sp>
        <p:nvSpPr>
          <p:cNvPr id="2" name="Right Arrow 1"/>
          <p:cNvSpPr/>
          <p:nvPr/>
        </p:nvSpPr>
        <p:spPr>
          <a:xfrm>
            <a:off x="2156346" y="5008729"/>
            <a:ext cx="450376" cy="2593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ight Arrow 6"/>
          <p:cNvSpPr/>
          <p:nvPr/>
        </p:nvSpPr>
        <p:spPr>
          <a:xfrm>
            <a:off x="2606722" y="5627289"/>
            <a:ext cx="450376" cy="2593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0095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Uluslararası finansal sistem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Döviz Piyasası:</a:t>
            </a:r>
          </a:p>
          <a:p>
            <a:r>
              <a:rPr lang="tr-TR" sz="2800" dirty="0" smtClean="0"/>
              <a:t>Ulusal paranın başka bir ulusal paraya </a:t>
            </a:r>
            <a:r>
              <a:rPr lang="tr-TR" sz="2800" dirty="0" err="1" smtClean="0"/>
              <a:t>dönüştrüldüğü</a:t>
            </a:r>
            <a:r>
              <a:rPr lang="tr-TR" sz="2800" dirty="0" smtClean="0"/>
              <a:t> piyasadır.</a:t>
            </a:r>
          </a:p>
          <a:p>
            <a:r>
              <a:rPr lang="tr-TR" sz="2800" dirty="0" smtClean="0"/>
              <a:t>Döviz ve efektif arzı ile talebi karşı karşıya gelir. </a:t>
            </a:r>
          </a:p>
          <a:p>
            <a:r>
              <a:rPr lang="tr-TR" sz="2800" dirty="0" smtClean="0"/>
              <a:t>Döviz piyasası uluslararası ticaret ve sermaye hareketlerinin gerçekleşmesini sağlar.</a:t>
            </a:r>
          </a:p>
          <a:p>
            <a:r>
              <a:rPr lang="tr-TR" sz="2800" dirty="0" err="1" smtClean="0"/>
              <a:t>Tezgahüstü</a:t>
            </a:r>
            <a:r>
              <a:rPr lang="tr-TR" sz="2800" dirty="0" smtClean="0"/>
              <a:t> piyasa niteliğindedir.</a:t>
            </a:r>
          </a:p>
          <a:p>
            <a:r>
              <a:rPr lang="tr-TR" sz="2800" dirty="0" smtClean="0"/>
              <a:t>Londra/New York/Tokyo/Frankfurt/Singapur 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656872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Uluslararası finansal sistem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Döviz Piyasasının Fonksiyonları:</a:t>
            </a:r>
          </a:p>
          <a:p>
            <a:r>
              <a:rPr lang="tr-TR" sz="2800" dirty="0" smtClean="0"/>
              <a:t>Yabancı paranın alınıp satılması</a:t>
            </a:r>
          </a:p>
          <a:p>
            <a:r>
              <a:rPr lang="tr-TR" sz="2800" dirty="0" smtClean="0"/>
              <a:t>Döviz kuru riskinden korunmak; </a:t>
            </a:r>
            <a:r>
              <a:rPr lang="tr-TR" sz="2800" dirty="0" err="1" smtClean="0"/>
              <a:t>hedging</a:t>
            </a:r>
            <a:endParaRPr lang="tr-TR" sz="2800" dirty="0" smtClean="0"/>
          </a:p>
          <a:p>
            <a:r>
              <a:rPr lang="tr-TR" sz="2800" dirty="0" smtClean="0"/>
              <a:t>Dış ticarete kredi sağlamak</a:t>
            </a:r>
          </a:p>
          <a:p>
            <a:endParaRPr lang="tr-TR" sz="2800" dirty="0"/>
          </a:p>
          <a:p>
            <a:r>
              <a:rPr lang="tr-TR" sz="2800" dirty="0" smtClean="0"/>
              <a:t>Katılımcılar:</a:t>
            </a:r>
          </a:p>
          <a:p>
            <a:r>
              <a:rPr lang="tr-TR" sz="2800" dirty="0" smtClean="0"/>
              <a:t>Ticari banka/yetkili müessese        aracılık</a:t>
            </a:r>
          </a:p>
          <a:p>
            <a:r>
              <a:rPr lang="tr-TR" sz="2800" dirty="0" smtClean="0"/>
              <a:t>Şirketler/hükümetler/MB/kurumsal yatırımcı/</a:t>
            </a:r>
            <a:r>
              <a:rPr lang="tr-TR" sz="2800" dirty="0" err="1" smtClean="0"/>
              <a:t>speklatörler</a:t>
            </a:r>
            <a:r>
              <a:rPr lang="tr-TR" sz="2800" dirty="0" smtClean="0"/>
              <a:t>/</a:t>
            </a:r>
            <a:r>
              <a:rPr lang="tr-TR" sz="2800" dirty="0" err="1" smtClean="0"/>
              <a:t>arbitrajcılar</a:t>
            </a:r>
            <a:r>
              <a:rPr lang="tr-TR" sz="2800" dirty="0" smtClean="0"/>
              <a:t>/bireyler        alım-satım  </a:t>
            </a:r>
            <a:endParaRPr lang="tr-TR" sz="2800" dirty="0" smtClean="0"/>
          </a:p>
        </p:txBody>
      </p:sp>
      <p:sp>
        <p:nvSpPr>
          <p:cNvPr id="2" name="Right Arrow 1"/>
          <p:cNvSpPr/>
          <p:nvPr/>
        </p:nvSpPr>
        <p:spPr>
          <a:xfrm>
            <a:off x="5923128" y="4572001"/>
            <a:ext cx="573206" cy="3821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ight Arrow 6"/>
          <p:cNvSpPr/>
          <p:nvPr/>
        </p:nvSpPr>
        <p:spPr>
          <a:xfrm>
            <a:off x="8027158" y="5584210"/>
            <a:ext cx="573206" cy="3821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401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Uluslararası finansal sistem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Uluslararası Para </a:t>
            </a:r>
            <a:r>
              <a:rPr lang="tr-TR" sz="2800" dirty="0" smtClean="0"/>
              <a:t>Si</a:t>
            </a:r>
            <a:r>
              <a:rPr lang="tr-TR" sz="2800" dirty="0" smtClean="0"/>
              <a:t>steminin Tarihsel Gelişimi</a:t>
            </a:r>
          </a:p>
          <a:p>
            <a:r>
              <a:rPr lang="tr-TR" sz="2800" dirty="0" smtClean="0"/>
              <a:t>Çift Metal Sistemi: 19. yy.-1873</a:t>
            </a:r>
          </a:p>
          <a:p>
            <a:r>
              <a:rPr lang="tr-TR" sz="2800" dirty="0" smtClean="0"/>
              <a:t>Altın standardı: 1873-1914</a:t>
            </a:r>
          </a:p>
          <a:p>
            <a:r>
              <a:rPr lang="tr-TR" sz="2800" dirty="0" err="1" smtClean="0"/>
              <a:t>Bretton</a:t>
            </a:r>
            <a:r>
              <a:rPr lang="tr-TR" sz="2800" dirty="0" smtClean="0"/>
              <a:t> </a:t>
            </a:r>
            <a:r>
              <a:rPr lang="tr-TR" sz="2800" dirty="0" err="1" smtClean="0"/>
              <a:t>Woods</a:t>
            </a:r>
            <a:r>
              <a:rPr lang="tr-TR" sz="2800" dirty="0" smtClean="0"/>
              <a:t>: 1944-1973</a:t>
            </a:r>
          </a:p>
          <a:p>
            <a:r>
              <a:rPr lang="tr-TR" sz="2800" dirty="0" smtClean="0"/>
              <a:t>Serbest Döviz Kuru: 1973-</a:t>
            </a:r>
          </a:p>
          <a:p>
            <a:r>
              <a:rPr lang="tr-TR" sz="2800" dirty="0" smtClean="0"/>
              <a:t>+</a:t>
            </a:r>
          </a:p>
          <a:p>
            <a:r>
              <a:rPr lang="tr-TR" sz="2800" dirty="0" smtClean="0"/>
              <a:t>Optimal Para Sahası 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1232872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Uluslararası finansal sistem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IMF</a:t>
            </a:r>
          </a:p>
          <a:p>
            <a:r>
              <a:rPr lang="tr-TR" sz="2800" dirty="0" smtClean="0"/>
              <a:t>Uluslararası Para Fonu:</a:t>
            </a:r>
          </a:p>
          <a:p>
            <a:r>
              <a:rPr lang="tr-TR" sz="2800" dirty="0" smtClean="0"/>
              <a:t>1944 </a:t>
            </a:r>
          </a:p>
          <a:p>
            <a:r>
              <a:rPr lang="tr-TR" sz="2800" dirty="0" err="1" smtClean="0"/>
              <a:t>Bretton</a:t>
            </a:r>
            <a:r>
              <a:rPr lang="tr-TR" sz="2800" dirty="0" smtClean="0"/>
              <a:t> </a:t>
            </a:r>
            <a:r>
              <a:rPr lang="tr-TR" sz="2800" dirty="0" err="1" smtClean="0"/>
              <a:t>Woods</a:t>
            </a:r>
            <a:endParaRPr lang="tr-TR" sz="2800" dirty="0" smtClean="0"/>
          </a:p>
          <a:p>
            <a:r>
              <a:rPr lang="tr-TR" sz="2800" dirty="0" smtClean="0"/>
              <a:t>3’lü sacayağı</a:t>
            </a:r>
          </a:p>
          <a:p>
            <a:r>
              <a:rPr lang="tr-TR" sz="2800" dirty="0" smtClean="0"/>
              <a:t>IMF/Dünya Bankası/GATT</a:t>
            </a:r>
          </a:p>
          <a:p>
            <a:r>
              <a:rPr lang="tr-TR" sz="2800" dirty="0" smtClean="0"/>
              <a:t>Uluslararası ticareti serbestleştirmek amaç</a:t>
            </a:r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485127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Uluslararası finansal sistem 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lnSpcReduction="10000"/>
          </a:bodyPr>
          <a:lstStyle/>
          <a:p>
            <a:r>
              <a:rPr lang="tr-TR" sz="2800" dirty="0" smtClean="0"/>
              <a:t>IMF:</a:t>
            </a:r>
          </a:p>
          <a:p>
            <a:r>
              <a:rPr lang="tr-TR" sz="2800" dirty="0" smtClean="0"/>
              <a:t>Uluslararası parasal işbirliğini geliştirmek</a:t>
            </a:r>
          </a:p>
          <a:p>
            <a:r>
              <a:rPr lang="tr-TR" sz="2800" dirty="0" smtClean="0"/>
              <a:t>Uluslararası ticaretin dengeli gelişmesi</a:t>
            </a:r>
          </a:p>
          <a:p>
            <a:r>
              <a:rPr lang="tr-TR" sz="2800" dirty="0" smtClean="0"/>
              <a:t>Çok taraflı ödemeler sisteminin kurulması</a:t>
            </a:r>
          </a:p>
          <a:p>
            <a:r>
              <a:rPr lang="tr-TR" sz="2800" dirty="0" smtClean="0"/>
              <a:t>Ödemeler dengesi sıkıntısı çeken ülkelere gerekli önlemleri almak kaydıyla yeterli maddi destek</a:t>
            </a:r>
          </a:p>
          <a:p>
            <a:endParaRPr lang="tr-TR" sz="2800" dirty="0" smtClean="0"/>
          </a:p>
          <a:p>
            <a:r>
              <a:rPr lang="tr-TR" sz="2800" dirty="0" smtClean="0"/>
              <a:t>Para birimi: SDR/Special </a:t>
            </a:r>
            <a:r>
              <a:rPr lang="tr-TR" sz="2800" dirty="0" err="1" smtClean="0"/>
              <a:t>Drawing</a:t>
            </a:r>
            <a:r>
              <a:rPr lang="tr-TR" sz="2800" dirty="0" smtClean="0"/>
              <a:t> </a:t>
            </a:r>
            <a:r>
              <a:rPr lang="tr-TR" sz="2800" dirty="0" err="1" smtClean="0"/>
              <a:t>Rights</a:t>
            </a:r>
            <a:r>
              <a:rPr lang="tr-TR" sz="2800" dirty="0" smtClean="0"/>
              <a:t>: </a:t>
            </a:r>
            <a:r>
              <a:rPr lang="tr-TR" sz="2800" dirty="0" err="1" smtClean="0"/>
              <a:t>Öel</a:t>
            </a:r>
            <a:r>
              <a:rPr lang="tr-TR" sz="2800" dirty="0" smtClean="0"/>
              <a:t> Çekme Hakları</a:t>
            </a:r>
            <a:endParaRPr lang="tr-TR" sz="2800" dirty="0"/>
          </a:p>
          <a:p>
            <a:r>
              <a:rPr lang="tr-TR" sz="2800" dirty="0" smtClean="0"/>
              <a:t>1SDR=1.25447$</a:t>
            </a:r>
          </a:p>
          <a:p>
            <a:r>
              <a:rPr lang="tr-TR" sz="2800" dirty="0" smtClean="0"/>
              <a:t> </a:t>
            </a:r>
            <a:endParaRPr lang="tr-TR" sz="2800" dirty="0" smtClean="0"/>
          </a:p>
          <a:p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975028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298</Words>
  <Application>Microsoft Office PowerPoint</Application>
  <PresentationFormat>Widescreen</PresentationFormat>
  <Paragraphs>76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Wingdings 3</vt:lpstr>
      <vt:lpstr>Office Theme</vt:lpstr>
      <vt:lpstr>Dilim</vt:lpstr>
      <vt:lpstr>Banka ve Mali Kuruluşlar: ULUSLARARAsı finansal sistem  </vt:lpstr>
      <vt:lpstr>Uluslararası finansal sistem </vt:lpstr>
      <vt:lpstr>Uluslararası finansal sistem </vt:lpstr>
      <vt:lpstr>Uluslararası finansal sistem </vt:lpstr>
      <vt:lpstr>Uluslararası finansal sistem </vt:lpstr>
      <vt:lpstr>Uluslararası finansal sistem </vt:lpstr>
      <vt:lpstr>Uluslararası finansal sistem </vt:lpstr>
      <vt:lpstr>Uluslararası finansal sistem </vt:lpstr>
      <vt:lpstr>Uluslararası finansal sistem </vt:lpstr>
      <vt:lpstr>Uluslararası finansal sistem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Mali Kuruluşlar: ULUSLARARAsı finansal sistem  </dc:title>
  <dc:creator>özlem genç</dc:creator>
  <cp:lastModifiedBy>özlem genç</cp:lastModifiedBy>
  <cp:revision>3</cp:revision>
  <dcterms:created xsi:type="dcterms:W3CDTF">2018-02-13T09:16:17Z</dcterms:created>
  <dcterms:modified xsi:type="dcterms:W3CDTF">2018-02-13T09:40:48Z</dcterms:modified>
</cp:coreProperties>
</file>