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87761-0F3B-43ED-820B-16D7347BFC9C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550BF-5CFD-4B5F-BB5E-32B1AA8679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3697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87761-0F3B-43ED-820B-16D7347BFC9C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550BF-5CFD-4B5F-BB5E-32B1AA8679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7452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87761-0F3B-43ED-820B-16D7347BFC9C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550BF-5CFD-4B5F-BB5E-32B1AA8679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6599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87761-0F3B-43ED-820B-16D7347BFC9C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550BF-5CFD-4B5F-BB5E-32B1AA8679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9312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87761-0F3B-43ED-820B-16D7347BFC9C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550BF-5CFD-4B5F-BB5E-32B1AA8679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6547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87761-0F3B-43ED-820B-16D7347BFC9C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550BF-5CFD-4B5F-BB5E-32B1AA8679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1184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87761-0F3B-43ED-820B-16D7347BFC9C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550BF-5CFD-4B5F-BB5E-32B1AA8679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3545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87761-0F3B-43ED-820B-16D7347BFC9C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550BF-5CFD-4B5F-BB5E-32B1AA8679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610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87761-0F3B-43ED-820B-16D7347BFC9C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550BF-5CFD-4B5F-BB5E-32B1AA8679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1080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87761-0F3B-43ED-820B-16D7347BFC9C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550BF-5CFD-4B5F-BB5E-32B1AA8679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3725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87761-0F3B-43ED-820B-16D7347BFC9C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550BF-5CFD-4B5F-BB5E-32B1AA8679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9580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587761-0F3B-43ED-820B-16D7347BFC9C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3550BF-5CFD-4B5F-BB5E-32B1AA8679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5349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09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-27384"/>
            <a:ext cx="8229600" cy="864096"/>
          </a:xfrm>
        </p:spPr>
        <p:txBody>
          <a:bodyPr/>
          <a:lstStyle/>
          <a:p>
            <a:r>
              <a:rPr lang="tr-TR" sz="3200" b="1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Laktofenol</a:t>
            </a:r>
            <a:r>
              <a:rPr lang="tr-TR" sz="3200" b="1" dirty="0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Pamuk Mavisi</a:t>
            </a:r>
          </a:p>
        </p:txBody>
      </p:sp>
      <p:sp>
        <p:nvSpPr>
          <p:cNvPr id="1198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4832" y="748952"/>
            <a:ext cx="8445624" cy="58484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Fenol kristal 		20 g.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Laktik asit		20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cc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Gliserin 		40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cc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Distile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su		20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cc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Pamuk mavisi      0.0075 g. </a:t>
            </a:r>
          </a:p>
          <a:p>
            <a:pPr>
              <a:lnSpc>
                <a:spcPct val="90000"/>
              </a:lnSpc>
              <a:buFontTx/>
              <a:buNone/>
            </a:pPr>
            <a:endParaRPr lang="tr-TR" sz="20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-Fenol kristal,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distile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su içinde hafifçe ısıtılarak eritildikten sonra diğer bileşenler katılır.</a:t>
            </a:r>
          </a:p>
          <a:p>
            <a:pPr algn="just">
              <a:lnSpc>
                <a:spcPct val="90000"/>
              </a:lnSpc>
              <a:buFontTx/>
              <a:buNone/>
            </a:pPr>
            <a:endParaRPr lang="tr-TR" sz="22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	-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Solusyonun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içindeki laktik asit özellikle mantar elementlerinin muhafazasında, fenol mantarların öldürülmesinde ve pamuk mavisi (anilin mavisi) de boyamada görev alarak iyi bir görünüm sağlar.</a:t>
            </a:r>
          </a:p>
          <a:p>
            <a:pPr algn="just">
              <a:lnSpc>
                <a:spcPct val="90000"/>
              </a:lnSpc>
              <a:buFontTx/>
              <a:buNone/>
            </a:pPr>
            <a:endParaRPr lang="tr-TR" sz="22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-Temiz bir lam üzerine bir damla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Laktofenol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Pamuk Mavisi solüsyonu konur. Üzerine kıl örnekleri ya da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besiyerinde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üremiş  mantar kolonisi  parçası küçük bir üçgen şeklinde örneklendikten sonra konarak üzerine lamel kapatılır ve mikroskopta muayene edilir.</a:t>
            </a:r>
          </a:p>
          <a:p>
            <a:pPr algn="just">
              <a:lnSpc>
                <a:spcPct val="90000"/>
              </a:lnSpc>
              <a:buNone/>
            </a:pP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</a:t>
            </a:r>
            <a:endParaRPr lang="tr-TR" sz="20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endParaRPr lang="tr-TR" sz="20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  <p:pic>
        <p:nvPicPr>
          <p:cNvPr id="4" name="3 Resim" descr="BlueMount-Z137-WEB.jpg"/>
          <p:cNvPicPr>
            <a:picLocks noChangeAspect="1"/>
          </p:cNvPicPr>
          <p:nvPr/>
        </p:nvPicPr>
        <p:blipFill>
          <a:blip r:embed="rId2" cstate="print"/>
          <a:srcRect r="35032"/>
          <a:stretch>
            <a:fillRect/>
          </a:stretch>
        </p:blipFill>
        <p:spPr>
          <a:xfrm>
            <a:off x="8163450" y="235496"/>
            <a:ext cx="1944216" cy="2244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070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24063" y="428625"/>
            <a:ext cx="8229600" cy="6000750"/>
          </a:xfrm>
        </p:spPr>
        <p:txBody>
          <a:bodyPr/>
          <a:lstStyle/>
          <a:p>
            <a:pPr algn="just">
              <a:lnSpc>
                <a:spcPts val="2000"/>
              </a:lnSpc>
            </a:pP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Memeli hücreleri, mantarların hücre duvarı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polisakkaridlerini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parçalayan enzimlere sahip değildir. Bu nedenle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matarlar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hayvanın konakçının defans mekanizmalarıyla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eradike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edilemezler.</a:t>
            </a:r>
          </a:p>
          <a:p>
            <a:pPr algn="just">
              <a:lnSpc>
                <a:spcPts val="2000"/>
              </a:lnSpc>
            </a:pPr>
            <a:endParaRPr lang="tr-TR" sz="20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algn="just">
              <a:lnSpc>
                <a:spcPts val="2000"/>
              </a:lnSpc>
            </a:pP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Hem memeliler ve hem de mantarlar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ökaryotik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organizmalar olduklarından, her ikisindeki hücresel yapı, biyokimyasal olarak birbirine benzerdir. </a:t>
            </a:r>
          </a:p>
          <a:p>
            <a:pPr algn="just">
              <a:lnSpc>
                <a:spcPts val="2000"/>
              </a:lnSpc>
            </a:pPr>
            <a:endParaRPr lang="tr-TR" sz="20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algn="just">
              <a:lnSpc>
                <a:spcPts val="2000"/>
              </a:lnSpc>
            </a:pP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Bütün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ökaryotik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hücrelerin, hücre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membranları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steroller içerir; mantarlarda bu </a:t>
            </a:r>
            <a:r>
              <a:rPr lang="tr-TR" sz="2000" dirty="0" err="1">
                <a:solidFill>
                  <a:srgbClr val="0070C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ergosterol</a:t>
            </a:r>
            <a:r>
              <a:rPr lang="tr-TR" sz="2000" dirty="0">
                <a:solidFill>
                  <a:srgbClr val="0070C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iken, memelilerde ise </a:t>
            </a:r>
            <a:r>
              <a:rPr lang="tr-TR" sz="2000" dirty="0">
                <a:solidFill>
                  <a:srgbClr val="0070C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kolesterol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dür. Dolayısıyla,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invaze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olan mantar etkenini bozacak maddeler konakçıda da ciddi yan etkilere neden olabilmektedir. </a:t>
            </a:r>
          </a:p>
          <a:p>
            <a:pPr algn="just">
              <a:lnSpc>
                <a:spcPts val="2000"/>
              </a:lnSpc>
            </a:pPr>
            <a:endParaRPr lang="tr-TR" sz="20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algn="just">
              <a:lnSpc>
                <a:spcPts val="2000"/>
              </a:lnSpc>
            </a:pP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Her ne kadar ilk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kemoterapotik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ajan 1903 yılında kullanılan bir anti-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mikotik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(oral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iodidler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iken, bu ajanların geliştirilmesi anti-bakteriyel ajanlara göre yavaş olmuştur. </a:t>
            </a:r>
          </a:p>
          <a:p>
            <a:pPr algn="just">
              <a:lnSpc>
                <a:spcPts val="2000"/>
              </a:lnSpc>
            </a:pPr>
            <a:endParaRPr lang="tr-TR" sz="20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algn="just">
              <a:lnSpc>
                <a:spcPts val="2000"/>
              </a:lnSpc>
            </a:pP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Konakçıya minimal zarar vererek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invaze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olan organizmayı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inhibe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etmek için, gerekli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selektif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toksisitenin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ökaryotik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hücreler için oluşturulması güç bir hedef olmuştur. Bu da yeni ilaç geliştirme çalışmalarını yavaşlatmıştır.  </a:t>
            </a:r>
          </a:p>
        </p:txBody>
      </p:sp>
    </p:spTree>
    <p:extLst>
      <p:ext uri="{BB962C8B-B14F-4D97-AF65-F5344CB8AC3E}">
        <p14:creationId xmlns:p14="http://schemas.microsoft.com/office/powerpoint/2010/main" val="1589648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260649"/>
            <a:ext cx="8229600" cy="5865515"/>
          </a:xfrm>
        </p:spPr>
        <p:txBody>
          <a:bodyPr>
            <a:normAutofit fontScale="92500"/>
          </a:bodyPr>
          <a:lstStyle/>
          <a:p>
            <a:pPr algn="just">
              <a:lnSpc>
                <a:spcPts val="2000"/>
              </a:lnSpc>
            </a:pP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Flukanazol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bugün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cryptococcosis</a:t>
            </a:r>
            <a:r>
              <a:rPr lang="ja-JP" alt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’</a:t>
            </a:r>
            <a:r>
              <a:rPr lang="tr-TR" altLang="ja-JP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li</a:t>
            </a:r>
            <a:r>
              <a:rPr lang="tr-TR" altLang="ja-JP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AIDS hastalarının tedavisinde tercih edilen ilaçtır. </a:t>
            </a:r>
            <a:r>
              <a:rPr lang="tr-TR" altLang="ja-JP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Spinal</a:t>
            </a:r>
            <a:r>
              <a:rPr lang="tr-TR" altLang="ja-JP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sıvıyı (BOS) </a:t>
            </a:r>
            <a:r>
              <a:rPr lang="tr-TR" altLang="ja-JP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penetre</a:t>
            </a:r>
            <a:r>
              <a:rPr lang="tr-TR" altLang="ja-JP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ettiği için idealdir. </a:t>
            </a:r>
          </a:p>
          <a:p>
            <a:pPr algn="just">
              <a:lnSpc>
                <a:spcPts val="2000"/>
              </a:lnSpc>
            </a:pPr>
            <a:endParaRPr lang="tr-TR" altLang="ja-JP" sz="20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algn="just">
              <a:lnSpc>
                <a:spcPts val="2000"/>
              </a:lnSpc>
            </a:pP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Azollerin genel etki mekanizması hücre duvarı sentezini etkileyen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ergesterol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sentezinin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inhibisyonudur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. Oral uygulama, düşük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toksisite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önemli dezavantajlarıdır.</a:t>
            </a:r>
          </a:p>
          <a:p>
            <a:pPr algn="just">
              <a:lnSpc>
                <a:spcPts val="2000"/>
              </a:lnSpc>
            </a:pPr>
            <a:endParaRPr lang="tr-TR" sz="20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algn="just">
              <a:lnSpc>
                <a:spcPts val="2000"/>
              </a:lnSpc>
            </a:pP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Ketokonazol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Flukonazol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Itrakonazol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Vorikonazol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Posakonazol</a:t>
            </a:r>
            <a:endParaRPr lang="tr-TR" sz="20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algn="just">
              <a:lnSpc>
                <a:spcPts val="2000"/>
              </a:lnSpc>
            </a:pPr>
            <a:endParaRPr lang="tr-TR" sz="20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algn="just">
              <a:lnSpc>
                <a:spcPts val="2000"/>
              </a:lnSpc>
            </a:pPr>
            <a:r>
              <a:rPr lang="tr-TR" sz="24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Griseofulvin</a:t>
            </a:r>
            <a:r>
              <a:rPr lang="tr-TR" sz="24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: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Şiddetli deri ve tırnak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infeksiyonlarında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kullanılan, oldukça yavaş etkili bir ilaçtır. Oral yolla uygulanır. Etkisi,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stratum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corneum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tabakasında birikmesi ve buradan da dokuya geçerek daha ileri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fungal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penetrasyonu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ve üremeyiş engelleyecek şekilde bariyer oluşturması prensibine dayanır.</a:t>
            </a:r>
          </a:p>
          <a:p>
            <a:pPr algn="just">
              <a:lnSpc>
                <a:spcPts val="2000"/>
              </a:lnSpc>
            </a:pPr>
            <a:r>
              <a:rPr lang="tr-TR" sz="24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5-</a:t>
            </a:r>
            <a:r>
              <a:rPr lang="tr-TR" sz="24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fluorositozin</a:t>
            </a:r>
            <a:r>
              <a:rPr lang="tr-TR" sz="24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: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5-FC RNA sentezini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inhibe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eder, en çok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kriptokokkozisin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tedavisinde kullanılır. Oral yolla uygulanır.</a:t>
            </a:r>
          </a:p>
          <a:p>
            <a:pPr algn="just">
              <a:lnSpc>
                <a:spcPts val="2000"/>
              </a:lnSpc>
            </a:pPr>
            <a:r>
              <a:rPr lang="tr-TR" sz="24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Alilaminler</a:t>
            </a:r>
            <a:r>
              <a:rPr lang="tr-TR" sz="24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: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Terbinafin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lamisil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).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Dermatofit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infeksiyonlarında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kullanılır.</a:t>
            </a:r>
          </a:p>
          <a:p>
            <a:pPr algn="just">
              <a:lnSpc>
                <a:spcPts val="2000"/>
              </a:lnSpc>
            </a:pPr>
            <a:r>
              <a:rPr lang="tr-TR" sz="24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Ekinokandins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(</a:t>
            </a:r>
            <a:r>
              <a:rPr lang="tr-TR" sz="24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caspofungin</a:t>
            </a:r>
            <a:r>
              <a:rPr lang="tr-TR" sz="2400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): 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FDA tarafından yakın zamanda onay alan yeni bir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antifungaldir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19832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69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16632"/>
            <a:ext cx="8363272" cy="1210146"/>
          </a:xfrm>
        </p:spPr>
        <p:txBody>
          <a:bodyPr/>
          <a:lstStyle/>
          <a:p>
            <a:r>
              <a:rPr lang="tr-TR" sz="32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Mantar </a:t>
            </a:r>
            <a:r>
              <a:rPr lang="tr-TR" sz="32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İnfeksiyonlarının</a:t>
            </a:r>
            <a:r>
              <a:rPr lang="tr-TR" sz="32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Genel Özellikleri</a:t>
            </a:r>
          </a:p>
        </p:txBody>
      </p:sp>
      <p:sp>
        <p:nvSpPr>
          <p:cNvPr id="135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124745"/>
            <a:ext cx="8229600" cy="4857403"/>
          </a:xfrm>
        </p:spPr>
        <p:txBody>
          <a:bodyPr>
            <a:normAutofit fontScale="92500"/>
          </a:bodyPr>
          <a:lstStyle/>
          <a:p>
            <a:pPr algn="just">
              <a:lnSpc>
                <a:spcPts val="3200"/>
              </a:lnSpc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Dermatofitlerin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birkaçının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obligat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(zorunlu) parazitler olduğu düşünülse de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patojenik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mantarların çoğu çevrede saprofit olarak yaygındır ya da hayvan ve insanlarla ilişkili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komensaller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olarak bulunmaktadır. </a:t>
            </a:r>
          </a:p>
          <a:p>
            <a:pPr algn="just">
              <a:lnSpc>
                <a:spcPts val="3200"/>
              </a:lnSpc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Mantarların çoğu fırsatçı patojenler olup mantar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infeksiyonlarının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şekillenmesinde rol oynayan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predispoze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edici faktörler:</a:t>
            </a:r>
          </a:p>
          <a:p>
            <a:pPr lvl="1" algn="just">
              <a:lnSpc>
                <a:spcPts val="3200"/>
              </a:lnSpc>
            </a:pP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Uzun süreli antibiyotik kullanımı sonucu konakçının normal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mikrobiyotasının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değişmesi</a:t>
            </a:r>
          </a:p>
          <a:p>
            <a:pPr lvl="1" algn="just">
              <a:lnSpc>
                <a:spcPts val="3200"/>
              </a:lnSpc>
            </a:pP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İmmunosupresyon</a:t>
            </a:r>
            <a:endParaRPr lang="tr-TR" sz="22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lvl="1" algn="just">
              <a:lnSpc>
                <a:spcPts val="3200"/>
              </a:lnSpc>
            </a:pP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Eş zamanlı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infeksiyonlar</a:t>
            </a:r>
            <a:endParaRPr lang="tr-TR" sz="22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1889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24063" y="428626"/>
            <a:ext cx="8229600" cy="5952703"/>
          </a:xfrm>
        </p:spPr>
        <p:txBody>
          <a:bodyPr/>
          <a:lstStyle/>
          <a:p>
            <a:pPr algn="just">
              <a:lnSpc>
                <a:spcPts val="3000"/>
              </a:lnSpc>
            </a:pPr>
            <a:r>
              <a:rPr lang="tr-TR" sz="25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Deri ve </a:t>
            </a:r>
            <a:r>
              <a:rPr lang="tr-TR" sz="25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muköz</a:t>
            </a:r>
            <a:r>
              <a:rPr lang="tr-TR" sz="25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5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membranlarda</a:t>
            </a:r>
            <a:r>
              <a:rPr lang="tr-TR" sz="25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yaralanmalar veya deri bütünlüğünün bozulması</a:t>
            </a:r>
          </a:p>
          <a:p>
            <a:pPr algn="just">
              <a:lnSpc>
                <a:spcPts val="3000"/>
              </a:lnSpc>
            </a:pPr>
            <a:r>
              <a:rPr lang="tr-TR" sz="25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Deride sürekli nemli bölgelerin bulunması</a:t>
            </a:r>
          </a:p>
          <a:p>
            <a:pPr algn="just">
              <a:lnSpc>
                <a:spcPts val="3000"/>
              </a:lnSpc>
            </a:pPr>
            <a:r>
              <a:rPr lang="tr-TR" sz="25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Ya da civcivlerde görülen </a:t>
            </a:r>
            <a:r>
              <a:rPr lang="tr-TR" altLang="en-US" sz="25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“</a:t>
            </a:r>
            <a:r>
              <a:rPr lang="tr-TR" sz="25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brooder</a:t>
            </a:r>
            <a:r>
              <a:rPr lang="tr-TR" sz="25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5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pneumonia</a:t>
            </a:r>
            <a:r>
              <a:rPr lang="tr-TR" altLang="en-US" sz="25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”</a:t>
            </a:r>
            <a:r>
              <a:rPr lang="tr-TR" sz="25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da </a:t>
            </a:r>
            <a:r>
              <a:rPr lang="tr-TR" sz="25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Aspergillus</a:t>
            </a:r>
            <a:r>
              <a:rPr lang="tr-TR" sz="2500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5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fumigatus</a:t>
            </a:r>
            <a:r>
              <a:rPr lang="tr-TR" sz="25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sporlarında olduğu şekilde yüksek dozda </a:t>
            </a:r>
            <a:r>
              <a:rPr lang="tr-TR" sz="25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infektif</a:t>
            </a:r>
            <a:r>
              <a:rPr lang="tr-TR" sz="25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doza maruz kalmak</a:t>
            </a:r>
          </a:p>
          <a:p>
            <a:pPr algn="just">
              <a:lnSpc>
                <a:spcPts val="3000"/>
              </a:lnSpc>
            </a:pPr>
            <a:r>
              <a:rPr lang="tr-TR" sz="25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Mantar hastalıkları genellikle epidemiler şeklinde görülmez</a:t>
            </a:r>
          </a:p>
          <a:p>
            <a:pPr algn="just">
              <a:lnSpc>
                <a:spcPts val="3000"/>
              </a:lnSpc>
            </a:pPr>
            <a:r>
              <a:rPr lang="tr-TR" sz="25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Bunun tek istisnası aniden ortaya çıkan </a:t>
            </a:r>
            <a:r>
              <a:rPr lang="tr-TR" altLang="en-US" sz="25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“</a:t>
            </a:r>
            <a:r>
              <a:rPr lang="tr-TR" sz="25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ringworm</a:t>
            </a:r>
            <a:r>
              <a:rPr lang="tr-TR" altLang="en-US" sz="25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”</a:t>
            </a:r>
            <a:r>
              <a:rPr lang="tr-TR" sz="25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salgınlarıdır</a:t>
            </a:r>
          </a:p>
          <a:p>
            <a:pPr algn="just">
              <a:lnSpc>
                <a:spcPts val="3000"/>
              </a:lnSpc>
            </a:pPr>
            <a:r>
              <a:rPr lang="tr-TR" sz="25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Mantar </a:t>
            </a:r>
            <a:r>
              <a:rPr lang="tr-TR" sz="25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infeksiyonlarında</a:t>
            </a:r>
            <a:r>
              <a:rPr lang="tr-TR" sz="25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5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ekzotoksin</a:t>
            </a:r>
            <a:r>
              <a:rPr lang="tr-TR" sz="25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ve </a:t>
            </a:r>
            <a:r>
              <a:rPr lang="tr-TR" sz="25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endotoksin</a:t>
            </a:r>
            <a:r>
              <a:rPr lang="tr-TR" sz="25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sentezlenmemektedir, ancak hayvan yemlerinde mantar üremesi sırasında daha önceden oluşan </a:t>
            </a:r>
            <a:r>
              <a:rPr lang="tr-TR" sz="25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toksik</a:t>
            </a:r>
            <a:r>
              <a:rPr lang="tr-TR" sz="25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5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metabolik</a:t>
            </a:r>
            <a:r>
              <a:rPr lang="tr-TR" sz="25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ürünlere bağlı </a:t>
            </a:r>
            <a:r>
              <a:rPr lang="tr-TR" sz="25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mikotoksikozisler</a:t>
            </a:r>
            <a:r>
              <a:rPr lang="tr-TR" sz="25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şekillenebilmektedir. </a:t>
            </a:r>
          </a:p>
        </p:txBody>
      </p:sp>
    </p:spTree>
    <p:extLst>
      <p:ext uri="{BB962C8B-B14F-4D97-AF65-F5344CB8AC3E}">
        <p14:creationId xmlns:p14="http://schemas.microsoft.com/office/powerpoint/2010/main" val="19717067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2 İçerik Yer Tutucusu"/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2692896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514350" indent="-514350">
              <a:lnSpc>
                <a:spcPct val="150000"/>
              </a:lnSpc>
              <a:buFontTx/>
              <a:buAutoNum type="arabicPeriod"/>
            </a:pPr>
            <a:r>
              <a:rPr lang="tr-TR" b="1" dirty="0" err="1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Dermatofitler</a:t>
            </a:r>
            <a:r>
              <a:rPr lang="tr-TR" b="1" dirty="0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(Kutan </a:t>
            </a:r>
            <a:r>
              <a:rPr lang="tr-TR" b="1" dirty="0" err="1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Mikozesler</a:t>
            </a:r>
            <a:r>
              <a:rPr lang="tr-TR" b="1" dirty="0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</a:t>
            </a:r>
          </a:p>
          <a:p>
            <a:pPr marL="514350" indent="-514350">
              <a:lnSpc>
                <a:spcPct val="150000"/>
              </a:lnSpc>
              <a:buFontTx/>
              <a:buAutoNum type="arabicPeriod"/>
            </a:pPr>
            <a:r>
              <a:rPr lang="tr-TR" b="1" dirty="0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Sistemik </a:t>
            </a:r>
            <a:r>
              <a:rPr lang="tr-TR" b="1" dirty="0" err="1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Mikozesler</a:t>
            </a:r>
            <a:endParaRPr lang="tr-TR" b="1" dirty="0" smtClean="0">
              <a:solidFill>
                <a:schemeClr val="tx1"/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514350" indent="-514350">
              <a:lnSpc>
                <a:spcPct val="150000"/>
              </a:lnSpc>
              <a:buFontTx/>
              <a:buAutoNum type="arabicPeriod"/>
            </a:pPr>
            <a:r>
              <a:rPr lang="tr-TR" b="1" dirty="0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Diğer Mantarlar</a:t>
            </a:r>
          </a:p>
        </p:txBody>
      </p:sp>
    </p:spTree>
    <p:extLst>
      <p:ext uri="{BB962C8B-B14F-4D97-AF65-F5344CB8AC3E}">
        <p14:creationId xmlns:p14="http://schemas.microsoft.com/office/powerpoint/2010/main" val="31237323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7" name="Rectangle 2"/>
          <p:cNvSpPr>
            <a:spLocks noGrp="1" noChangeArrowheads="1"/>
          </p:cNvSpPr>
          <p:nvPr>
            <p:ph type="title"/>
          </p:nvPr>
        </p:nvSpPr>
        <p:spPr>
          <a:xfrm>
            <a:off x="1991544" y="44624"/>
            <a:ext cx="8229600" cy="1143000"/>
          </a:xfrm>
        </p:spPr>
        <p:txBody>
          <a:bodyPr/>
          <a:lstStyle/>
          <a:p>
            <a:r>
              <a:rPr lang="tr-TR" sz="28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b-) Mantar İzolasyonu ve </a:t>
            </a:r>
            <a:r>
              <a:rPr lang="tr-TR" sz="28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Pasajlanması</a:t>
            </a:r>
            <a:endParaRPr lang="tr-TR" sz="2800" b="1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1218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196975"/>
            <a:ext cx="8229600" cy="5327650"/>
          </a:xfrm>
        </p:spPr>
        <p:txBody>
          <a:bodyPr/>
          <a:lstStyle/>
          <a:p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Klinik örneklerden patojen mantar izolasyonunda kullanılan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besiyerinin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daha hızlı üreyen bakteri ve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kontaminant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mantarlara karşı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selektif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olması gerekir.</a:t>
            </a:r>
          </a:p>
          <a:p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En çok kullanılan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besiyeri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: </a:t>
            </a:r>
            <a:r>
              <a:rPr lang="tr-TR" sz="20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Sabouraud</a:t>
            </a:r>
            <a:r>
              <a:rPr lang="tr-TR" sz="20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Dextrose</a:t>
            </a:r>
            <a:r>
              <a:rPr lang="tr-TR" sz="20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Agar</a:t>
            </a:r>
            <a:r>
              <a:rPr lang="tr-TR" sz="20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!!!</a:t>
            </a:r>
          </a:p>
          <a:p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pH</a:t>
            </a:r>
            <a:r>
              <a:rPr lang="ja-JP" alt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’</a:t>
            </a:r>
            <a:r>
              <a:rPr lang="tr-TR" altLang="ja-JP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sı 5.6 olup aside tolerans gösteren mantarların üremesini desteklerken bakterileri </a:t>
            </a:r>
            <a:r>
              <a:rPr lang="tr-TR" altLang="ja-JP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inhibe</a:t>
            </a:r>
            <a:r>
              <a:rPr lang="tr-TR" altLang="ja-JP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eder.</a:t>
            </a:r>
          </a:p>
          <a:p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Bu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besiyerine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kloramfenikol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antibakteriyal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ve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cycloheximide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actidione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antifungal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eklenerek daha da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selektif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hale getirilebilir.</a:t>
            </a:r>
          </a:p>
          <a:p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Dimorfik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mantarlarda %5 koyun kanlı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brain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-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heart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infusion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agar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kullanılır. Bu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besiyeri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37</a:t>
            </a:r>
            <a:r>
              <a:rPr lang="en-US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°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</a:t>
            </a:r>
            <a:r>
              <a:rPr lang="ja-JP" alt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’</a:t>
            </a:r>
            <a:r>
              <a:rPr lang="tr-TR" altLang="ja-JP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 </a:t>
            </a:r>
            <a:r>
              <a:rPr lang="tr-TR" altLang="ja-JP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inkube</a:t>
            </a:r>
            <a:r>
              <a:rPr lang="tr-TR" altLang="ja-JP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edildiğinde </a:t>
            </a:r>
            <a:r>
              <a:rPr lang="tr-TR" altLang="ja-JP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miselyal</a:t>
            </a:r>
            <a:r>
              <a:rPr lang="tr-TR" altLang="ja-JP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formdan maya formuna geçiş şekillenir.</a:t>
            </a:r>
          </a:p>
          <a:p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Trichophytonlar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için maya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ekstraktı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(üretme faktörü),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kloramfenikol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(0.05 g/l) ve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sikloheksimid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(0.4 g/l) katılır. </a:t>
            </a:r>
          </a:p>
          <a:p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37</a:t>
            </a:r>
            <a:r>
              <a:rPr lang="en-US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°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</a:t>
            </a:r>
            <a:r>
              <a:rPr lang="ja-JP" alt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’</a:t>
            </a:r>
            <a:r>
              <a:rPr lang="tr-TR" altLang="ja-JP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 </a:t>
            </a:r>
            <a:r>
              <a:rPr lang="tr-TR" altLang="ja-JP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inkubasyon</a:t>
            </a:r>
            <a:r>
              <a:rPr lang="tr-TR" altLang="ja-JP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başlı başına bir </a:t>
            </a:r>
            <a:r>
              <a:rPr lang="tr-TR" altLang="ja-JP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selektif</a:t>
            </a:r>
            <a:r>
              <a:rPr lang="tr-TR" altLang="ja-JP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prosedürdür. Hayvansal dokuları </a:t>
            </a:r>
            <a:r>
              <a:rPr lang="tr-TR" altLang="ja-JP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invaze</a:t>
            </a:r>
            <a:r>
              <a:rPr lang="tr-TR" altLang="ja-JP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eden patojenler bu sıcaklığı </a:t>
            </a:r>
            <a:r>
              <a:rPr lang="tr-TR" altLang="ja-JP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tolere</a:t>
            </a:r>
            <a:r>
              <a:rPr lang="tr-TR" altLang="ja-JP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edebilir.</a:t>
            </a:r>
            <a:endParaRPr lang="tr-TR" sz="20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2815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16632"/>
            <a:ext cx="8229600" cy="1143000"/>
          </a:xfrm>
        </p:spPr>
        <p:txBody>
          <a:bodyPr/>
          <a:lstStyle/>
          <a:p>
            <a:r>
              <a:rPr lang="tr-TR" sz="32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Besiyerine</a:t>
            </a:r>
            <a:r>
              <a:rPr lang="tr-TR" sz="32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32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İnokulasyon</a:t>
            </a:r>
            <a:endParaRPr lang="tr-TR" sz="3200" b="1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1228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52625" y="1124744"/>
            <a:ext cx="8229600" cy="5126038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Mayalar aynı bakterilerde olduğu gibi klinik ya da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nekropsi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materyalinden hazırlanan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inokulum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besiyeri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yüzeyine öze yardımıyla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inokule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edilir.</a:t>
            </a:r>
          </a:p>
          <a:p>
            <a:pPr>
              <a:lnSpc>
                <a:spcPct val="90000"/>
              </a:lnSpc>
            </a:pP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Mantar izolasyonunda,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besiyeri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yüzeyinde 5 noktada steril bir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bistüri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ile artı şeklinde ekim alanları oluşturulur. Daha sonra küçük lezyonlu doku parçaları, deri kazıntı örnekleri veya tüyler bu artı şeklindeki alanlarda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agara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hafifçe batırılır.</a:t>
            </a:r>
          </a:p>
          <a:p>
            <a:pPr>
              <a:lnSpc>
                <a:spcPct val="90000"/>
              </a:lnSpc>
            </a:pP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Eğer örnekler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agara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direkt batırılırsa uzun süreli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inkubasyonlarda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agarda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yarılma, parçalanma gerçekleşebilir.</a:t>
            </a:r>
          </a:p>
          <a:p>
            <a:pPr>
              <a:lnSpc>
                <a:spcPct val="90000"/>
              </a:lnSpc>
            </a:pP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Mayalar aynı bakterilerde olduğu şekilde yeni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besiyerine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öze ile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pasajlanır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59405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16632"/>
            <a:ext cx="8229600" cy="1143000"/>
          </a:xfrm>
        </p:spPr>
        <p:txBody>
          <a:bodyPr/>
          <a:lstStyle/>
          <a:p>
            <a:r>
              <a:rPr lang="tr-TR" sz="36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Mantarların </a:t>
            </a:r>
            <a:r>
              <a:rPr lang="tr-TR" sz="36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Subkültürü</a:t>
            </a:r>
            <a:endParaRPr lang="tr-TR" sz="3600" b="1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1249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124744"/>
            <a:ext cx="8229600" cy="5544244"/>
          </a:xfrm>
        </p:spPr>
        <p:txBody>
          <a:bodyPr/>
          <a:lstStyle/>
          <a:p>
            <a:pPr>
              <a:buFontTx/>
              <a:buNone/>
            </a:pPr>
            <a:r>
              <a:rPr lang="tr-TR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tr-TR" dirty="0">
                <a:solidFill>
                  <a:srgbClr val="0070C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Eğer mantar kolonisi </a:t>
            </a:r>
            <a:r>
              <a:rPr lang="tr-TR" b="1" dirty="0">
                <a:solidFill>
                  <a:srgbClr val="0070C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sporlanıyorsa</a:t>
            </a:r>
            <a:r>
              <a:rPr lang="tr-TR" sz="2400" dirty="0">
                <a:solidFill>
                  <a:srgbClr val="0070C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;</a:t>
            </a:r>
          </a:p>
          <a:p>
            <a:pPr>
              <a:lnSpc>
                <a:spcPts val="3000"/>
              </a:lnSpc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Mantar kolonileri genellikle merkezinden çevresine doğru spor üretmeye başlar ve sıklıkla bir koloniye karakteristik rengini veren sporlardır.</a:t>
            </a:r>
          </a:p>
          <a:p>
            <a:pPr>
              <a:lnSpc>
                <a:spcPts val="3000"/>
              </a:lnSpc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Bir öze öncelikle steril bir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agar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porsiyonu yüzeyine daldırılarak hafifçe nemli ve yapışkan hale getirilir, daha sonra bir koloniden sporları toplamak için kullanılır.</a:t>
            </a:r>
          </a:p>
          <a:p>
            <a:pPr>
              <a:lnSpc>
                <a:spcPts val="3000"/>
              </a:lnSpc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Eğer mantar türü hızlı üreyen bir mantar ise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inokulum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yeni bir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pleyt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yüzeyinde tam merkeze gelen noktada, hemen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agar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yüzeyinin altına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inokule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edilir.</a:t>
            </a:r>
          </a:p>
          <a:p>
            <a:pPr>
              <a:lnSpc>
                <a:spcPts val="3000"/>
              </a:lnSpc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Eğer mantar yavaş üreyen küçük koloniler oluşturuyorsa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agar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pleyt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dört porsiyona bölünür ve her bir kısma ayrı ekim yapılır.</a:t>
            </a:r>
          </a:p>
        </p:txBody>
      </p:sp>
    </p:spTree>
    <p:extLst>
      <p:ext uri="{BB962C8B-B14F-4D97-AF65-F5344CB8AC3E}">
        <p14:creationId xmlns:p14="http://schemas.microsoft.com/office/powerpoint/2010/main" val="513942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1544" y="1052736"/>
            <a:ext cx="8229600" cy="500127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ts val="3000"/>
              </a:lnSpc>
              <a:buNone/>
            </a:pPr>
            <a:r>
              <a:rPr lang="tr-TR" i="1" dirty="0">
                <a:ea typeface="ＭＳ Ｐゴシック" pitchFamily="34" charset="-128"/>
              </a:rPr>
              <a:t>	</a:t>
            </a:r>
            <a:r>
              <a:rPr lang="tr-TR" dirty="0">
                <a:solidFill>
                  <a:srgbClr val="0070C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Eğer mantar kolonisi </a:t>
            </a:r>
            <a:r>
              <a:rPr lang="tr-TR" b="1" dirty="0">
                <a:solidFill>
                  <a:srgbClr val="0070C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sporlanmıyorsa</a:t>
            </a:r>
            <a:r>
              <a:rPr lang="tr-TR" dirty="0">
                <a:solidFill>
                  <a:srgbClr val="0070C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;</a:t>
            </a:r>
          </a:p>
          <a:p>
            <a:pPr>
              <a:lnSpc>
                <a:spcPts val="3000"/>
              </a:lnSpc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Mantar kolonilerinde eskime ve ölüm aşaması koloninin merkezindeki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hifa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ile başlar. Bu nedenle, koloninin kenarındaki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hifanın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pasajlanması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gerekmektedir. </a:t>
            </a:r>
          </a:p>
          <a:p>
            <a:pPr>
              <a:lnSpc>
                <a:spcPts val="3000"/>
              </a:lnSpc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Steril bir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bistüri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ile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pasajlamada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kullanılacak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besiyerinde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merkezdeki küçük bir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agar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bloğu (5mm2) kesilip çıkartılır. Aynı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bistüri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kullanılarak benzeri büyüklükteki ve şekildeki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agar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fungal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hifayı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da içerecek şekilde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pasajlanacak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olan koloninin kenarından kesip çıkartılır.</a:t>
            </a:r>
          </a:p>
          <a:p>
            <a:pPr>
              <a:lnSpc>
                <a:spcPts val="3000"/>
              </a:lnSpc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Bu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agar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bloğu pasajın yapılacağı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besiyerine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mantarlı kısmı yukarıda olacak şekilde dikkatlice yerleştirilir. Kesilen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hifa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rejenere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olup bloğun yüzeyinden çevreye doğru üreyecektir.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16632"/>
            <a:ext cx="8229600" cy="936104"/>
          </a:xfrm>
        </p:spPr>
        <p:txBody>
          <a:bodyPr/>
          <a:lstStyle/>
          <a:p>
            <a:r>
              <a:rPr lang="tr-TR" sz="36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Mantarların </a:t>
            </a:r>
            <a:r>
              <a:rPr lang="tr-TR" sz="36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Subkültürü</a:t>
            </a:r>
            <a:endParaRPr lang="tr-TR" sz="3600" b="1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9486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7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-27384"/>
            <a:ext cx="8229600" cy="864096"/>
          </a:xfrm>
        </p:spPr>
        <p:txBody>
          <a:bodyPr/>
          <a:lstStyle/>
          <a:p>
            <a:r>
              <a:rPr lang="tr-TR" sz="28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Mantar Kolonilerinin Mikroskobik Muayenesi </a:t>
            </a:r>
          </a:p>
        </p:txBody>
      </p:sp>
      <p:sp>
        <p:nvSpPr>
          <p:cNvPr id="1269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19536" y="692697"/>
            <a:ext cx="3096344" cy="4784725"/>
          </a:xfrm>
        </p:spPr>
        <p:txBody>
          <a:bodyPr>
            <a:normAutofit fontScale="92500" lnSpcReduction="20000"/>
          </a:bodyPr>
          <a:lstStyle/>
          <a:p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Dissecting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microscope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ile inceleme</a:t>
            </a:r>
          </a:p>
          <a:p>
            <a:endParaRPr lang="tr-TR" sz="22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LPCB </a:t>
            </a:r>
          </a:p>
          <a:p>
            <a:pPr>
              <a:buNone/>
            </a:pP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(</a:t>
            </a:r>
            <a:r>
              <a:rPr lang="tr-TR" sz="2200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Lactophenol</a:t>
            </a:r>
            <a:r>
              <a:rPr lang="tr-TR" sz="2200" dirty="0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Cotton</a:t>
            </a:r>
            <a:r>
              <a:rPr lang="tr-TR" sz="2200" dirty="0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Blue</a:t>
            </a:r>
            <a:r>
              <a:rPr lang="tr-TR" sz="2200" dirty="0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/</a:t>
            </a:r>
            <a:r>
              <a:rPr lang="tr-TR" sz="2200" dirty="0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Laktofenol</a:t>
            </a:r>
            <a:r>
              <a:rPr lang="tr-TR" sz="2200" dirty="0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Pamuk Mavisi 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</a:t>
            </a:r>
          </a:p>
          <a:p>
            <a:pPr>
              <a:buNone/>
            </a:pP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ile lam lamel arası preparat hazırlama </a:t>
            </a:r>
          </a:p>
          <a:p>
            <a:pPr>
              <a:buNone/>
            </a:pP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(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wet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mount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method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</a:t>
            </a:r>
          </a:p>
          <a:p>
            <a:pPr>
              <a:buNone/>
            </a:pP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ile inceleme</a:t>
            </a:r>
          </a:p>
          <a:p>
            <a:pPr>
              <a:buNone/>
            </a:pPr>
            <a:endParaRPr lang="tr-TR" sz="22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Yapışkan seloteyp yöntemi</a:t>
            </a:r>
          </a:p>
          <a:p>
            <a:endParaRPr lang="tr-TR" sz="22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Lam Kültür Tekniği</a:t>
            </a:r>
          </a:p>
        </p:txBody>
      </p:sp>
      <p:pic>
        <p:nvPicPr>
          <p:cNvPr id="4" name="3 Resim" descr="122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80177" y="836712"/>
            <a:ext cx="2909991" cy="2448272"/>
          </a:xfrm>
          <a:prstGeom prst="ellipse">
            <a:avLst/>
          </a:prstGeom>
        </p:spPr>
      </p:pic>
      <p:pic>
        <p:nvPicPr>
          <p:cNvPr id="5" name="4 Resim" descr="scotch-508-selofan-bant-15-mm-x33-mt-tekli-poset_77784_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752184" y="4437112"/>
            <a:ext cx="2088232" cy="2088232"/>
          </a:xfrm>
          <a:prstGeom prst="rect">
            <a:avLst/>
          </a:prstGeom>
        </p:spPr>
      </p:pic>
      <p:pic>
        <p:nvPicPr>
          <p:cNvPr id="6" name="5 Resim" descr="BlueMount-Z137-WEB.jpg"/>
          <p:cNvPicPr>
            <a:picLocks noChangeAspect="1"/>
          </p:cNvPicPr>
          <p:nvPr/>
        </p:nvPicPr>
        <p:blipFill>
          <a:blip r:embed="rId4" cstate="print"/>
          <a:srcRect r="38776" b="2041"/>
          <a:stretch>
            <a:fillRect/>
          </a:stretch>
        </p:blipFill>
        <p:spPr>
          <a:xfrm>
            <a:off x="5111890" y="2204865"/>
            <a:ext cx="2136238" cy="2563485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1168480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c-)</a:t>
            </a:r>
            <a:r>
              <a:rPr lang="tr-TR" sz="32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Mantarların </a:t>
            </a:r>
            <a:r>
              <a:rPr lang="tr-TR" sz="32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İdentifikasyonu</a:t>
            </a:r>
            <a:endParaRPr lang="tr-TR" sz="3200" b="1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1290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42864" y="1268761"/>
            <a:ext cx="8229600" cy="4525963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ts val="3000"/>
              </a:lnSpc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Klinik örnekte mantarın direkt mikroskobik görüntüsü</a:t>
            </a:r>
          </a:p>
          <a:p>
            <a:pPr>
              <a:lnSpc>
                <a:spcPts val="3000"/>
              </a:lnSpc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Koloni morfolojisi ve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pigmentasyon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tipi</a:t>
            </a:r>
          </a:p>
          <a:p>
            <a:pPr>
              <a:lnSpc>
                <a:spcPts val="3000"/>
              </a:lnSpc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Mantar kolonilerinde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makrokonidia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fruiting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heads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ve sporların mikroskobik görüntüsü</a:t>
            </a:r>
          </a:p>
          <a:p>
            <a:pPr>
              <a:lnSpc>
                <a:spcPts val="3000"/>
              </a:lnSpc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Maya morfolojisi ve tomurcuklanma şekli</a:t>
            </a:r>
          </a:p>
          <a:p>
            <a:pPr>
              <a:lnSpc>
                <a:spcPts val="3000"/>
              </a:lnSpc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Mayalar ve daha az oran ve sıklıkta mantarlar için için biyokimyasal testler</a:t>
            </a:r>
          </a:p>
          <a:p>
            <a:pPr>
              <a:lnSpc>
                <a:spcPts val="3000"/>
              </a:lnSpc>
            </a:pPr>
            <a:r>
              <a:rPr lang="tr-TR" sz="24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Candida</a:t>
            </a:r>
            <a:r>
              <a:rPr lang="tr-TR" sz="2400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albicans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için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germ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tube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testi gibi etkene spesifik testler</a:t>
            </a:r>
          </a:p>
          <a:p>
            <a:pPr>
              <a:lnSpc>
                <a:spcPts val="3000"/>
              </a:lnSpc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Spesifik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serolojik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testler</a:t>
            </a:r>
          </a:p>
          <a:p>
            <a:pPr>
              <a:lnSpc>
                <a:spcPts val="3000"/>
              </a:lnSpc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Kontaminantların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durumu !!! </a:t>
            </a:r>
          </a:p>
        </p:txBody>
      </p:sp>
    </p:spTree>
    <p:extLst>
      <p:ext uri="{BB962C8B-B14F-4D97-AF65-F5344CB8AC3E}">
        <p14:creationId xmlns:p14="http://schemas.microsoft.com/office/powerpoint/2010/main" val="3684695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49" name="Rectangle 2"/>
          <p:cNvSpPr>
            <a:spLocks noGrp="1" noChangeArrowheads="1"/>
          </p:cNvSpPr>
          <p:nvPr>
            <p:ph type="title"/>
          </p:nvPr>
        </p:nvSpPr>
        <p:spPr>
          <a:xfrm>
            <a:off x="2207568" y="332656"/>
            <a:ext cx="8229600" cy="868362"/>
          </a:xfrm>
        </p:spPr>
        <p:txBody>
          <a:bodyPr/>
          <a:lstStyle/>
          <a:p>
            <a:pPr algn="l"/>
            <a:r>
              <a:rPr lang="tr-TR" sz="36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Mikolojide Güvenlik Koşulları</a:t>
            </a:r>
          </a:p>
        </p:txBody>
      </p:sp>
      <p:sp>
        <p:nvSpPr>
          <p:cNvPr id="1300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1544" y="1556792"/>
            <a:ext cx="7920880" cy="5040560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Hayvanlarda hastalığa yol açan mantarların çoğu insanlar için de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patojeniktir</a:t>
            </a: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Özellikle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patojenik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mantar içerdiği düşünülen materyal ve kültürler ele alınırken çok dikkatli olunmalıdır!!!</a:t>
            </a:r>
          </a:p>
          <a:p>
            <a:pPr algn="just">
              <a:lnSpc>
                <a:spcPct val="90000"/>
              </a:lnSpc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Özellikle </a:t>
            </a:r>
            <a:r>
              <a:rPr lang="tr-TR" sz="24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Coccidioides</a:t>
            </a:r>
            <a:r>
              <a:rPr lang="tr-TR" sz="2400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immitis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gibi 25 ve 37</a:t>
            </a:r>
            <a:r>
              <a:rPr lang="en-US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°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</a:t>
            </a:r>
            <a:r>
              <a:rPr lang="ja-JP" alt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’</a:t>
            </a:r>
            <a:r>
              <a:rPr lang="tr-TR" altLang="ja-JP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lerde</a:t>
            </a:r>
            <a:r>
              <a:rPr lang="tr-TR" altLang="ja-JP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yüksek oranda </a:t>
            </a:r>
            <a:r>
              <a:rPr lang="tr-TR" altLang="ja-JP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infektif</a:t>
            </a:r>
            <a:r>
              <a:rPr lang="tr-TR" altLang="ja-JP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altLang="ja-JP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arthrosporlar</a:t>
            </a:r>
            <a:r>
              <a:rPr lang="tr-TR" altLang="ja-JP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oluşturan ve kolaylıkla </a:t>
            </a:r>
            <a:r>
              <a:rPr lang="tr-TR" altLang="ja-JP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aerosolize</a:t>
            </a:r>
            <a:r>
              <a:rPr lang="tr-TR" altLang="ja-JP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olabilen patojenlere karşı çok dikkatli olunmalıdır.</a:t>
            </a:r>
          </a:p>
          <a:p>
            <a:pPr algn="just">
              <a:lnSpc>
                <a:spcPct val="90000"/>
              </a:lnSpc>
            </a:pPr>
            <a:r>
              <a:rPr lang="tr-TR" sz="24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Cryptococcus</a:t>
            </a:r>
            <a:r>
              <a:rPr lang="tr-TR" sz="2400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neoformans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ve </a:t>
            </a:r>
            <a:r>
              <a:rPr lang="tr-TR" sz="24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Blastomyces</a:t>
            </a:r>
            <a:r>
              <a:rPr lang="tr-TR" sz="2400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dermatitidis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gibi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dimorfik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mantarlar insanlarda çok ciddi hastalığa yol açmaktadır.</a:t>
            </a:r>
          </a:p>
          <a:p>
            <a:pPr algn="just">
              <a:lnSpc>
                <a:spcPct val="90000"/>
              </a:lnSpc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İdeal olan bütün mikolojik muayenelerin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biyogüvenlik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kabini içerisinde yapılmasıdır.</a:t>
            </a:r>
          </a:p>
        </p:txBody>
      </p:sp>
      <p:pic>
        <p:nvPicPr>
          <p:cNvPr id="130051" name="Picture 5" descr="picture_mcquail_attention_mode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74721" y="561111"/>
            <a:ext cx="1584325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37068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3" name="1 Başlık"/>
          <p:cNvSpPr>
            <a:spLocks noGrp="1"/>
          </p:cNvSpPr>
          <p:nvPr>
            <p:ph type="title"/>
          </p:nvPr>
        </p:nvSpPr>
        <p:spPr>
          <a:xfrm>
            <a:off x="2024063" y="2857500"/>
            <a:ext cx="8229600" cy="114300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SAĞALTIM ve KORUMA</a:t>
            </a:r>
          </a:p>
        </p:txBody>
      </p:sp>
    </p:spTree>
    <p:extLst>
      <p:ext uri="{BB962C8B-B14F-4D97-AF65-F5344CB8AC3E}">
        <p14:creationId xmlns:p14="http://schemas.microsoft.com/office/powerpoint/2010/main" val="306302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788</Words>
  <Application>Microsoft Office PowerPoint</Application>
  <PresentationFormat>Geniş ekran</PresentationFormat>
  <Paragraphs>102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20" baseType="lpstr">
      <vt:lpstr>ＭＳ Ｐゴシック</vt:lpstr>
      <vt:lpstr>Arial</vt:lpstr>
      <vt:lpstr>Calibri</vt:lpstr>
      <vt:lpstr>Calibri Light</vt:lpstr>
      <vt:lpstr>Times New Roman</vt:lpstr>
      <vt:lpstr>Office Teması</vt:lpstr>
      <vt:lpstr>Laktofenol Pamuk Mavisi</vt:lpstr>
      <vt:lpstr>b-) Mantar İzolasyonu ve Pasajlanması</vt:lpstr>
      <vt:lpstr>Besiyerine İnokulasyon</vt:lpstr>
      <vt:lpstr>Mantarların Subkültürü</vt:lpstr>
      <vt:lpstr>Mantarların Subkültürü</vt:lpstr>
      <vt:lpstr>Mantar Kolonilerinin Mikroskobik Muayenesi </vt:lpstr>
      <vt:lpstr>c-) Mantarların İdentifikasyonu</vt:lpstr>
      <vt:lpstr>Mikolojide Güvenlik Koşulları</vt:lpstr>
      <vt:lpstr>SAĞALTIM ve KORUMA</vt:lpstr>
      <vt:lpstr>PowerPoint Sunusu</vt:lpstr>
      <vt:lpstr>PowerPoint Sunusu</vt:lpstr>
      <vt:lpstr>Mantar İnfeksiyonlarının Genel Özellikleri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Laktofenol Pamuk Mavisi</dc:title>
  <dc:creator>Inci Basak Kaya</dc:creator>
  <cp:lastModifiedBy>Inci Basak Kaya</cp:lastModifiedBy>
  <cp:revision>2</cp:revision>
  <dcterms:created xsi:type="dcterms:W3CDTF">2019-09-27T09:02:35Z</dcterms:created>
  <dcterms:modified xsi:type="dcterms:W3CDTF">2019-09-27T09:03:09Z</dcterms:modified>
</cp:coreProperties>
</file>