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6" r:id="rId3"/>
    <p:sldId id="257" r:id="rId4"/>
    <p:sldId id="258" r:id="rId5"/>
    <p:sldId id="259" r:id="rId6"/>
    <p:sldId id="264" r:id="rId7"/>
    <p:sldId id="262" r:id="rId8"/>
    <p:sldId id="265" r:id="rId9"/>
    <p:sldId id="267"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76" autoAdjust="0"/>
  </p:normalViewPr>
  <p:slideViewPr>
    <p:cSldViewPr>
      <p:cViewPr varScale="1">
        <p:scale>
          <a:sx n="75" d="100"/>
          <a:sy n="75" d="100"/>
        </p:scale>
        <p:origin x="-1236"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tr-TR" smtClean="0"/>
              <a:t>Asıl başlık stili için tıklatın</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A23720DD-5B6D-40BF-8493-A6B52D484E6B}" type="datetimeFigureOut">
              <a:rPr lang="tr-TR" smtClean="0"/>
              <a:t>15.04.2021</a:t>
            </a:fld>
            <a:endParaRPr lang="tr-TR"/>
          </a:p>
        </p:txBody>
      </p:sp>
      <p:sp>
        <p:nvSpPr>
          <p:cNvPr id="5" name="Footer Placeholder 4"/>
          <p:cNvSpPr>
            <a:spLocks noGrp="1"/>
          </p:cNvSpPr>
          <p:nvPr>
            <p:ph type="ftr" sz="quarter" idx="11"/>
          </p:nvPr>
        </p:nvSpPr>
        <p:spPr>
          <a:xfrm>
            <a:off x="1174044" y="5357592"/>
            <a:ext cx="5034845" cy="365125"/>
          </a:xfrm>
        </p:spPr>
        <p:txBody>
          <a:bodyPr/>
          <a:lstStyle/>
          <a:p>
            <a:endParaRPr lang="tr-TR"/>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15.04.2021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15.04.2021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15.04.2021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tr-TR" smtClean="0"/>
              <a:t>Asıl başlık stili için tıklatın</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15.04.2021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A23720DD-5B6D-40BF-8493-A6B52D484E6B}" type="datetimeFigureOut">
              <a:rPr lang="tr-TR" smtClean="0"/>
              <a:t>15.04.2021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9" name="Content Placeholder 8"/>
          <p:cNvSpPr>
            <a:spLocks noGrp="1"/>
          </p:cNvSpPr>
          <p:nvPr>
            <p:ph sz="quarter" idx="13"/>
          </p:nvPr>
        </p:nvSpPr>
        <p:spPr>
          <a:xfrm>
            <a:off x="1298448" y="2121407"/>
            <a:ext cx="3200400" cy="360273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7" name="Date Placeholder 6"/>
          <p:cNvSpPr>
            <a:spLocks noGrp="1"/>
          </p:cNvSpPr>
          <p:nvPr>
            <p:ph type="dt" sz="half" idx="10"/>
          </p:nvPr>
        </p:nvSpPr>
        <p:spPr/>
        <p:txBody>
          <a:bodyPr/>
          <a:lstStyle/>
          <a:p>
            <a:fld id="{A23720DD-5B6D-40BF-8493-A6B52D484E6B}" type="datetimeFigureOut">
              <a:rPr lang="tr-TR" smtClean="0"/>
              <a:t>15.04.2021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
        <p:nvSpPr>
          <p:cNvPr id="11" name="Content Placeholder 10"/>
          <p:cNvSpPr>
            <a:spLocks noGrp="1"/>
          </p:cNvSpPr>
          <p:nvPr>
            <p:ph sz="quarter" idx="13"/>
          </p:nvPr>
        </p:nvSpPr>
        <p:spPr>
          <a:xfrm>
            <a:off x="1298448" y="2944368"/>
            <a:ext cx="3227832" cy="277977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A23720DD-5B6D-40BF-8493-A6B52D484E6B}" type="datetimeFigureOut">
              <a:rPr lang="tr-TR" smtClean="0"/>
              <a:t>15.04.2021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15.04.2021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tr-TR" smtClean="0"/>
              <a:t>Asıl başlık stili için tıklatın</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rot="60000">
            <a:off x="6341698" y="5885672"/>
            <a:ext cx="1213821" cy="365125"/>
          </a:xfrm>
        </p:spPr>
        <p:txBody>
          <a:bodyPr/>
          <a:lstStyle/>
          <a:p>
            <a:fld id="{A23720DD-5B6D-40BF-8493-A6B52D484E6B}" type="datetimeFigureOut">
              <a:rPr lang="tr-TR" smtClean="0"/>
              <a:t>15.04.2021</a:t>
            </a:fld>
            <a:endParaRPr lang="tr-TR"/>
          </a:p>
        </p:txBody>
      </p:sp>
      <p:sp>
        <p:nvSpPr>
          <p:cNvPr id="6" name="Footer Placeholder 5"/>
          <p:cNvSpPr>
            <a:spLocks noGrp="1"/>
          </p:cNvSpPr>
          <p:nvPr>
            <p:ph type="ftr" sz="quarter" idx="11"/>
          </p:nvPr>
        </p:nvSpPr>
        <p:spPr>
          <a:xfrm rot="-60000">
            <a:off x="914554" y="5829261"/>
            <a:ext cx="3522607" cy="365125"/>
          </a:xfrm>
        </p:spPr>
        <p:txBody>
          <a:bodyPr/>
          <a:lstStyle/>
          <a:p>
            <a:endParaRPr lang="tr-TR"/>
          </a:p>
        </p:txBody>
      </p:sp>
      <p:sp>
        <p:nvSpPr>
          <p:cNvPr id="7" name="Slide Number Placeholder 6"/>
          <p:cNvSpPr>
            <a:spLocks noGrp="1"/>
          </p:cNvSpPr>
          <p:nvPr>
            <p:ph type="sldNum" sz="quarter" idx="12"/>
          </p:nvPr>
        </p:nvSpPr>
        <p:spPr>
          <a:xfrm rot="60000">
            <a:off x="7557313" y="5896961"/>
            <a:ext cx="554023" cy="365125"/>
          </a:xfrm>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tr-TR" smtClean="0"/>
              <a:t>Asıl başlık stili için tıklatın</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rot="60000">
            <a:off x="6345936" y="5888737"/>
            <a:ext cx="1213821" cy="365125"/>
          </a:xfrm>
        </p:spPr>
        <p:txBody>
          <a:bodyPr/>
          <a:lstStyle/>
          <a:p>
            <a:fld id="{A23720DD-5B6D-40BF-8493-A6B52D484E6B}" type="datetimeFigureOut">
              <a:rPr lang="tr-TR" smtClean="0"/>
              <a:t>15.04.2021</a:t>
            </a:fld>
            <a:endParaRPr lang="tr-TR"/>
          </a:p>
        </p:txBody>
      </p:sp>
      <p:sp>
        <p:nvSpPr>
          <p:cNvPr id="6" name="Footer Placeholder 5"/>
          <p:cNvSpPr>
            <a:spLocks noGrp="1"/>
          </p:cNvSpPr>
          <p:nvPr>
            <p:ph type="ftr" sz="quarter" idx="11"/>
          </p:nvPr>
        </p:nvSpPr>
        <p:spPr>
          <a:xfrm rot="-60000">
            <a:off x="914569" y="5831037"/>
            <a:ext cx="3319043" cy="365125"/>
          </a:xfrm>
        </p:spPr>
        <p:txBody>
          <a:bodyPr/>
          <a:lstStyle/>
          <a:p>
            <a:endParaRPr lang="tr-TR"/>
          </a:p>
        </p:txBody>
      </p:sp>
      <p:sp>
        <p:nvSpPr>
          <p:cNvPr id="7" name="Slide Number Placeholder 6"/>
          <p:cNvSpPr>
            <a:spLocks noGrp="1"/>
          </p:cNvSpPr>
          <p:nvPr>
            <p:ph type="sldNum" sz="quarter" idx="12"/>
          </p:nvPr>
        </p:nvSpPr>
        <p:spPr>
          <a:xfrm rot="60000">
            <a:off x="7562089" y="5900026"/>
            <a:ext cx="554023" cy="365125"/>
          </a:xfrm>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A23720DD-5B6D-40BF-8493-A6B52D484E6B}" type="datetimeFigureOut">
              <a:rPr lang="tr-TR" smtClean="0"/>
              <a:t>15.04.2021</a:t>
            </a:fld>
            <a:endParaRPr lang="tr-TR"/>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tr-TR"/>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fontScale="90000"/>
          </a:bodyPr>
          <a:lstStyle/>
          <a:p>
            <a:r>
              <a:rPr lang="tr-TR" dirty="0" smtClean="0"/>
              <a:t>ERKEN MÜDAHALE MODELLERİ / YAKLAŞIMLARI</a:t>
            </a:r>
            <a:endParaRPr lang="tr-TR" dirty="0"/>
          </a:p>
        </p:txBody>
      </p:sp>
      <p:sp>
        <p:nvSpPr>
          <p:cNvPr id="3" name="Alt Başlık 2"/>
          <p:cNvSpPr>
            <a:spLocks noGrp="1"/>
          </p:cNvSpPr>
          <p:nvPr>
            <p:ph type="subTitle" idx="1"/>
          </p:nvPr>
        </p:nvSpPr>
        <p:spPr/>
        <p:txBody>
          <a:bodyPr/>
          <a:lstStyle/>
          <a:p>
            <a:r>
              <a:rPr lang="tr-TR" dirty="0" smtClean="0"/>
              <a:t>Prof. Dr. Müdriye YILDIZ BIÇAKÇI</a:t>
            </a:r>
            <a:endParaRPr lang="tr-TR" dirty="0"/>
          </a:p>
        </p:txBody>
      </p:sp>
    </p:spTree>
    <p:extLst>
      <p:ext uri="{BB962C8B-B14F-4D97-AF65-F5344CB8AC3E}">
        <p14:creationId xmlns:p14="http://schemas.microsoft.com/office/powerpoint/2010/main" val="28345237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just"/>
            <a:endParaRPr lang="tr-TR" dirty="0"/>
          </a:p>
        </p:txBody>
      </p:sp>
      <p:sp>
        <p:nvSpPr>
          <p:cNvPr id="3" name="İçerik Yer Tutucusu 2"/>
          <p:cNvSpPr>
            <a:spLocks noGrp="1"/>
          </p:cNvSpPr>
          <p:nvPr>
            <p:ph idx="1"/>
          </p:nvPr>
        </p:nvSpPr>
        <p:spPr/>
        <p:txBody>
          <a:bodyPr>
            <a:normAutofit fontScale="92500"/>
          </a:bodyPr>
          <a:lstStyle/>
          <a:p>
            <a:pPr algn="just"/>
            <a:r>
              <a:rPr lang="tr-TR" dirty="0"/>
              <a:t>Erken müdahale modelleri ailelere sunulacak sistemin hangi kuram ya da </a:t>
            </a:r>
            <a:r>
              <a:rPr lang="tr-TR" dirty="0" smtClean="0"/>
              <a:t>kuramlara </a:t>
            </a:r>
            <a:r>
              <a:rPr lang="tr-TR" dirty="0"/>
              <a:t>dayalı olarak sunulma şekline (gelişim sistemleri modeli, </a:t>
            </a:r>
            <a:r>
              <a:rPr lang="tr-TR" dirty="0" err="1"/>
              <a:t>transaksiyonel</a:t>
            </a:r>
            <a:r>
              <a:rPr lang="tr-TR" dirty="0"/>
              <a:t> model, </a:t>
            </a:r>
            <a:r>
              <a:rPr lang="tr-TR" dirty="0" err="1"/>
              <a:t>hibrit</a:t>
            </a:r>
            <a:r>
              <a:rPr lang="tr-TR" dirty="0"/>
              <a:t> model vb.), nerede sunulduğuna (ev temelli, kurum temelli, hem ev hem </a:t>
            </a:r>
            <a:r>
              <a:rPr lang="tr-TR" dirty="0" smtClean="0"/>
              <a:t>kurum </a:t>
            </a:r>
            <a:r>
              <a:rPr lang="tr-TR" dirty="0"/>
              <a:t>temelli) ya da hizmet verenlerin yaptığı işbirliği türüne (</a:t>
            </a:r>
            <a:r>
              <a:rPr lang="tr-TR" dirty="0" err="1"/>
              <a:t>interdisipliner</a:t>
            </a:r>
            <a:r>
              <a:rPr lang="tr-TR" dirty="0"/>
              <a:t>, </a:t>
            </a:r>
            <a:r>
              <a:rPr lang="tr-TR" dirty="0" err="1" smtClean="0"/>
              <a:t>multi-disipliner</a:t>
            </a:r>
            <a:r>
              <a:rPr lang="tr-TR" dirty="0"/>
              <a:t>, </a:t>
            </a:r>
            <a:r>
              <a:rPr lang="tr-TR" dirty="0" err="1"/>
              <a:t>transdisipliner</a:t>
            </a:r>
            <a:r>
              <a:rPr lang="tr-TR" dirty="0"/>
              <a:t>) göre </a:t>
            </a:r>
            <a:r>
              <a:rPr lang="tr-TR" dirty="0" smtClean="0"/>
              <a:t>sınıflandırılabilmektedir (</a:t>
            </a:r>
            <a:r>
              <a:rPr lang="tr-TR" dirty="0" smtClean="0"/>
              <a:t>Diken</a:t>
            </a:r>
            <a:r>
              <a:rPr lang="tr-TR" dirty="0"/>
              <a:t>, </a:t>
            </a:r>
            <a:r>
              <a:rPr lang="tr-TR" dirty="0" smtClean="0"/>
              <a:t>Tuna &amp; Sümer</a:t>
            </a:r>
            <a:r>
              <a:rPr lang="tr-TR" dirty="0"/>
              <a:t>, </a:t>
            </a:r>
            <a:r>
              <a:rPr lang="tr-TR" dirty="0" smtClean="0"/>
              <a:t>2018</a:t>
            </a:r>
            <a:r>
              <a:rPr lang="tr-TR" dirty="0"/>
              <a:t>). </a:t>
            </a:r>
          </a:p>
        </p:txBody>
      </p:sp>
    </p:spTree>
    <p:extLst>
      <p:ext uri="{BB962C8B-B14F-4D97-AF65-F5344CB8AC3E}">
        <p14:creationId xmlns:p14="http://schemas.microsoft.com/office/powerpoint/2010/main" val="20458534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just"/>
            <a:r>
              <a:rPr lang="tr-TR" dirty="0"/>
              <a:t>Gelişim Sistemleri Modeli</a:t>
            </a:r>
          </a:p>
        </p:txBody>
      </p:sp>
      <p:sp>
        <p:nvSpPr>
          <p:cNvPr id="3" name="İçerik Yer Tutucusu 2"/>
          <p:cNvSpPr>
            <a:spLocks noGrp="1"/>
          </p:cNvSpPr>
          <p:nvPr>
            <p:ph idx="1"/>
          </p:nvPr>
        </p:nvSpPr>
        <p:spPr/>
        <p:txBody>
          <a:bodyPr>
            <a:normAutofit/>
          </a:bodyPr>
          <a:lstStyle/>
          <a:p>
            <a:pPr algn="just"/>
            <a:r>
              <a:rPr lang="tr-TR" dirty="0" err="1"/>
              <a:t>Guralnick</a:t>
            </a:r>
            <a:r>
              <a:rPr lang="tr-TR" dirty="0"/>
              <a:t> (2001</a:t>
            </a:r>
            <a:r>
              <a:rPr lang="tr-TR" dirty="0" smtClean="0"/>
              <a:t>)’in </a:t>
            </a:r>
            <a:r>
              <a:rPr lang="tr-TR" dirty="0"/>
              <a:t>geliştirdiği </a:t>
            </a:r>
            <a:r>
              <a:rPr lang="tr-TR" dirty="0" smtClean="0"/>
              <a:t>Gelişim Sistemleri Modeline göre </a:t>
            </a:r>
            <a:r>
              <a:rPr lang="tr-TR" dirty="0"/>
              <a:t>erken müdahale hizmetlerinin başarılı gerçekleştirilmesi için göz önünde bulundurulması gereken üç bileşen </a:t>
            </a:r>
            <a:r>
              <a:rPr lang="tr-TR" dirty="0" smtClean="0"/>
              <a:t>bulunmaktadır</a:t>
            </a:r>
            <a:r>
              <a:rPr lang="tr-TR" dirty="0"/>
              <a:t>. Bunlar (a) </a:t>
            </a:r>
            <a:r>
              <a:rPr lang="tr-TR" dirty="0" smtClean="0"/>
              <a:t>çocuğun </a:t>
            </a:r>
            <a:r>
              <a:rPr lang="tr-TR" dirty="0"/>
              <a:t>ailesi ile kurduğu etkileşim örüntüleri, (b) kaynaşma </a:t>
            </a:r>
            <a:r>
              <a:rPr lang="tr-TR" dirty="0" smtClean="0"/>
              <a:t>ve (c</a:t>
            </a:r>
            <a:r>
              <a:rPr lang="tr-TR" dirty="0"/>
              <a:t>) bütünleşme olarak sıralanmaktadır (Diken, Tuna </a:t>
            </a:r>
            <a:r>
              <a:rPr lang="tr-TR" dirty="0" smtClean="0"/>
              <a:t>&amp; Sümer</a:t>
            </a:r>
            <a:r>
              <a:rPr lang="tr-TR" dirty="0"/>
              <a:t>, 2018). </a:t>
            </a:r>
          </a:p>
        </p:txBody>
      </p:sp>
    </p:spTree>
    <p:extLst>
      <p:ext uri="{BB962C8B-B14F-4D97-AF65-F5344CB8AC3E}">
        <p14:creationId xmlns:p14="http://schemas.microsoft.com/office/powerpoint/2010/main" val="25892190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pPr algn="just"/>
            <a:r>
              <a:rPr lang="tr-TR" dirty="0"/>
              <a:t>Çocuğun ailesi ile kurduğu etkileşim örüntüleri</a:t>
            </a:r>
          </a:p>
        </p:txBody>
      </p:sp>
      <p:sp>
        <p:nvSpPr>
          <p:cNvPr id="3" name="İçerik Yer Tutucusu 2"/>
          <p:cNvSpPr>
            <a:spLocks noGrp="1"/>
          </p:cNvSpPr>
          <p:nvPr>
            <p:ph idx="1"/>
          </p:nvPr>
        </p:nvSpPr>
        <p:spPr/>
        <p:txBody>
          <a:bodyPr>
            <a:normAutofit fontScale="70000" lnSpcReduction="20000"/>
          </a:bodyPr>
          <a:lstStyle/>
          <a:p>
            <a:pPr algn="just"/>
            <a:r>
              <a:rPr lang="tr-TR" dirty="0" smtClean="0"/>
              <a:t>Ailenin </a:t>
            </a:r>
            <a:r>
              <a:rPr lang="tr-TR" dirty="0"/>
              <a:t>çocuğu ile kurduğu etkileşim örüntüleri </a:t>
            </a:r>
            <a:r>
              <a:rPr lang="tr-TR" dirty="0" smtClean="0"/>
              <a:t>üç başlık </a:t>
            </a:r>
            <a:r>
              <a:rPr lang="tr-TR" dirty="0"/>
              <a:t>altında incelenebilir. Bunlar (a) ebeveyn-çocuk etkileşimi, (b) ebeveynlerin çocuğun deneyimlerini organize edilmesi, (c) bakım ve güvenliğin sağlanması olarak </a:t>
            </a:r>
            <a:r>
              <a:rPr lang="tr-TR" dirty="0" smtClean="0"/>
              <a:t>sıralanabilmektedir</a:t>
            </a:r>
            <a:r>
              <a:rPr lang="tr-TR" dirty="0"/>
              <a:t>. Ebeveyn çocuk etkileşimi, ebeveynlerin çocuklarının davranışlarına duyarlı, </a:t>
            </a:r>
            <a:r>
              <a:rPr lang="tr-TR" dirty="0" smtClean="0"/>
              <a:t>yanıtlayıcı </a:t>
            </a:r>
            <a:r>
              <a:rPr lang="tr-TR" dirty="0"/>
              <a:t>ve onları rahatlatıcı olmalarını gerektirmektedir. Ebeveynlerin çocuğun deneyimlerini organize edebilmesi, çevresel uyaranları çocuğunun gelişimine uygun olarak düzenlemesi, gelişimine uygun oyuncak ve oyun seçiminde bulunması gibi özellikleri taşımaktadır. Bakım ve güvenlik ise çocuğun kendini güvende hissetmesi, beslenmesi, barınmasının </a:t>
            </a:r>
            <a:r>
              <a:rPr lang="tr-TR" dirty="0" smtClean="0"/>
              <a:t>ebeveynleri </a:t>
            </a:r>
            <a:r>
              <a:rPr lang="tr-TR" dirty="0"/>
              <a:t>tarafından sağlanmasını </a:t>
            </a:r>
            <a:r>
              <a:rPr lang="tr-TR" dirty="0" smtClean="0"/>
              <a:t>kapsamaktadır (</a:t>
            </a:r>
            <a:r>
              <a:rPr lang="tr-TR" dirty="0"/>
              <a:t>Diken, Tuna </a:t>
            </a:r>
            <a:r>
              <a:rPr lang="tr-TR" dirty="0" smtClean="0"/>
              <a:t>&amp; Sümer</a:t>
            </a:r>
            <a:r>
              <a:rPr lang="tr-TR" dirty="0"/>
              <a:t>, 2018). </a:t>
            </a:r>
          </a:p>
        </p:txBody>
      </p:sp>
    </p:spTree>
    <p:extLst>
      <p:ext uri="{BB962C8B-B14F-4D97-AF65-F5344CB8AC3E}">
        <p14:creationId xmlns:p14="http://schemas.microsoft.com/office/powerpoint/2010/main" val="11348871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pPr algn="just"/>
            <a:r>
              <a:rPr lang="tr-TR" dirty="0" err="1"/>
              <a:t>Transaksiyonel</a:t>
            </a:r>
            <a:r>
              <a:rPr lang="tr-TR" dirty="0"/>
              <a:t> Müdahale Modeli</a:t>
            </a:r>
          </a:p>
        </p:txBody>
      </p:sp>
      <p:sp>
        <p:nvSpPr>
          <p:cNvPr id="3" name="İçerik Yer Tutucusu 2"/>
          <p:cNvSpPr>
            <a:spLocks noGrp="1"/>
          </p:cNvSpPr>
          <p:nvPr>
            <p:ph idx="1"/>
          </p:nvPr>
        </p:nvSpPr>
        <p:spPr/>
        <p:txBody>
          <a:bodyPr>
            <a:normAutofit/>
          </a:bodyPr>
          <a:lstStyle/>
          <a:p>
            <a:pPr algn="just"/>
            <a:r>
              <a:rPr lang="tr-TR" dirty="0" err="1"/>
              <a:t>Transaksiyonel</a:t>
            </a:r>
            <a:r>
              <a:rPr lang="tr-TR" dirty="0"/>
              <a:t> </a:t>
            </a:r>
            <a:r>
              <a:rPr lang="tr-TR" dirty="0" smtClean="0"/>
              <a:t>Müdahale </a:t>
            </a:r>
            <a:r>
              <a:rPr lang="tr-TR" dirty="0" err="1" smtClean="0"/>
              <a:t>Modeli’nde</a:t>
            </a:r>
            <a:r>
              <a:rPr lang="tr-TR" dirty="0" smtClean="0"/>
              <a:t> bireyin </a:t>
            </a:r>
            <a:r>
              <a:rPr lang="tr-TR" dirty="0"/>
              <a:t>gelişimi için hem bireye hem de bireyin yaşadığı deneyimlere </a:t>
            </a:r>
            <a:r>
              <a:rPr lang="tr-TR" dirty="0" smtClean="0"/>
              <a:t>odaklanılmaktadır ve üç </a:t>
            </a:r>
            <a:r>
              <a:rPr lang="tr-TR" dirty="0"/>
              <a:t>temel teknik kullanılmaktadır. Bunlar (1) iyileştirme (</a:t>
            </a:r>
            <a:r>
              <a:rPr lang="tr-TR" dirty="0" err="1"/>
              <a:t>remediation</a:t>
            </a:r>
            <a:r>
              <a:rPr lang="tr-TR" dirty="0"/>
              <a:t>), (2) yeniden tanımlama (</a:t>
            </a:r>
            <a:r>
              <a:rPr lang="tr-TR" dirty="0" err="1"/>
              <a:t>redefinition</a:t>
            </a:r>
            <a:r>
              <a:rPr lang="tr-TR" dirty="0"/>
              <a:t>), (3) yeniden eğitme (</a:t>
            </a:r>
            <a:r>
              <a:rPr lang="tr-TR" dirty="0" err="1"/>
              <a:t>reeducate</a:t>
            </a:r>
            <a:r>
              <a:rPr lang="tr-TR" dirty="0"/>
              <a:t>) olarak sıralanabilir </a:t>
            </a:r>
            <a:r>
              <a:rPr lang="tr-TR" dirty="0" smtClean="0"/>
              <a:t>(Diken</a:t>
            </a:r>
            <a:r>
              <a:rPr lang="tr-TR" dirty="0"/>
              <a:t>, Tuna </a:t>
            </a:r>
            <a:r>
              <a:rPr lang="tr-TR" dirty="0" smtClean="0"/>
              <a:t>&amp; Sümer</a:t>
            </a:r>
            <a:r>
              <a:rPr lang="tr-TR" dirty="0"/>
              <a:t>, 2018). </a:t>
            </a:r>
          </a:p>
        </p:txBody>
      </p:sp>
    </p:spTree>
    <p:extLst>
      <p:ext uri="{BB962C8B-B14F-4D97-AF65-F5344CB8AC3E}">
        <p14:creationId xmlns:p14="http://schemas.microsoft.com/office/powerpoint/2010/main" val="2894656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pPr algn="just"/>
            <a:r>
              <a:rPr lang="tr-TR" dirty="0"/>
              <a:t>Bütünleştirilmiş Müdahale Modelleri</a:t>
            </a:r>
          </a:p>
        </p:txBody>
      </p:sp>
      <p:sp>
        <p:nvSpPr>
          <p:cNvPr id="3" name="İçerik Yer Tutucusu 2"/>
          <p:cNvSpPr>
            <a:spLocks noGrp="1"/>
          </p:cNvSpPr>
          <p:nvPr>
            <p:ph idx="1"/>
          </p:nvPr>
        </p:nvSpPr>
        <p:spPr/>
        <p:txBody>
          <a:bodyPr>
            <a:normAutofit/>
          </a:bodyPr>
          <a:lstStyle/>
          <a:p>
            <a:pPr algn="just"/>
            <a:r>
              <a:rPr lang="tr-TR" dirty="0" smtClean="0"/>
              <a:t>Erken </a:t>
            </a:r>
            <a:r>
              <a:rPr lang="tr-TR" dirty="0"/>
              <a:t>müdahale alanı, hizmet alanların gereksinimleri </a:t>
            </a:r>
            <a:r>
              <a:rPr lang="tr-TR" dirty="0" smtClean="0"/>
              <a:t>doğrultusunda </a:t>
            </a:r>
            <a:r>
              <a:rPr lang="tr-TR" dirty="0"/>
              <a:t>pek çok kuramın bütünleştirilebildiği bir alandır. </a:t>
            </a:r>
            <a:r>
              <a:rPr lang="tr-TR" dirty="0"/>
              <a:t>Bütünleştirilmiş Müdahale Modeline örnek olarak Doğal Müdahale Modeli ve İlişki Temelli Müdahale Modeli verilebilir (</a:t>
            </a:r>
            <a:r>
              <a:rPr lang="tr-TR" dirty="0"/>
              <a:t>Diken, Tuna </a:t>
            </a:r>
            <a:r>
              <a:rPr lang="tr-TR" dirty="0" smtClean="0"/>
              <a:t>&amp; Sümer</a:t>
            </a:r>
            <a:r>
              <a:rPr lang="tr-TR" dirty="0"/>
              <a:t>, 2018). </a:t>
            </a:r>
          </a:p>
          <a:p>
            <a:pPr algn="just"/>
            <a:endParaRPr lang="tr-TR" dirty="0"/>
          </a:p>
        </p:txBody>
      </p:sp>
    </p:spTree>
    <p:extLst>
      <p:ext uri="{BB962C8B-B14F-4D97-AF65-F5344CB8AC3E}">
        <p14:creationId xmlns:p14="http://schemas.microsoft.com/office/powerpoint/2010/main" val="39702831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just"/>
            <a:r>
              <a:rPr lang="tr-TR" dirty="0"/>
              <a:t>Doğal müdahale modeli</a:t>
            </a:r>
            <a:endParaRPr lang="tr-TR" dirty="0"/>
          </a:p>
        </p:txBody>
      </p:sp>
      <p:sp>
        <p:nvSpPr>
          <p:cNvPr id="3" name="İçerik Yer Tutucusu 2"/>
          <p:cNvSpPr>
            <a:spLocks noGrp="1"/>
          </p:cNvSpPr>
          <p:nvPr>
            <p:ph idx="1"/>
          </p:nvPr>
        </p:nvSpPr>
        <p:spPr/>
        <p:txBody>
          <a:bodyPr>
            <a:normAutofit/>
          </a:bodyPr>
          <a:lstStyle/>
          <a:p>
            <a:pPr algn="just"/>
            <a:r>
              <a:rPr lang="tr-TR" dirty="0" smtClean="0"/>
              <a:t>Öğrenme </a:t>
            </a:r>
            <a:r>
              <a:rPr lang="tr-TR" dirty="0"/>
              <a:t>kuramları ve gelişim </a:t>
            </a:r>
            <a:r>
              <a:rPr lang="tr-TR" dirty="0" smtClean="0"/>
              <a:t>kuramlarının </a:t>
            </a:r>
            <a:r>
              <a:rPr lang="tr-TR" dirty="0"/>
              <a:t>birlikte kullanılması yoluyla geliştirilen müdahalelerdir. Bu kapsamda doğal müdahale modelinde çocuğa belli becerilerin öğretilmesinde doğal ortamlarda çocuğun başlattığı etkileşimlerin öğretim fırsatına dönüştürülmesi temel </a:t>
            </a:r>
            <a:r>
              <a:rPr lang="tr-TR" dirty="0" smtClean="0"/>
              <a:t>alınmaktadır</a:t>
            </a:r>
            <a:r>
              <a:rPr lang="tr-TR" dirty="0"/>
              <a:t> </a:t>
            </a:r>
            <a:r>
              <a:rPr lang="tr-TR" dirty="0" smtClean="0"/>
              <a:t>(Diken</a:t>
            </a:r>
            <a:r>
              <a:rPr lang="tr-TR" dirty="0"/>
              <a:t>, Tuna </a:t>
            </a:r>
            <a:r>
              <a:rPr lang="tr-TR" dirty="0" smtClean="0"/>
              <a:t>&amp; Sümer</a:t>
            </a:r>
            <a:r>
              <a:rPr lang="tr-TR" dirty="0"/>
              <a:t>, 2018). </a:t>
            </a:r>
          </a:p>
          <a:p>
            <a:pPr algn="just"/>
            <a:endParaRPr lang="tr-TR" dirty="0"/>
          </a:p>
        </p:txBody>
      </p:sp>
    </p:spTree>
    <p:extLst>
      <p:ext uri="{BB962C8B-B14F-4D97-AF65-F5344CB8AC3E}">
        <p14:creationId xmlns:p14="http://schemas.microsoft.com/office/powerpoint/2010/main" val="23408346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pPr algn="just"/>
            <a:r>
              <a:rPr lang="tr-TR" dirty="0"/>
              <a:t>İlişki temelli müdahale modeli</a:t>
            </a:r>
            <a:endParaRPr lang="tr-TR" dirty="0"/>
          </a:p>
        </p:txBody>
      </p:sp>
      <p:sp>
        <p:nvSpPr>
          <p:cNvPr id="3" name="İçerik Yer Tutucusu 2"/>
          <p:cNvSpPr>
            <a:spLocks noGrp="1"/>
          </p:cNvSpPr>
          <p:nvPr>
            <p:ph idx="1"/>
          </p:nvPr>
        </p:nvSpPr>
        <p:spPr/>
        <p:txBody>
          <a:bodyPr>
            <a:normAutofit/>
          </a:bodyPr>
          <a:lstStyle/>
          <a:p>
            <a:pPr algn="just"/>
            <a:r>
              <a:rPr lang="tr-TR" dirty="0" smtClean="0"/>
              <a:t>Ekolojik </a:t>
            </a:r>
            <a:r>
              <a:rPr lang="tr-TR" dirty="0"/>
              <a:t>kuram ve </a:t>
            </a:r>
            <a:r>
              <a:rPr lang="tr-TR" dirty="0" smtClean="0"/>
              <a:t>gelişim </a:t>
            </a:r>
            <a:r>
              <a:rPr lang="tr-TR" dirty="0"/>
              <a:t>kuramlarının birlikte kullanılması yoluyla geliştirilen müdahalelerdir. Ekolojik kuramın bakış açısı gereği ilişki temelli müdahale modelinde çocuğun ailesi ve çevresinin sağladığı kaynaklar ve risk faktörlerinin belirlenmesi </a:t>
            </a:r>
            <a:r>
              <a:rPr lang="tr-TR" dirty="0" smtClean="0"/>
              <a:t>gerekmektedir </a:t>
            </a:r>
            <a:r>
              <a:rPr lang="tr-TR" dirty="0"/>
              <a:t>(Diken, Tuna </a:t>
            </a:r>
            <a:r>
              <a:rPr lang="tr-TR" dirty="0" smtClean="0"/>
              <a:t>&amp; Sümer</a:t>
            </a:r>
            <a:r>
              <a:rPr lang="tr-TR" dirty="0"/>
              <a:t>, 2018). </a:t>
            </a:r>
          </a:p>
          <a:p>
            <a:pPr algn="just"/>
            <a:endParaRPr lang="tr-TR" dirty="0"/>
          </a:p>
        </p:txBody>
      </p:sp>
    </p:spTree>
    <p:extLst>
      <p:ext uri="{BB962C8B-B14F-4D97-AF65-F5344CB8AC3E}">
        <p14:creationId xmlns:p14="http://schemas.microsoft.com/office/powerpoint/2010/main" val="24668655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Kaynaklar </a:t>
            </a:r>
            <a:endParaRPr lang="tr-TR" dirty="0"/>
          </a:p>
        </p:txBody>
      </p:sp>
      <p:sp>
        <p:nvSpPr>
          <p:cNvPr id="3" name="İçerik Yer Tutucusu 2"/>
          <p:cNvSpPr>
            <a:spLocks noGrp="1"/>
          </p:cNvSpPr>
          <p:nvPr>
            <p:ph idx="1"/>
          </p:nvPr>
        </p:nvSpPr>
        <p:spPr/>
        <p:txBody>
          <a:bodyPr/>
          <a:lstStyle/>
          <a:p>
            <a:pPr algn="just"/>
            <a:r>
              <a:rPr lang="tr-TR" dirty="0"/>
              <a:t>Diken, İ. H</a:t>
            </a:r>
            <a:r>
              <a:rPr lang="tr-TR" dirty="0" smtClean="0"/>
              <a:t>., Tuna</a:t>
            </a:r>
            <a:r>
              <a:rPr lang="tr-TR" dirty="0"/>
              <a:t>, M</a:t>
            </a:r>
            <a:r>
              <a:rPr lang="tr-TR" dirty="0" smtClean="0"/>
              <a:t>. &amp; Sümer</a:t>
            </a:r>
            <a:r>
              <a:rPr lang="tr-TR" dirty="0"/>
              <a:t>, M</a:t>
            </a:r>
            <a:r>
              <a:rPr lang="tr-TR" dirty="0" smtClean="0"/>
              <a:t>. (</a:t>
            </a:r>
            <a:r>
              <a:rPr lang="tr-TR" dirty="0"/>
              <a:t>2018). Erken Eğitsel Müdahale Modelleri ve Temel Kuramlar. </a:t>
            </a:r>
            <a:r>
              <a:rPr lang="tr-TR" i="1" dirty="0"/>
              <a:t>Erken Müdahale içinde</a:t>
            </a:r>
            <a:r>
              <a:rPr lang="tr-TR" dirty="0"/>
              <a:t>, 64-81.</a:t>
            </a:r>
          </a:p>
        </p:txBody>
      </p:sp>
    </p:spTree>
    <p:extLst>
      <p:ext uri="{BB962C8B-B14F-4D97-AF65-F5344CB8AC3E}">
        <p14:creationId xmlns:p14="http://schemas.microsoft.com/office/powerpoint/2010/main" val="3408345548"/>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Raptiye">
  <a:themeElements>
    <a:clrScheme name="Raptiye">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Raptiye">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aptiye">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22</TotalTime>
  <Words>458</Words>
  <Application>Microsoft Office PowerPoint</Application>
  <PresentationFormat>Ekran Gösterisi (4:3)</PresentationFormat>
  <Paragraphs>17</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Raptiye</vt:lpstr>
      <vt:lpstr>ERKEN MÜDAHALE MODELLERİ / YAKLAŞIMLARI</vt:lpstr>
      <vt:lpstr>PowerPoint Sunusu</vt:lpstr>
      <vt:lpstr>Gelişim Sistemleri Modeli</vt:lpstr>
      <vt:lpstr>Çocuğun ailesi ile kurduğu etkileşim örüntüleri</vt:lpstr>
      <vt:lpstr>Transaksiyonel Müdahale Modeli</vt:lpstr>
      <vt:lpstr>Bütünleştirilmiş Müdahale Modelleri</vt:lpstr>
      <vt:lpstr>Doğal müdahale modeli</vt:lpstr>
      <vt:lpstr>İlişki temelli müdahale modeli</vt:lpstr>
      <vt:lpstr>Kaynaklar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Erken müdahale ile ilgili tanım ve kavramlar</dc:title>
  <dc:creator>AYÇA</dc:creator>
  <cp:lastModifiedBy>Ayçin Köycekaş</cp:lastModifiedBy>
  <cp:revision>6</cp:revision>
  <dcterms:created xsi:type="dcterms:W3CDTF">2021-04-10T13:29:01Z</dcterms:created>
  <dcterms:modified xsi:type="dcterms:W3CDTF">2021-04-15T04:04:29Z</dcterms:modified>
</cp:coreProperties>
</file>