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57" r:id="rId3"/>
    <p:sldId id="259" r:id="rId4"/>
    <p:sldId id="258" r:id="rId5"/>
    <p:sldId id="355" r:id="rId6"/>
    <p:sldId id="348" r:id="rId7"/>
    <p:sldId id="262" r:id="rId8"/>
    <p:sldId id="290" r:id="rId9"/>
    <p:sldId id="263" r:id="rId10"/>
    <p:sldId id="291" r:id="rId11"/>
    <p:sldId id="295" r:id="rId12"/>
    <p:sldId id="356" r:id="rId13"/>
    <p:sldId id="265" r:id="rId14"/>
    <p:sldId id="294" r:id="rId15"/>
    <p:sldId id="347" r:id="rId16"/>
    <p:sldId id="292" r:id="rId17"/>
    <p:sldId id="293" r:id="rId18"/>
    <p:sldId id="296" r:id="rId19"/>
    <p:sldId id="287" r:id="rId20"/>
    <p:sldId id="297" r:id="rId21"/>
    <p:sldId id="289" r:id="rId22"/>
    <p:sldId id="298" r:id="rId23"/>
    <p:sldId id="330" r:id="rId24"/>
    <p:sldId id="329" r:id="rId25"/>
    <p:sldId id="346" r:id="rId26"/>
    <p:sldId id="273" r:id="rId27"/>
    <p:sldId id="274" r:id="rId28"/>
    <p:sldId id="299" r:id="rId29"/>
    <p:sldId id="300" r:id="rId30"/>
    <p:sldId id="301" r:id="rId31"/>
    <p:sldId id="302" r:id="rId32"/>
    <p:sldId id="303" r:id="rId33"/>
    <p:sldId id="309" r:id="rId34"/>
    <p:sldId id="310" r:id="rId35"/>
    <p:sldId id="277" r:id="rId36"/>
    <p:sldId id="312" r:id="rId37"/>
    <p:sldId id="313" r:id="rId38"/>
    <p:sldId id="278" r:id="rId39"/>
    <p:sldId id="279" r:id="rId40"/>
    <p:sldId id="314" r:id="rId41"/>
    <p:sldId id="315" r:id="rId42"/>
    <p:sldId id="316" r:id="rId43"/>
    <p:sldId id="317" r:id="rId44"/>
    <p:sldId id="318" r:id="rId45"/>
    <p:sldId id="319" r:id="rId46"/>
    <p:sldId id="357" r:id="rId47"/>
    <p:sldId id="321" r:id="rId48"/>
    <p:sldId id="325" r:id="rId49"/>
    <p:sldId id="322" r:id="rId50"/>
    <p:sldId id="323" r:id="rId51"/>
    <p:sldId id="324" r:id="rId52"/>
    <p:sldId id="326" r:id="rId53"/>
    <p:sldId id="327" r:id="rId54"/>
    <p:sldId id="328" r:id="rId55"/>
    <p:sldId id="349" r:id="rId56"/>
    <p:sldId id="350" r:id="rId57"/>
    <p:sldId id="351" r:id="rId58"/>
    <p:sldId id="352" r:id="rId59"/>
    <p:sldId id="353" r:id="rId60"/>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DCA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8" autoAdjust="0"/>
    <p:restoredTop sz="95946" autoAdjust="0"/>
  </p:normalViewPr>
  <p:slideViewPr>
    <p:cSldViewPr>
      <p:cViewPr varScale="1">
        <p:scale>
          <a:sx n="104" d="100"/>
          <a:sy n="104" d="100"/>
        </p:scale>
        <p:origin x="-192" y="-90"/>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AC54E6-862B-41B8-956C-0B1D35FD3DB7}" type="datetimeFigureOut">
              <a:rPr lang="en-US" smtClean="0"/>
              <a:pPr/>
              <a:t>2/13/2020</a:t>
            </a:fld>
            <a:endParaRPr lang="en-US"/>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FFC9BA-663C-47EF-8F23-F9330B2A210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pPr>
              <a:buNone/>
            </a:pPr>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28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30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33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40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41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42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48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49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50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fontScale="77500" lnSpcReduction="20000"/>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51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en-US" dirty="0"/>
          </a:p>
        </p:txBody>
      </p:sp>
      <p:sp>
        <p:nvSpPr>
          <p:cNvPr id="4" name="3 Slayt Numarası Yer Tutucusu"/>
          <p:cNvSpPr>
            <a:spLocks noGrp="1"/>
          </p:cNvSpPr>
          <p:nvPr>
            <p:ph type="sldNum" sz="quarter" idx="10"/>
          </p:nvPr>
        </p:nvSpPr>
        <p:spPr/>
        <p:txBody>
          <a:bodyPr/>
          <a:lstStyle/>
          <a:p>
            <a:fld id="{D0FFC9BA-663C-47EF-8F23-F9330B2A210C}"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p>
            <a:fld id="{37F0DCC7-8678-4ACE-AF20-6E159FD63F38}" type="datetime1">
              <a:rPr lang="tr-TR" smtClean="0"/>
              <a:pPr/>
              <a:t>13/2/2020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4A120766-75A5-4B00-91CE-4DA8FB087CBE}" type="datetime1">
              <a:rPr lang="tr-TR" smtClean="0"/>
              <a:pPr/>
              <a:t>13/2/2020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09508AA7-28DE-46B9-AEC8-833FCC03CB08}" type="datetime1">
              <a:rPr lang="tr-TR" smtClean="0"/>
              <a:pPr/>
              <a:t>13/2/2020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p>
            <a:fld id="{C1D520DC-8C53-4C0A-8A17-EE48E95472E7}" type="datetime1">
              <a:rPr lang="tr-TR" smtClean="0"/>
              <a:pPr/>
              <a:t>13/2/2020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p>
            <a:fld id="{468682B1-5C85-447B-B5CE-0E81F2B7BE34}" type="datetime1">
              <a:rPr lang="tr-TR" smtClean="0"/>
              <a:pPr/>
              <a:t>13/2/2020</a:t>
            </a:fld>
            <a:endParaRPr lang="tr-TR"/>
          </a:p>
        </p:txBody>
      </p:sp>
      <p:sp>
        <p:nvSpPr>
          <p:cNvPr id="5" name="4 Altbilgi Yer Tutucusu"/>
          <p:cNvSpPr>
            <a:spLocks noGrp="1"/>
          </p:cNvSpPr>
          <p:nvPr>
            <p:ph type="ftr" sz="quarter" idx="11"/>
          </p:nvPr>
        </p:nvSpPr>
        <p:spPr/>
        <p:txBody>
          <a:bodyPr/>
          <a:lstStyle/>
          <a:p>
            <a:endParaRPr lang="tr-TR"/>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p:txBody>
          <a:bodyPr/>
          <a:lstStyle/>
          <a:p>
            <a:fld id="{BAD53C6F-5A19-4EEF-A924-EF46811B739C}" type="datetime1">
              <a:rPr lang="tr-TR" smtClean="0"/>
              <a:pPr/>
              <a:t>13/2/2020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p:txBody>
          <a:bodyPr/>
          <a:lstStyle/>
          <a:p>
            <a:fld id="{9318614C-D25E-4554-9F07-DFF4438A9AEE}" type="datetime1">
              <a:rPr lang="tr-TR" smtClean="0"/>
              <a:pPr/>
              <a:t>13/2/2020</a:t>
            </a:fld>
            <a:endParaRPr lang="tr-TR"/>
          </a:p>
        </p:txBody>
      </p:sp>
      <p:sp>
        <p:nvSpPr>
          <p:cNvPr id="8" name="7 Altbilgi Yer Tutucusu"/>
          <p:cNvSpPr>
            <a:spLocks noGrp="1"/>
          </p:cNvSpPr>
          <p:nvPr>
            <p:ph type="ftr" sz="quarter" idx="11"/>
          </p:nvPr>
        </p:nvSpPr>
        <p:spPr/>
        <p:txBody>
          <a:bodyPr/>
          <a:lstStyle/>
          <a:p>
            <a:endParaRPr lang="tr-TR"/>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79E8904B-F90C-4D43-8BA8-68AEB671CD26}" type="datetime1">
              <a:rPr lang="tr-TR" smtClean="0"/>
              <a:pPr/>
              <a:t>13/2/2020</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9AD6DE7E-3DC3-4FA7-85F2-8A1219BE295C}" type="datetime1">
              <a:rPr lang="tr-TR" smtClean="0"/>
              <a:pPr/>
              <a:t>13/2/2020</a:t>
            </a:fld>
            <a:endParaRPr lang="tr-TR"/>
          </a:p>
        </p:txBody>
      </p:sp>
      <p:sp>
        <p:nvSpPr>
          <p:cNvPr id="3" name="2 Altbilgi Yer Tutucusu"/>
          <p:cNvSpPr>
            <a:spLocks noGrp="1"/>
          </p:cNvSpPr>
          <p:nvPr>
            <p:ph type="ftr" sz="quarter" idx="11"/>
          </p:nvPr>
        </p:nvSpPr>
        <p:spPr/>
        <p:txBody>
          <a:bodyPr/>
          <a:lstStyle/>
          <a:p>
            <a:endParaRPr lang="tr-TR"/>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C86D9BEB-79B5-44AF-AF9F-4AF329B4B5C8}" type="datetime1">
              <a:rPr lang="tr-TR" smtClean="0"/>
              <a:pPr/>
              <a:t>13/2/2020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p:txBody>
          <a:bodyPr/>
          <a:lstStyle/>
          <a:p>
            <a:fld id="{948CEC8E-E5F4-4D07-8036-8809AA7BA430}" type="datetime1">
              <a:rPr lang="tr-TR" smtClean="0"/>
              <a:pPr/>
              <a:t>13/2/2020</a:t>
            </a:fld>
            <a:endParaRPr lang="tr-TR"/>
          </a:p>
        </p:txBody>
      </p:sp>
      <p:sp>
        <p:nvSpPr>
          <p:cNvPr id="6" name="5 Altbilgi Yer Tutucusu"/>
          <p:cNvSpPr>
            <a:spLocks noGrp="1"/>
          </p:cNvSpPr>
          <p:nvPr>
            <p:ph type="ftr" sz="quarter" idx="11"/>
          </p:nvPr>
        </p:nvSpPr>
        <p:spPr/>
        <p:txBody>
          <a:bodyPr/>
          <a:lstStyle/>
          <a:p>
            <a:endParaRPr lang="tr-TR"/>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7C827-4A2A-4D36-85F8-ABA2F2017F20}" type="datetime1">
              <a:rPr lang="tr-TR" smtClean="0"/>
              <a:pPr/>
              <a:t>13/2/2020</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gif"/></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rst aid image ile ilgili görsel sonucu"/>
          <p:cNvPicPr>
            <a:picLocks noChangeAspect="1" noChangeArrowheads="1"/>
          </p:cNvPicPr>
          <p:nvPr/>
        </p:nvPicPr>
        <p:blipFill>
          <a:blip r:embed="rId2" cstate="print"/>
          <a:srcRect/>
          <a:stretch>
            <a:fillRect/>
          </a:stretch>
        </p:blipFill>
        <p:spPr bwMode="auto">
          <a:xfrm>
            <a:off x="2123728" y="548680"/>
            <a:ext cx="4796633" cy="4999748"/>
          </a:xfrm>
          <a:prstGeom prst="rect">
            <a:avLst/>
          </a:prstGeom>
          <a:noFill/>
        </p:spPr>
      </p:pic>
      <p:sp>
        <p:nvSpPr>
          <p:cNvPr id="4" name="3 Slayt Numarası Yer Tutucusu"/>
          <p:cNvSpPr>
            <a:spLocks noGrp="1"/>
          </p:cNvSpPr>
          <p:nvPr>
            <p:ph type="sldNum" sz="quarter" idx="12"/>
          </p:nvPr>
        </p:nvSpPr>
        <p:spPr/>
        <p:txBody>
          <a:bodyPr/>
          <a:lstStyle/>
          <a:p>
            <a:fld id="{B1DEFA8C-F947-479F-BE07-76B6B3F80BF1}" type="slidenum">
              <a:rPr lang="tr-TR" smtClean="0"/>
              <a:pPr/>
              <a:t>1</a:t>
            </a:fld>
            <a:endParaRPr lang="tr-T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467544" y="764704"/>
            <a:ext cx="2456122" cy="369332"/>
          </a:xfrm>
          <a:prstGeom prst="rect">
            <a:avLst/>
          </a:prstGeom>
        </p:spPr>
        <p:txBody>
          <a:bodyPr wrap="none">
            <a:spAutoFit/>
          </a:bodyPr>
          <a:lstStyle/>
          <a:p>
            <a:r>
              <a:rPr lang="en-US" b="1" dirty="0" smtClean="0">
                <a:latin typeface="Maiandra GD" pitchFamily="34" charset="0"/>
              </a:rPr>
              <a:t>FIRST AID PRIORITIES</a:t>
            </a:r>
            <a:endParaRPr lang="en-US" dirty="0">
              <a:latin typeface="Maiandra GD" pitchFamily="34" charset="0"/>
            </a:endParaRPr>
          </a:p>
        </p:txBody>
      </p:sp>
      <p:sp>
        <p:nvSpPr>
          <p:cNvPr id="3" name="2 Dikdörtgen"/>
          <p:cNvSpPr/>
          <p:nvPr/>
        </p:nvSpPr>
        <p:spPr>
          <a:xfrm>
            <a:off x="323528" y="1340768"/>
            <a:ext cx="8820472" cy="2308324"/>
          </a:xfrm>
          <a:prstGeom prst="rect">
            <a:avLst/>
          </a:prstGeom>
        </p:spPr>
        <p:txBody>
          <a:bodyPr wrap="square">
            <a:spAutoFit/>
          </a:bodyPr>
          <a:lstStyle/>
          <a:p>
            <a:r>
              <a:rPr lang="en-US" dirty="0" smtClean="0">
                <a:solidFill>
                  <a:schemeClr val="bg1">
                    <a:lumMod val="85000"/>
                  </a:schemeClr>
                </a:solidFill>
                <a:latin typeface="Maiandra GD" pitchFamily="34" charset="0"/>
              </a:rPr>
              <a:t>■ Assess a situation quickly and calmly.</a:t>
            </a:r>
          </a:p>
          <a:p>
            <a:r>
              <a:rPr lang="en-US" dirty="0" smtClean="0">
                <a:latin typeface="Maiandra GD" pitchFamily="34" charset="0"/>
              </a:rPr>
              <a:t>■ Protect yourself and any casualties from</a:t>
            </a:r>
            <a:r>
              <a:rPr lang="tr-TR" dirty="0" smtClean="0">
                <a:latin typeface="Maiandra GD" pitchFamily="34" charset="0"/>
              </a:rPr>
              <a:t> </a:t>
            </a:r>
            <a:r>
              <a:rPr lang="en-US" dirty="0" smtClean="0">
                <a:latin typeface="Maiandra GD" pitchFamily="34" charset="0"/>
              </a:rPr>
              <a:t>danger—never put yourself at risk</a:t>
            </a:r>
          </a:p>
          <a:p>
            <a:r>
              <a:rPr lang="en-US" dirty="0" smtClean="0">
                <a:solidFill>
                  <a:schemeClr val="bg1">
                    <a:lumMod val="85000"/>
                  </a:schemeClr>
                </a:solidFill>
                <a:latin typeface="Maiandra GD" pitchFamily="34" charset="0"/>
              </a:rPr>
              <a:t>■ Prevent cross-contamination between</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yourself and the casualty</a:t>
            </a:r>
          </a:p>
          <a:p>
            <a:r>
              <a:rPr lang="en-US" dirty="0" smtClean="0">
                <a:solidFill>
                  <a:schemeClr val="bg1">
                    <a:lumMod val="85000"/>
                  </a:schemeClr>
                </a:solidFill>
                <a:latin typeface="Maiandra GD" pitchFamily="34" charset="0"/>
              </a:rPr>
              <a:t>■ Comfort and reassure casualties.</a:t>
            </a:r>
          </a:p>
          <a:p>
            <a:r>
              <a:rPr lang="en-US" dirty="0" smtClean="0">
                <a:solidFill>
                  <a:schemeClr val="bg1">
                    <a:lumMod val="85000"/>
                  </a:schemeClr>
                </a:solidFill>
                <a:latin typeface="Maiandra GD" pitchFamily="34" charset="0"/>
              </a:rPr>
              <a:t>■ Assess the casualty: identify</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the injury or nature of illness</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affecting a casualty</a:t>
            </a:r>
          </a:p>
          <a:p>
            <a:r>
              <a:rPr lang="en-US" dirty="0" smtClean="0">
                <a:solidFill>
                  <a:schemeClr val="bg1">
                    <a:lumMod val="85000"/>
                  </a:schemeClr>
                </a:solidFill>
                <a:latin typeface="Maiandra GD" pitchFamily="34" charset="0"/>
              </a:rPr>
              <a:t>■ Give early treatment, and treat the casualties</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with the most serious</a:t>
            </a:r>
            <a:r>
              <a:rPr lang="tr-TR" dirty="0" smtClean="0">
                <a:solidFill>
                  <a:schemeClr val="bg1">
                    <a:lumMod val="85000"/>
                  </a:schemeClr>
                </a:solidFill>
                <a:latin typeface="Maiandra GD" pitchFamily="34" charset="0"/>
              </a:rPr>
              <a:t> c</a:t>
            </a:r>
            <a:r>
              <a:rPr lang="en-US" dirty="0" err="1" smtClean="0">
                <a:solidFill>
                  <a:schemeClr val="bg1">
                    <a:lumMod val="85000"/>
                  </a:schemeClr>
                </a:solidFill>
                <a:latin typeface="Maiandra GD" pitchFamily="34" charset="0"/>
              </a:rPr>
              <a:t>onditions</a:t>
            </a:r>
            <a:r>
              <a:rPr lang="en-US" dirty="0" smtClean="0">
                <a:solidFill>
                  <a:schemeClr val="bg1">
                    <a:lumMod val="85000"/>
                  </a:schemeClr>
                </a:solidFill>
                <a:latin typeface="Maiandra GD" pitchFamily="34" charset="0"/>
              </a:rPr>
              <a:t> first.</a:t>
            </a:r>
            <a:r>
              <a:rPr lang="tr-TR" dirty="0" smtClean="0">
                <a:solidFill>
                  <a:schemeClr val="bg1">
                    <a:lumMod val="85000"/>
                  </a:schemeClr>
                </a:solidFill>
                <a:latin typeface="Maiandra GD" pitchFamily="34" charset="0"/>
              </a:rPr>
              <a:t> </a:t>
            </a:r>
            <a:endParaRPr lang="en-US" dirty="0" smtClean="0">
              <a:solidFill>
                <a:schemeClr val="bg1">
                  <a:lumMod val="85000"/>
                </a:schemeClr>
              </a:solidFill>
              <a:latin typeface="Maiandra GD" pitchFamily="34" charset="0"/>
            </a:endParaRPr>
          </a:p>
          <a:p>
            <a:r>
              <a:rPr lang="en-US" dirty="0" smtClean="0">
                <a:solidFill>
                  <a:schemeClr val="bg1">
                    <a:lumMod val="85000"/>
                  </a:schemeClr>
                </a:solidFill>
                <a:latin typeface="Maiandra GD" pitchFamily="34" charset="0"/>
              </a:rPr>
              <a:t>■ Arrange for appropriate help: </a:t>
            </a:r>
            <a:r>
              <a:rPr lang="en-US" b="1" dirty="0" smtClean="0">
                <a:solidFill>
                  <a:schemeClr val="bg1">
                    <a:lumMod val="85000"/>
                  </a:schemeClr>
                </a:solidFill>
                <a:latin typeface="Maiandra GD" pitchFamily="34" charset="0"/>
              </a:rPr>
              <a:t>call </a:t>
            </a:r>
            <a:r>
              <a:rPr lang="tr-TR" b="1" dirty="0" smtClean="0">
                <a:solidFill>
                  <a:schemeClr val="bg1">
                    <a:lumMod val="85000"/>
                  </a:schemeClr>
                </a:solidFill>
                <a:latin typeface="Maiandra GD" pitchFamily="34" charset="0"/>
              </a:rPr>
              <a:t>112 </a:t>
            </a:r>
            <a:r>
              <a:rPr lang="en-US" b="1" dirty="0" smtClean="0">
                <a:solidFill>
                  <a:schemeClr val="bg1">
                    <a:lumMod val="85000"/>
                  </a:schemeClr>
                </a:solidFill>
                <a:latin typeface="Maiandra GD" pitchFamily="34" charset="0"/>
              </a:rPr>
              <a:t>for</a:t>
            </a:r>
            <a:r>
              <a:rPr lang="tr-TR" b="1" dirty="0" smtClean="0">
                <a:solidFill>
                  <a:schemeClr val="bg1">
                    <a:lumMod val="85000"/>
                  </a:schemeClr>
                </a:solidFill>
                <a:latin typeface="Maiandra GD" pitchFamily="34" charset="0"/>
              </a:rPr>
              <a:t> </a:t>
            </a:r>
            <a:r>
              <a:rPr lang="en-US" b="1" dirty="0" smtClean="0">
                <a:solidFill>
                  <a:schemeClr val="bg1">
                    <a:lumMod val="85000"/>
                  </a:schemeClr>
                </a:solidFill>
                <a:latin typeface="Maiandra GD" pitchFamily="34" charset="0"/>
              </a:rPr>
              <a:t>emergency help if you suspect serious</a:t>
            </a:r>
          </a:p>
          <a:p>
            <a:r>
              <a:rPr lang="en-US" dirty="0" smtClean="0">
                <a:solidFill>
                  <a:schemeClr val="bg1">
                    <a:lumMod val="85000"/>
                  </a:schemeClr>
                </a:solidFill>
                <a:latin typeface="Maiandra GD" pitchFamily="34" charset="0"/>
              </a:rPr>
              <a:t>injury or illness</a:t>
            </a:r>
            <a:endParaRPr lang="en-US" dirty="0">
              <a:solidFill>
                <a:schemeClr val="bg1">
                  <a:lumMod val="85000"/>
                </a:schemeClr>
              </a:solidFill>
              <a:latin typeface="Maiandra GD" pitchFamily="34" charset="0"/>
            </a:endParaRPr>
          </a:p>
        </p:txBody>
      </p:sp>
      <p:pic>
        <p:nvPicPr>
          <p:cNvPr id="6" name="Picture 1"/>
          <p:cNvPicPr>
            <a:picLocks noChangeAspect="1" noChangeArrowheads="1"/>
          </p:cNvPicPr>
          <p:nvPr/>
        </p:nvPicPr>
        <p:blipFill>
          <a:blip r:embed="rId3" cstate="print"/>
          <a:srcRect/>
          <a:stretch>
            <a:fillRect/>
          </a:stretch>
        </p:blipFill>
        <p:spPr bwMode="auto">
          <a:xfrm>
            <a:off x="755576" y="4437112"/>
            <a:ext cx="4543425" cy="1905000"/>
          </a:xfrm>
          <a:prstGeom prst="rect">
            <a:avLst/>
          </a:prstGeom>
          <a:noFill/>
          <a:ln w="9525">
            <a:noFill/>
            <a:miter lim="800000"/>
            <a:headEnd/>
            <a:tailEnd/>
          </a:ln>
        </p:spPr>
      </p:pic>
      <p:sp>
        <p:nvSpPr>
          <p:cNvPr id="5" name="4 Slayt Numarası Yer Tutucusu"/>
          <p:cNvSpPr>
            <a:spLocks noGrp="1"/>
          </p:cNvSpPr>
          <p:nvPr>
            <p:ph type="sldNum" sz="quarter" idx="12"/>
          </p:nvPr>
        </p:nvSpPr>
        <p:spPr/>
        <p:txBody>
          <a:bodyPr/>
          <a:lstStyle/>
          <a:p>
            <a:fld id="{B1DEFA8C-F947-479F-BE07-76B6B3F80BF1}" type="slidenum">
              <a:rPr lang="tr-TR" smtClean="0"/>
              <a:pPr/>
              <a:t>10</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467544" y="764704"/>
            <a:ext cx="2456122" cy="369332"/>
          </a:xfrm>
          <a:prstGeom prst="rect">
            <a:avLst/>
          </a:prstGeom>
        </p:spPr>
        <p:txBody>
          <a:bodyPr wrap="none">
            <a:spAutoFit/>
          </a:bodyPr>
          <a:lstStyle/>
          <a:p>
            <a:r>
              <a:rPr lang="en-US" b="1" dirty="0" smtClean="0">
                <a:latin typeface="Maiandra GD" pitchFamily="34" charset="0"/>
              </a:rPr>
              <a:t>FIRST AID PRIORITIES</a:t>
            </a:r>
            <a:endParaRPr lang="en-US" dirty="0">
              <a:latin typeface="Maiandra GD" pitchFamily="34" charset="0"/>
            </a:endParaRPr>
          </a:p>
        </p:txBody>
      </p:sp>
      <p:sp>
        <p:nvSpPr>
          <p:cNvPr id="8" name="7 Dikdörtgen"/>
          <p:cNvSpPr/>
          <p:nvPr/>
        </p:nvSpPr>
        <p:spPr>
          <a:xfrm>
            <a:off x="323528" y="1340768"/>
            <a:ext cx="8820472" cy="2031325"/>
          </a:xfrm>
          <a:prstGeom prst="rect">
            <a:avLst/>
          </a:prstGeom>
        </p:spPr>
        <p:txBody>
          <a:bodyPr wrap="square">
            <a:spAutoFit/>
          </a:bodyPr>
          <a:lstStyle/>
          <a:p>
            <a:r>
              <a:rPr lang="en-US" dirty="0" smtClean="0">
                <a:solidFill>
                  <a:schemeClr val="bg1">
                    <a:lumMod val="85000"/>
                  </a:schemeClr>
                </a:solidFill>
                <a:latin typeface="Maiandra GD" pitchFamily="34" charset="0"/>
              </a:rPr>
              <a:t>■ Assess a situation quickly and calmly.</a:t>
            </a:r>
          </a:p>
          <a:p>
            <a:r>
              <a:rPr lang="en-US" dirty="0" smtClean="0">
                <a:solidFill>
                  <a:schemeClr val="bg1">
                    <a:lumMod val="85000"/>
                  </a:schemeClr>
                </a:solidFill>
                <a:latin typeface="Maiandra GD" pitchFamily="34" charset="0"/>
              </a:rPr>
              <a:t>■ Protect yourself and any casualties from</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danger</a:t>
            </a:r>
          </a:p>
          <a:p>
            <a:r>
              <a:rPr lang="en-US" dirty="0" smtClean="0">
                <a:latin typeface="Maiandra GD" pitchFamily="34" charset="0"/>
              </a:rPr>
              <a:t>■ Prevent cross-contamination between</a:t>
            </a:r>
            <a:r>
              <a:rPr lang="tr-TR" dirty="0" smtClean="0">
                <a:latin typeface="Maiandra GD" pitchFamily="34" charset="0"/>
              </a:rPr>
              <a:t> </a:t>
            </a:r>
            <a:r>
              <a:rPr lang="en-US" dirty="0" smtClean="0">
                <a:latin typeface="Maiandra GD" pitchFamily="34" charset="0"/>
              </a:rPr>
              <a:t>yourself and the casualty</a:t>
            </a:r>
          </a:p>
          <a:p>
            <a:r>
              <a:rPr lang="en-US" dirty="0" smtClean="0">
                <a:solidFill>
                  <a:schemeClr val="bg1">
                    <a:lumMod val="85000"/>
                  </a:schemeClr>
                </a:solidFill>
                <a:latin typeface="Maiandra GD" pitchFamily="34" charset="0"/>
              </a:rPr>
              <a:t>■ Comfort and reassure casualties.</a:t>
            </a:r>
          </a:p>
          <a:p>
            <a:r>
              <a:rPr lang="en-US" dirty="0" smtClean="0">
                <a:solidFill>
                  <a:schemeClr val="bg1">
                    <a:lumMod val="85000"/>
                  </a:schemeClr>
                </a:solidFill>
                <a:latin typeface="Maiandra GD" pitchFamily="34" charset="0"/>
              </a:rPr>
              <a:t>■ Assess the casualty: identify</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the injury or nature of illness</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affecting a casualty</a:t>
            </a:r>
          </a:p>
          <a:p>
            <a:r>
              <a:rPr lang="en-US" dirty="0" smtClean="0">
                <a:solidFill>
                  <a:schemeClr val="bg1">
                    <a:lumMod val="85000"/>
                  </a:schemeClr>
                </a:solidFill>
                <a:latin typeface="Maiandra GD" pitchFamily="34" charset="0"/>
              </a:rPr>
              <a:t>■ Give early treatment, and treat the casualties</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with the most serious</a:t>
            </a:r>
            <a:r>
              <a:rPr lang="tr-TR" dirty="0" smtClean="0">
                <a:solidFill>
                  <a:schemeClr val="bg1">
                    <a:lumMod val="85000"/>
                  </a:schemeClr>
                </a:solidFill>
                <a:latin typeface="Maiandra GD" pitchFamily="34" charset="0"/>
              </a:rPr>
              <a:t> c</a:t>
            </a:r>
            <a:r>
              <a:rPr lang="en-US" dirty="0" err="1" smtClean="0">
                <a:solidFill>
                  <a:schemeClr val="bg1">
                    <a:lumMod val="85000"/>
                  </a:schemeClr>
                </a:solidFill>
                <a:latin typeface="Maiandra GD" pitchFamily="34" charset="0"/>
              </a:rPr>
              <a:t>onditions</a:t>
            </a:r>
            <a:r>
              <a:rPr lang="en-US" dirty="0" smtClean="0">
                <a:solidFill>
                  <a:schemeClr val="bg1">
                    <a:lumMod val="85000"/>
                  </a:schemeClr>
                </a:solidFill>
                <a:latin typeface="Maiandra GD" pitchFamily="34" charset="0"/>
              </a:rPr>
              <a:t> first.</a:t>
            </a:r>
            <a:r>
              <a:rPr lang="tr-TR" dirty="0" smtClean="0">
                <a:solidFill>
                  <a:schemeClr val="bg1">
                    <a:lumMod val="85000"/>
                  </a:schemeClr>
                </a:solidFill>
                <a:latin typeface="Maiandra GD" pitchFamily="34" charset="0"/>
              </a:rPr>
              <a:t> </a:t>
            </a:r>
            <a:endParaRPr lang="en-US" dirty="0" smtClean="0">
              <a:solidFill>
                <a:schemeClr val="bg1">
                  <a:lumMod val="85000"/>
                </a:schemeClr>
              </a:solidFill>
              <a:latin typeface="Maiandra GD" pitchFamily="34" charset="0"/>
            </a:endParaRPr>
          </a:p>
          <a:p>
            <a:r>
              <a:rPr lang="en-US" dirty="0" smtClean="0">
                <a:solidFill>
                  <a:schemeClr val="bg1">
                    <a:lumMod val="85000"/>
                  </a:schemeClr>
                </a:solidFill>
                <a:latin typeface="Maiandra GD" pitchFamily="34" charset="0"/>
              </a:rPr>
              <a:t>■ Arrange for appropriate help: </a:t>
            </a:r>
            <a:r>
              <a:rPr lang="en-US" b="1" dirty="0" smtClean="0">
                <a:solidFill>
                  <a:schemeClr val="bg1">
                    <a:lumMod val="85000"/>
                  </a:schemeClr>
                </a:solidFill>
                <a:latin typeface="Maiandra GD" pitchFamily="34" charset="0"/>
              </a:rPr>
              <a:t>call </a:t>
            </a:r>
            <a:r>
              <a:rPr lang="tr-TR" b="1" dirty="0" smtClean="0">
                <a:solidFill>
                  <a:schemeClr val="bg1">
                    <a:lumMod val="85000"/>
                  </a:schemeClr>
                </a:solidFill>
                <a:latin typeface="Maiandra GD" pitchFamily="34" charset="0"/>
              </a:rPr>
              <a:t>112 </a:t>
            </a:r>
            <a:r>
              <a:rPr lang="en-US" b="1" dirty="0" smtClean="0">
                <a:solidFill>
                  <a:schemeClr val="bg1">
                    <a:lumMod val="85000"/>
                  </a:schemeClr>
                </a:solidFill>
                <a:latin typeface="Maiandra GD" pitchFamily="34" charset="0"/>
              </a:rPr>
              <a:t>for</a:t>
            </a:r>
            <a:r>
              <a:rPr lang="tr-TR" b="1" dirty="0" smtClean="0">
                <a:solidFill>
                  <a:schemeClr val="bg1">
                    <a:lumMod val="85000"/>
                  </a:schemeClr>
                </a:solidFill>
                <a:latin typeface="Maiandra GD" pitchFamily="34" charset="0"/>
              </a:rPr>
              <a:t> </a:t>
            </a:r>
            <a:r>
              <a:rPr lang="en-US" b="1" dirty="0" smtClean="0">
                <a:solidFill>
                  <a:schemeClr val="bg1">
                    <a:lumMod val="85000"/>
                  </a:schemeClr>
                </a:solidFill>
                <a:latin typeface="Maiandra GD" pitchFamily="34" charset="0"/>
              </a:rPr>
              <a:t>emergency help</a:t>
            </a:r>
            <a:endParaRPr lang="en-US" dirty="0">
              <a:solidFill>
                <a:schemeClr val="bg1">
                  <a:lumMod val="85000"/>
                </a:schemeClr>
              </a:solidFill>
              <a:latin typeface="Maiandra GD" pitchFamily="34" charset="0"/>
            </a:endParaRPr>
          </a:p>
        </p:txBody>
      </p:sp>
      <p:sp>
        <p:nvSpPr>
          <p:cNvPr id="4" name="3 Slayt Numarası Yer Tutucusu"/>
          <p:cNvSpPr>
            <a:spLocks noGrp="1"/>
          </p:cNvSpPr>
          <p:nvPr>
            <p:ph type="sldNum" sz="quarter" idx="12"/>
          </p:nvPr>
        </p:nvSpPr>
        <p:spPr/>
        <p:txBody>
          <a:bodyPr/>
          <a:lstStyle/>
          <a:p>
            <a:fld id="{B1DEFA8C-F947-479F-BE07-76B6B3F80BF1}" type="slidenum">
              <a:rPr lang="tr-TR" smtClean="0"/>
              <a:pPr/>
              <a:t>11</a:t>
            </a:fld>
            <a:endParaRPr lang="tr-T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359024" y="980728"/>
            <a:ext cx="8784976" cy="5078313"/>
          </a:xfrm>
          <a:prstGeom prst="rect">
            <a:avLst/>
          </a:prstGeom>
        </p:spPr>
        <p:txBody>
          <a:bodyPr wrap="square">
            <a:spAutoFit/>
          </a:bodyPr>
          <a:lstStyle/>
          <a:p>
            <a:endParaRPr lang="en-US" dirty="0" smtClean="0">
              <a:latin typeface="Maiandra GD" pitchFamily="34" charset="0"/>
            </a:endParaRPr>
          </a:p>
          <a:p>
            <a:pPr>
              <a:buFont typeface="Arial" pitchFamily="34" charset="0"/>
              <a:buChar char="•"/>
            </a:pPr>
            <a:r>
              <a:rPr lang="en-US" b="1" dirty="0" err="1" smtClean="0">
                <a:solidFill>
                  <a:srgbClr val="FF0000"/>
                </a:solidFill>
                <a:latin typeface="Maiandra GD" pitchFamily="34" charset="0"/>
              </a:rPr>
              <a:t>Bloodborne</a:t>
            </a:r>
            <a:r>
              <a:rPr lang="en-US" b="1" dirty="0" smtClean="0">
                <a:solidFill>
                  <a:srgbClr val="FF0000"/>
                </a:solidFill>
                <a:latin typeface="Maiandra GD" pitchFamily="34" charset="0"/>
              </a:rPr>
              <a:t> pathogens </a:t>
            </a:r>
            <a:r>
              <a:rPr lang="en-US" dirty="0" smtClean="0">
                <a:latin typeface="Maiandra GD" pitchFamily="34" charset="0"/>
              </a:rPr>
              <a:t>are spread when blood from an infected person enters the bloodstream of a person who is not infected. </a:t>
            </a:r>
            <a:r>
              <a:rPr lang="tr-TR" dirty="0" smtClean="0">
                <a:latin typeface="Maiandra GD" pitchFamily="34" charset="0"/>
              </a:rPr>
              <a:t>F</a:t>
            </a:r>
            <a:r>
              <a:rPr lang="en-US" dirty="0" smtClean="0">
                <a:latin typeface="Maiandra GD" pitchFamily="34" charset="0"/>
              </a:rPr>
              <a:t>or infection to occur, an infected person’s blood must enter your bloodstream. This could happen through direct or indirect contact with an infected person’s blood if it comes in contact with your eyes, the mucous membranes that line your mouth and nose, or an area of broken skin on your body. You could also become infected if you stick yourself with a contaminated needle (a “</a:t>
            </a:r>
            <a:r>
              <a:rPr lang="en-US" dirty="0" err="1" smtClean="0">
                <a:latin typeface="Maiandra GD" pitchFamily="34" charset="0"/>
              </a:rPr>
              <a:t>needlestick</a:t>
            </a:r>
            <a:r>
              <a:rPr lang="en-US" dirty="0" smtClean="0">
                <a:latin typeface="Maiandra GD" pitchFamily="34" charset="0"/>
              </a:rPr>
              <a:t> injury”) or cut yourself with broken glass that has been contaminated with blood. </a:t>
            </a:r>
          </a:p>
          <a:p>
            <a:endParaRPr lang="tr-TR" dirty="0" smtClean="0">
              <a:latin typeface="Maiandra GD" pitchFamily="34" charset="0"/>
            </a:endParaRPr>
          </a:p>
          <a:p>
            <a:r>
              <a:rPr lang="en-US" dirty="0" err="1" smtClean="0">
                <a:latin typeface="Maiandra GD" pitchFamily="34" charset="0"/>
              </a:rPr>
              <a:t>Bloodborne</a:t>
            </a:r>
            <a:r>
              <a:rPr lang="en-US" dirty="0" smtClean="0">
                <a:latin typeface="Maiandra GD" pitchFamily="34" charset="0"/>
              </a:rPr>
              <a:t> illnesses that are of particular concern include human immunodeficiency virus (HIV) infection and hepatitis B, C and D. </a:t>
            </a:r>
          </a:p>
          <a:p>
            <a:endParaRPr lang="en-US" dirty="0" smtClean="0">
              <a:latin typeface="Maiandra GD" pitchFamily="34" charset="0"/>
            </a:endParaRPr>
          </a:p>
          <a:p>
            <a:pPr>
              <a:buFont typeface="Arial" pitchFamily="34" charset="0"/>
              <a:buChar char="•"/>
            </a:pPr>
            <a:r>
              <a:rPr lang="en-US" b="1" dirty="0" smtClean="0">
                <a:solidFill>
                  <a:srgbClr val="FF0000"/>
                </a:solidFill>
                <a:latin typeface="Maiandra GD" pitchFamily="34" charset="0"/>
              </a:rPr>
              <a:t>Airborne pathogens </a:t>
            </a:r>
            <a:r>
              <a:rPr lang="en-US" dirty="0" smtClean="0">
                <a:latin typeface="Maiandra GD" pitchFamily="34" charset="0"/>
              </a:rPr>
              <a:t>are pathogens that are expelled into the air when an infected person breathes, coughs or sneezes. Infection spreads when a person who is not infected inhales respiratory droplets containing the pathogens. </a:t>
            </a:r>
            <a:endParaRPr lang="tr-TR" dirty="0" smtClean="0">
              <a:latin typeface="Maiandra GD" pitchFamily="34" charset="0"/>
            </a:endParaRPr>
          </a:p>
          <a:p>
            <a:pPr>
              <a:buFont typeface="Arial" pitchFamily="34" charset="0"/>
              <a:buChar char="•"/>
            </a:pPr>
            <a:endParaRPr lang="tr-TR" dirty="0" smtClean="0">
              <a:latin typeface="Maiandra GD" pitchFamily="34" charset="0"/>
            </a:endParaRPr>
          </a:p>
          <a:p>
            <a:r>
              <a:rPr lang="en-US" dirty="0" smtClean="0">
                <a:latin typeface="Maiandra GD" pitchFamily="34" charset="0"/>
              </a:rPr>
              <a:t>Examples of airborne illnesses include tuberculosis and influenza. </a:t>
            </a:r>
          </a:p>
        </p:txBody>
      </p:sp>
      <p:sp>
        <p:nvSpPr>
          <p:cNvPr id="5" name="4 Dikdörtgen"/>
          <p:cNvSpPr/>
          <p:nvPr/>
        </p:nvSpPr>
        <p:spPr>
          <a:xfrm>
            <a:off x="395536" y="332656"/>
            <a:ext cx="1962397" cy="369332"/>
          </a:xfrm>
          <a:prstGeom prst="rect">
            <a:avLst/>
          </a:prstGeom>
        </p:spPr>
        <p:txBody>
          <a:bodyPr wrap="none">
            <a:spAutoFit/>
          </a:bodyPr>
          <a:lstStyle/>
          <a:p>
            <a:r>
              <a:rPr lang="en-US" dirty="0" smtClean="0">
                <a:solidFill>
                  <a:srgbClr val="FF0000"/>
                </a:solidFill>
                <a:latin typeface="Maiandra GD" pitchFamily="34" charset="0"/>
              </a:rPr>
              <a:t>Risk for Infection </a:t>
            </a:r>
            <a:endParaRPr lang="en-US" dirty="0">
              <a:solidFill>
                <a:srgbClr val="FF0000"/>
              </a:solidFill>
              <a:latin typeface="Maiandra GD" pitchFamily="34" charset="0"/>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pPr/>
              <a:t>12</a:t>
            </a:fld>
            <a:endParaRPr lang="tr-TR"/>
          </a:p>
        </p:txBody>
      </p:sp>
      <p:pic>
        <p:nvPicPr>
          <p:cNvPr id="156674" name="Picture 2" descr="airborne pathogens image ile ilgili görsel sonucu"/>
          <p:cNvPicPr>
            <a:picLocks noChangeAspect="1" noChangeArrowheads="1"/>
          </p:cNvPicPr>
          <p:nvPr/>
        </p:nvPicPr>
        <p:blipFill>
          <a:blip r:embed="rId2" cstate="print"/>
          <a:srcRect/>
          <a:stretch>
            <a:fillRect/>
          </a:stretch>
        </p:blipFill>
        <p:spPr bwMode="auto">
          <a:xfrm>
            <a:off x="7308304" y="5157192"/>
            <a:ext cx="1654124" cy="1185894"/>
          </a:xfrm>
          <a:prstGeom prst="rect">
            <a:avLst/>
          </a:prstGeom>
          <a:noFill/>
        </p:spPr>
      </p:pic>
      <p:pic>
        <p:nvPicPr>
          <p:cNvPr id="156676" name="Picture 4" descr="bloodborne pathogens image ile ilgili görsel sonucu"/>
          <p:cNvPicPr>
            <a:picLocks noChangeAspect="1" noChangeArrowheads="1"/>
          </p:cNvPicPr>
          <p:nvPr/>
        </p:nvPicPr>
        <p:blipFill>
          <a:blip r:embed="rId3" cstate="print"/>
          <a:srcRect/>
          <a:stretch>
            <a:fillRect/>
          </a:stretch>
        </p:blipFill>
        <p:spPr bwMode="auto">
          <a:xfrm>
            <a:off x="7452320" y="116632"/>
            <a:ext cx="1234405" cy="123440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23528" y="1052736"/>
            <a:ext cx="8280920" cy="646331"/>
          </a:xfrm>
          <a:prstGeom prst="rect">
            <a:avLst/>
          </a:prstGeom>
        </p:spPr>
        <p:txBody>
          <a:bodyPr wrap="square">
            <a:spAutoFit/>
          </a:bodyPr>
          <a:lstStyle/>
          <a:p>
            <a:r>
              <a:rPr lang="en-US" dirty="0" smtClean="0">
                <a:latin typeface="Maiandra GD" pitchFamily="34" charset="0"/>
              </a:rPr>
              <a:t>■ Do wash your hands and wear latex-free</a:t>
            </a:r>
            <a:r>
              <a:rPr lang="tr-TR" dirty="0" smtClean="0">
                <a:latin typeface="Maiandra GD" pitchFamily="34" charset="0"/>
              </a:rPr>
              <a:t> </a:t>
            </a:r>
            <a:r>
              <a:rPr lang="en-US" dirty="0" smtClean="0">
                <a:latin typeface="Maiandra GD" pitchFamily="34" charset="0"/>
              </a:rPr>
              <a:t>disposable gloves</a:t>
            </a:r>
            <a:r>
              <a:rPr lang="tr-TR" dirty="0" smtClean="0">
                <a:latin typeface="Maiandra GD" pitchFamily="34" charset="0"/>
              </a:rPr>
              <a:t>. </a:t>
            </a:r>
            <a:r>
              <a:rPr lang="en-US" dirty="0" smtClean="0">
                <a:latin typeface="Maiandra GD" pitchFamily="34" charset="0"/>
              </a:rPr>
              <a:t>If gloves are not available,</a:t>
            </a:r>
            <a:r>
              <a:rPr lang="tr-TR" dirty="0" smtClean="0">
                <a:latin typeface="Maiandra GD" pitchFamily="34" charset="0"/>
              </a:rPr>
              <a:t> </a:t>
            </a:r>
            <a:r>
              <a:rPr lang="en-US" dirty="0" smtClean="0">
                <a:latin typeface="Maiandra GD" pitchFamily="34" charset="0"/>
              </a:rPr>
              <a:t>dress </a:t>
            </a:r>
            <a:r>
              <a:rPr lang="tr-TR" dirty="0" err="1" smtClean="0">
                <a:latin typeface="Maiandra GD" pitchFamily="34" charset="0"/>
              </a:rPr>
              <a:t>the</a:t>
            </a:r>
            <a:r>
              <a:rPr lang="tr-TR" dirty="0" smtClean="0">
                <a:latin typeface="Maiandra GD" pitchFamily="34" charset="0"/>
              </a:rPr>
              <a:t> </a:t>
            </a:r>
            <a:r>
              <a:rPr lang="tr-TR" dirty="0" err="1" smtClean="0">
                <a:latin typeface="Maiandra GD" pitchFamily="34" charset="0"/>
              </a:rPr>
              <a:t>casualty’s</a:t>
            </a:r>
            <a:r>
              <a:rPr lang="tr-TR" dirty="0" smtClean="0">
                <a:latin typeface="Maiandra GD" pitchFamily="34" charset="0"/>
              </a:rPr>
              <a:t> </a:t>
            </a:r>
            <a:r>
              <a:rPr lang="en-US" dirty="0" smtClean="0">
                <a:latin typeface="Maiandra GD" pitchFamily="34" charset="0"/>
              </a:rPr>
              <a:t>wound,</a:t>
            </a:r>
            <a:r>
              <a:rPr lang="tr-TR" dirty="0" smtClean="0">
                <a:latin typeface="Maiandra GD" pitchFamily="34" charset="0"/>
              </a:rPr>
              <a:t> </a:t>
            </a:r>
            <a:r>
              <a:rPr lang="en-US" dirty="0" smtClean="0">
                <a:latin typeface="Maiandra GD" pitchFamily="34" charset="0"/>
              </a:rPr>
              <a:t>or enclose your hands in clean plastic bags.</a:t>
            </a:r>
          </a:p>
        </p:txBody>
      </p:sp>
      <p:sp>
        <p:nvSpPr>
          <p:cNvPr id="3" name="2 Dikdörtgen"/>
          <p:cNvSpPr/>
          <p:nvPr/>
        </p:nvSpPr>
        <p:spPr>
          <a:xfrm>
            <a:off x="395536" y="404664"/>
            <a:ext cx="7344816" cy="369332"/>
          </a:xfrm>
          <a:prstGeom prst="rect">
            <a:avLst/>
          </a:prstGeom>
        </p:spPr>
        <p:txBody>
          <a:bodyPr wrap="square">
            <a:spAutoFit/>
          </a:bodyPr>
          <a:lstStyle/>
          <a:p>
            <a:r>
              <a:rPr lang="en-US" dirty="0" smtClean="0">
                <a:solidFill>
                  <a:srgbClr val="FF0000"/>
                </a:solidFill>
                <a:latin typeface="Maiandra GD" pitchFamily="34" charset="0"/>
              </a:rPr>
              <a:t>MINIMIZING THE RISK OF</a:t>
            </a:r>
            <a:r>
              <a:rPr lang="tr-TR" dirty="0" smtClean="0">
                <a:solidFill>
                  <a:srgbClr val="FF0000"/>
                </a:solidFill>
                <a:latin typeface="Maiandra GD" pitchFamily="34" charset="0"/>
              </a:rPr>
              <a:t> </a:t>
            </a:r>
            <a:r>
              <a:rPr lang="en-US" dirty="0" smtClean="0">
                <a:solidFill>
                  <a:srgbClr val="FF0000"/>
                </a:solidFill>
                <a:latin typeface="Maiandra GD" pitchFamily="34" charset="0"/>
              </a:rPr>
              <a:t>CROSS</a:t>
            </a:r>
            <a:r>
              <a:rPr lang="tr-TR" dirty="0" smtClean="0">
                <a:solidFill>
                  <a:srgbClr val="FF0000"/>
                </a:solidFill>
                <a:latin typeface="Maiandra GD" pitchFamily="34" charset="0"/>
              </a:rPr>
              <a:t>-</a:t>
            </a:r>
            <a:r>
              <a:rPr lang="en-US" dirty="0" smtClean="0">
                <a:solidFill>
                  <a:srgbClr val="FF0000"/>
                </a:solidFill>
                <a:latin typeface="Maiandra GD" pitchFamily="34" charset="0"/>
              </a:rPr>
              <a:t>CONTAMINATION</a:t>
            </a:r>
            <a:endParaRPr lang="en-US" dirty="0">
              <a:solidFill>
                <a:srgbClr val="FF0000"/>
              </a:solidFill>
              <a:latin typeface="Maiandra GD" pitchFamily="34" charset="0"/>
            </a:endParaRPr>
          </a:p>
        </p:txBody>
      </p:sp>
      <p:pic>
        <p:nvPicPr>
          <p:cNvPr id="4" name="Picture 1"/>
          <p:cNvPicPr>
            <a:picLocks noChangeAspect="1" noChangeArrowheads="1"/>
          </p:cNvPicPr>
          <p:nvPr/>
        </p:nvPicPr>
        <p:blipFill>
          <a:blip r:embed="rId2" cstate="print"/>
          <a:srcRect/>
          <a:stretch>
            <a:fillRect/>
          </a:stretch>
        </p:blipFill>
        <p:spPr bwMode="auto">
          <a:xfrm>
            <a:off x="3131840" y="1916832"/>
            <a:ext cx="3888432" cy="4693696"/>
          </a:xfrm>
          <a:prstGeom prst="rect">
            <a:avLst/>
          </a:prstGeom>
          <a:noFill/>
          <a:ln w="9525">
            <a:noFill/>
            <a:miter lim="800000"/>
            <a:headEnd/>
            <a:tailEnd/>
          </a:ln>
        </p:spPr>
      </p:pic>
      <p:sp>
        <p:nvSpPr>
          <p:cNvPr id="5" name="4 Slayt Numarası Yer Tutucusu"/>
          <p:cNvSpPr>
            <a:spLocks noGrp="1"/>
          </p:cNvSpPr>
          <p:nvPr>
            <p:ph type="sldNum" sz="quarter" idx="12"/>
          </p:nvPr>
        </p:nvSpPr>
        <p:spPr/>
        <p:txBody>
          <a:bodyPr/>
          <a:lstStyle/>
          <a:p>
            <a:fld id="{B1DEFA8C-F947-479F-BE07-76B6B3F80BF1}" type="slidenum">
              <a:rPr lang="tr-TR" smtClean="0"/>
              <a:pPr/>
              <a:t>13</a:t>
            </a:fld>
            <a:endParaRPr lang="tr-T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23528" y="1052736"/>
            <a:ext cx="8280920" cy="646331"/>
          </a:xfrm>
          <a:prstGeom prst="rect">
            <a:avLst/>
          </a:prstGeom>
        </p:spPr>
        <p:txBody>
          <a:bodyPr wrap="square">
            <a:spAutoFit/>
          </a:bodyPr>
          <a:lstStyle/>
          <a:p>
            <a:r>
              <a:rPr lang="en-US" dirty="0" smtClean="0">
                <a:latin typeface="Maiandra GD" pitchFamily="34" charset="0"/>
              </a:rPr>
              <a:t>■ Do wash your hands and wear latex-free</a:t>
            </a:r>
            <a:r>
              <a:rPr lang="tr-TR" dirty="0" smtClean="0">
                <a:latin typeface="Maiandra GD" pitchFamily="34" charset="0"/>
              </a:rPr>
              <a:t> </a:t>
            </a:r>
            <a:r>
              <a:rPr lang="en-US" dirty="0" smtClean="0">
                <a:latin typeface="Maiandra GD" pitchFamily="34" charset="0"/>
              </a:rPr>
              <a:t>disposable gloves</a:t>
            </a:r>
            <a:r>
              <a:rPr lang="tr-TR" dirty="0" smtClean="0">
                <a:latin typeface="Maiandra GD" pitchFamily="34" charset="0"/>
              </a:rPr>
              <a:t>. </a:t>
            </a:r>
            <a:r>
              <a:rPr lang="en-US" dirty="0" smtClean="0">
                <a:latin typeface="Maiandra GD" pitchFamily="34" charset="0"/>
              </a:rPr>
              <a:t>If gloves are not available,</a:t>
            </a:r>
            <a:r>
              <a:rPr lang="tr-TR" dirty="0" smtClean="0">
                <a:latin typeface="Maiandra GD" pitchFamily="34" charset="0"/>
              </a:rPr>
              <a:t> </a:t>
            </a:r>
            <a:r>
              <a:rPr lang="en-US" dirty="0" smtClean="0">
                <a:latin typeface="Maiandra GD" pitchFamily="34" charset="0"/>
              </a:rPr>
              <a:t>dress </a:t>
            </a:r>
            <a:r>
              <a:rPr lang="tr-TR" dirty="0" err="1" smtClean="0">
                <a:latin typeface="Maiandra GD" pitchFamily="34" charset="0"/>
              </a:rPr>
              <a:t>the</a:t>
            </a:r>
            <a:r>
              <a:rPr lang="tr-TR" dirty="0" smtClean="0">
                <a:latin typeface="Maiandra GD" pitchFamily="34" charset="0"/>
              </a:rPr>
              <a:t> </a:t>
            </a:r>
            <a:r>
              <a:rPr lang="tr-TR" dirty="0" err="1" smtClean="0">
                <a:latin typeface="Maiandra GD" pitchFamily="34" charset="0"/>
              </a:rPr>
              <a:t>casualty’s</a:t>
            </a:r>
            <a:r>
              <a:rPr lang="tr-TR" dirty="0" smtClean="0">
                <a:latin typeface="Maiandra GD" pitchFamily="34" charset="0"/>
              </a:rPr>
              <a:t> </a:t>
            </a:r>
            <a:r>
              <a:rPr lang="en-US" dirty="0" smtClean="0">
                <a:latin typeface="Maiandra GD" pitchFamily="34" charset="0"/>
              </a:rPr>
              <a:t>wound,</a:t>
            </a:r>
            <a:r>
              <a:rPr lang="tr-TR" dirty="0" smtClean="0">
                <a:latin typeface="Maiandra GD" pitchFamily="34" charset="0"/>
              </a:rPr>
              <a:t> </a:t>
            </a:r>
            <a:r>
              <a:rPr lang="en-US" dirty="0" smtClean="0">
                <a:latin typeface="Maiandra GD" pitchFamily="34" charset="0"/>
              </a:rPr>
              <a:t>or enclose your hands in clean plastic bags.</a:t>
            </a:r>
          </a:p>
        </p:txBody>
      </p:sp>
      <p:sp>
        <p:nvSpPr>
          <p:cNvPr id="3" name="2 Dikdörtgen"/>
          <p:cNvSpPr/>
          <p:nvPr/>
        </p:nvSpPr>
        <p:spPr>
          <a:xfrm>
            <a:off x="395536" y="404664"/>
            <a:ext cx="7344816" cy="369332"/>
          </a:xfrm>
          <a:prstGeom prst="rect">
            <a:avLst/>
          </a:prstGeom>
        </p:spPr>
        <p:txBody>
          <a:bodyPr wrap="square">
            <a:spAutoFit/>
          </a:bodyPr>
          <a:lstStyle/>
          <a:p>
            <a:r>
              <a:rPr lang="en-US" dirty="0" smtClean="0">
                <a:solidFill>
                  <a:srgbClr val="FF0000"/>
                </a:solidFill>
                <a:latin typeface="Maiandra GD" pitchFamily="34" charset="0"/>
              </a:rPr>
              <a:t>MINIMIZING THE RISK OF</a:t>
            </a:r>
            <a:r>
              <a:rPr lang="tr-TR" dirty="0" smtClean="0">
                <a:solidFill>
                  <a:srgbClr val="FF0000"/>
                </a:solidFill>
                <a:latin typeface="Maiandra GD" pitchFamily="34" charset="0"/>
              </a:rPr>
              <a:t> </a:t>
            </a:r>
            <a:r>
              <a:rPr lang="en-US" dirty="0" smtClean="0">
                <a:solidFill>
                  <a:srgbClr val="FF0000"/>
                </a:solidFill>
                <a:latin typeface="Maiandra GD" pitchFamily="34" charset="0"/>
              </a:rPr>
              <a:t>CROSS</a:t>
            </a:r>
            <a:r>
              <a:rPr lang="tr-TR" dirty="0" smtClean="0">
                <a:solidFill>
                  <a:srgbClr val="FF0000"/>
                </a:solidFill>
                <a:latin typeface="Maiandra GD" pitchFamily="34" charset="0"/>
              </a:rPr>
              <a:t>-</a:t>
            </a:r>
            <a:r>
              <a:rPr lang="en-US" dirty="0" smtClean="0">
                <a:solidFill>
                  <a:srgbClr val="FF0000"/>
                </a:solidFill>
                <a:latin typeface="Maiandra GD" pitchFamily="34" charset="0"/>
              </a:rPr>
              <a:t>CONTAMINATION</a:t>
            </a:r>
            <a:endParaRPr lang="en-US" dirty="0">
              <a:solidFill>
                <a:srgbClr val="FF0000"/>
              </a:solidFill>
              <a:latin typeface="Maiandra GD" pitchFamily="34" charset="0"/>
            </a:endParaRPr>
          </a:p>
        </p:txBody>
      </p:sp>
      <p:pic>
        <p:nvPicPr>
          <p:cNvPr id="5" name="Picture 2"/>
          <p:cNvPicPr>
            <a:picLocks noChangeAspect="1" noChangeArrowheads="1"/>
          </p:cNvPicPr>
          <p:nvPr/>
        </p:nvPicPr>
        <p:blipFill>
          <a:blip r:embed="rId2" cstate="print"/>
          <a:srcRect/>
          <a:stretch>
            <a:fillRect/>
          </a:stretch>
        </p:blipFill>
        <p:spPr bwMode="auto">
          <a:xfrm>
            <a:off x="971600" y="2564904"/>
            <a:ext cx="6781800" cy="2962275"/>
          </a:xfrm>
          <a:prstGeom prst="rect">
            <a:avLst/>
          </a:prstGeom>
          <a:noFill/>
          <a:ln w="9525">
            <a:noFill/>
            <a:miter lim="800000"/>
            <a:headEnd/>
            <a:tailEnd/>
          </a:ln>
        </p:spPr>
      </p:pic>
      <p:sp>
        <p:nvSpPr>
          <p:cNvPr id="6" name="5 Slayt Numarası Yer Tutucusu"/>
          <p:cNvSpPr>
            <a:spLocks noGrp="1"/>
          </p:cNvSpPr>
          <p:nvPr>
            <p:ph type="sldNum" sz="quarter" idx="12"/>
          </p:nvPr>
        </p:nvSpPr>
        <p:spPr/>
        <p:txBody>
          <a:bodyPr/>
          <a:lstStyle/>
          <a:p>
            <a:fld id="{B1DEFA8C-F947-479F-BE07-76B6B3F80BF1}" type="slidenum">
              <a:rPr lang="tr-TR" smtClean="0"/>
              <a:pPr/>
              <a:t>14</a:t>
            </a:fld>
            <a:endParaRPr lang="tr-T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763688" y="-1"/>
            <a:ext cx="4608512" cy="6672147"/>
          </a:xfrm>
          <a:prstGeom prst="rect">
            <a:avLst/>
          </a:prstGeom>
          <a:noFill/>
          <a:ln w="9525">
            <a:noFill/>
            <a:miter lim="800000"/>
            <a:headEnd/>
            <a:tailEnd/>
          </a:ln>
        </p:spPr>
      </p:pic>
      <p:sp>
        <p:nvSpPr>
          <p:cNvPr id="5" name="4 Slayt Numarası Yer Tutucusu"/>
          <p:cNvSpPr>
            <a:spLocks noGrp="1"/>
          </p:cNvSpPr>
          <p:nvPr>
            <p:ph type="sldNum" sz="quarter" idx="12"/>
          </p:nvPr>
        </p:nvSpPr>
        <p:spPr/>
        <p:txBody>
          <a:bodyPr/>
          <a:lstStyle/>
          <a:p>
            <a:fld id="{B1DEFA8C-F947-479F-BE07-76B6B3F80BF1}" type="slidenum">
              <a:rPr lang="tr-TR" smtClean="0"/>
              <a:pPr/>
              <a:t>15</a:t>
            </a:fld>
            <a:endParaRPr lang="tr-T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23528" y="1052736"/>
            <a:ext cx="8280920" cy="1754326"/>
          </a:xfrm>
          <a:prstGeom prst="rect">
            <a:avLst/>
          </a:prstGeom>
        </p:spPr>
        <p:txBody>
          <a:bodyPr wrap="square">
            <a:spAutoFit/>
          </a:bodyPr>
          <a:lstStyle/>
          <a:p>
            <a:r>
              <a:rPr lang="en-US" dirty="0" smtClean="0">
                <a:latin typeface="Maiandra GD" pitchFamily="34" charset="0"/>
              </a:rPr>
              <a:t>■ Do wash your hands and wear latex-free</a:t>
            </a:r>
            <a:r>
              <a:rPr lang="tr-TR" dirty="0" smtClean="0">
                <a:latin typeface="Maiandra GD" pitchFamily="34" charset="0"/>
              </a:rPr>
              <a:t> </a:t>
            </a:r>
            <a:r>
              <a:rPr lang="en-US" dirty="0" smtClean="0">
                <a:latin typeface="Maiandra GD" pitchFamily="34" charset="0"/>
              </a:rPr>
              <a:t>disposable gloves</a:t>
            </a:r>
            <a:r>
              <a:rPr lang="tr-TR" dirty="0" smtClean="0">
                <a:latin typeface="Maiandra GD" pitchFamily="34" charset="0"/>
              </a:rPr>
              <a:t>. </a:t>
            </a:r>
            <a:r>
              <a:rPr lang="en-US" dirty="0" smtClean="0">
                <a:latin typeface="Maiandra GD" pitchFamily="34" charset="0"/>
              </a:rPr>
              <a:t>If gloves are not available,</a:t>
            </a:r>
            <a:r>
              <a:rPr lang="tr-TR" dirty="0" smtClean="0">
                <a:latin typeface="Maiandra GD" pitchFamily="34" charset="0"/>
              </a:rPr>
              <a:t> </a:t>
            </a:r>
            <a:r>
              <a:rPr lang="en-US" dirty="0" smtClean="0">
                <a:latin typeface="Maiandra GD" pitchFamily="34" charset="0"/>
              </a:rPr>
              <a:t>dress </a:t>
            </a:r>
            <a:r>
              <a:rPr lang="tr-TR" dirty="0" err="1" smtClean="0">
                <a:latin typeface="Maiandra GD" pitchFamily="34" charset="0"/>
              </a:rPr>
              <a:t>the</a:t>
            </a:r>
            <a:r>
              <a:rPr lang="tr-TR" dirty="0" smtClean="0">
                <a:latin typeface="Maiandra GD" pitchFamily="34" charset="0"/>
              </a:rPr>
              <a:t> </a:t>
            </a:r>
            <a:r>
              <a:rPr lang="tr-TR" dirty="0" err="1" smtClean="0">
                <a:latin typeface="Maiandra GD" pitchFamily="34" charset="0"/>
              </a:rPr>
              <a:t>casualty’s</a:t>
            </a:r>
            <a:r>
              <a:rPr lang="tr-TR" dirty="0" smtClean="0">
                <a:latin typeface="Maiandra GD" pitchFamily="34" charset="0"/>
              </a:rPr>
              <a:t> </a:t>
            </a:r>
            <a:r>
              <a:rPr lang="en-US" dirty="0" smtClean="0">
                <a:latin typeface="Maiandra GD" pitchFamily="34" charset="0"/>
              </a:rPr>
              <a:t>wound,</a:t>
            </a:r>
            <a:r>
              <a:rPr lang="tr-TR" dirty="0" smtClean="0">
                <a:latin typeface="Maiandra GD" pitchFamily="34" charset="0"/>
              </a:rPr>
              <a:t> </a:t>
            </a:r>
            <a:r>
              <a:rPr lang="en-US" dirty="0" smtClean="0">
                <a:latin typeface="Maiandra GD" pitchFamily="34" charset="0"/>
              </a:rPr>
              <a:t>or enclose your hands in clean plastic bags.</a:t>
            </a:r>
          </a:p>
          <a:p>
            <a:r>
              <a:rPr lang="en-US" dirty="0" smtClean="0">
                <a:latin typeface="Maiandra GD" pitchFamily="34" charset="0"/>
              </a:rPr>
              <a:t>■ Do cover cuts and scrapes on your hands with</a:t>
            </a:r>
            <a:r>
              <a:rPr lang="tr-TR" dirty="0" smtClean="0">
                <a:latin typeface="Maiandra GD" pitchFamily="34" charset="0"/>
              </a:rPr>
              <a:t> </a:t>
            </a:r>
            <a:r>
              <a:rPr lang="en-US" dirty="0" smtClean="0">
                <a:latin typeface="Maiandra GD" pitchFamily="34" charset="0"/>
              </a:rPr>
              <a:t>waterproof dressings.</a:t>
            </a:r>
          </a:p>
          <a:p>
            <a:r>
              <a:rPr lang="en-US" dirty="0" smtClean="0">
                <a:latin typeface="Maiandra GD" pitchFamily="34" charset="0"/>
              </a:rPr>
              <a:t>■ Do wear a plastic apron if dealing with large</a:t>
            </a:r>
            <a:r>
              <a:rPr lang="tr-TR" dirty="0" smtClean="0">
                <a:latin typeface="Maiandra GD" pitchFamily="34" charset="0"/>
              </a:rPr>
              <a:t> </a:t>
            </a:r>
            <a:r>
              <a:rPr lang="en-US" dirty="0" smtClean="0">
                <a:latin typeface="Maiandra GD" pitchFamily="34" charset="0"/>
              </a:rPr>
              <a:t>quantities of body fluids, and</a:t>
            </a:r>
            <a:r>
              <a:rPr lang="tr-TR" dirty="0" smtClean="0">
                <a:latin typeface="Maiandra GD" pitchFamily="34" charset="0"/>
              </a:rPr>
              <a:t> w</a:t>
            </a:r>
            <a:r>
              <a:rPr lang="en-US" dirty="0" smtClean="0">
                <a:latin typeface="Maiandra GD" pitchFamily="34" charset="0"/>
              </a:rPr>
              <a:t>ear glasses</a:t>
            </a:r>
            <a:r>
              <a:rPr lang="tr-TR" dirty="0" smtClean="0">
                <a:latin typeface="Maiandra GD" pitchFamily="34" charset="0"/>
              </a:rPr>
              <a:t> </a:t>
            </a:r>
            <a:r>
              <a:rPr lang="en-US" dirty="0" smtClean="0">
                <a:latin typeface="Maiandra GD" pitchFamily="34" charset="0"/>
              </a:rPr>
              <a:t>or goggles to protect your eyes.</a:t>
            </a:r>
          </a:p>
          <a:p>
            <a:r>
              <a:rPr lang="en-US" dirty="0" smtClean="0">
                <a:latin typeface="Maiandra GD" pitchFamily="34" charset="0"/>
              </a:rPr>
              <a:t>■ Do dispose of all waste safely</a:t>
            </a:r>
            <a:r>
              <a:rPr lang="tr-TR" dirty="0" smtClean="0">
                <a:latin typeface="Maiandra GD" pitchFamily="34" charset="0"/>
              </a:rPr>
              <a:t> </a:t>
            </a:r>
            <a:r>
              <a:rPr lang="en-US" dirty="0" smtClean="0">
                <a:latin typeface="Maiandra GD" pitchFamily="34" charset="0"/>
              </a:rPr>
              <a:t>to</a:t>
            </a:r>
            <a:r>
              <a:rPr lang="tr-TR" dirty="0" smtClean="0">
                <a:latin typeface="Maiandra GD" pitchFamily="34" charset="0"/>
              </a:rPr>
              <a:t> </a:t>
            </a:r>
            <a:r>
              <a:rPr lang="en-US" dirty="0" smtClean="0">
                <a:latin typeface="Maiandra GD" pitchFamily="34" charset="0"/>
              </a:rPr>
              <a:t>prevent the spread of infection.</a:t>
            </a:r>
          </a:p>
        </p:txBody>
      </p:sp>
      <p:sp>
        <p:nvSpPr>
          <p:cNvPr id="3" name="2 Dikdörtgen"/>
          <p:cNvSpPr/>
          <p:nvPr/>
        </p:nvSpPr>
        <p:spPr>
          <a:xfrm>
            <a:off x="395536" y="404664"/>
            <a:ext cx="7344816" cy="369332"/>
          </a:xfrm>
          <a:prstGeom prst="rect">
            <a:avLst/>
          </a:prstGeom>
        </p:spPr>
        <p:txBody>
          <a:bodyPr wrap="square">
            <a:spAutoFit/>
          </a:bodyPr>
          <a:lstStyle/>
          <a:p>
            <a:r>
              <a:rPr lang="en-US" dirty="0" smtClean="0">
                <a:solidFill>
                  <a:srgbClr val="FF0000"/>
                </a:solidFill>
                <a:latin typeface="Maiandra GD" pitchFamily="34" charset="0"/>
              </a:rPr>
              <a:t>MINIMIZING THE RISK OF</a:t>
            </a:r>
            <a:r>
              <a:rPr lang="tr-TR" dirty="0" smtClean="0">
                <a:solidFill>
                  <a:srgbClr val="FF0000"/>
                </a:solidFill>
                <a:latin typeface="Maiandra GD" pitchFamily="34" charset="0"/>
              </a:rPr>
              <a:t> </a:t>
            </a:r>
            <a:r>
              <a:rPr lang="en-US" dirty="0" smtClean="0">
                <a:solidFill>
                  <a:srgbClr val="FF0000"/>
                </a:solidFill>
                <a:latin typeface="Maiandra GD" pitchFamily="34" charset="0"/>
              </a:rPr>
              <a:t>CROSS</a:t>
            </a:r>
            <a:r>
              <a:rPr lang="tr-TR" dirty="0" smtClean="0">
                <a:solidFill>
                  <a:srgbClr val="FF0000"/>
                </a:solidFill>
                <a:latin typeface="Maiandra GD" pitchFamily="34" charset="0"/>
              </a:rPr>
              <a:t>-</a:t>
            </a:r>
            <a:r>
              <a:rPr lang="en-US" dirty="0" smtClean="0">
                <a:solidFill>
                  <a:srgbClr val="FF0000"/>
                </a:solidFill>
                <a:latin typeface="Maiandra GD" pitchFamily="34" charset="0"/>
              </a:rPr>
              <a:t>CONTAMINATION</a:t>
            </a:r>
            <a:endParaRPr lang="en-US" dirty="0">
              <a:solidFill>
                <a:srgbClr val="FF0000"/>
              </a:solidFill>
              <a:latin typeface="Maiandra GD" pitchFamily="34" charset="0"/>
            </a:endParaRPr>
          </a:p>
        </p:txBody>
      </p:sp>
      <p:pic>
        <p:nvPicPr>
          <p:cNvPr id="4" name="Picture 1"/>
          <p:cNvPicPr>
            <a:picLocks noChangeAspect="1" noChangeArrowheads="1"/>
          </p:cNvPicPr>
          <p:nvPr/>
        </p:nvPicPr>
        <p:blipFill>
          <a:blip r:embed="rId3" cstate="print"/>
          <a:srcRect/>
          <a:stretch>
            <a:fillRect/>
          </a:stretch>
        </p:blipFill>
        <p:spPr bwMode="auto">
          <a:xfrm>
            <a:off x="2627784" y="3284984"/>
            <a:ext cx="3219450" cy="2752725"/>
          </a:xfrm>
          <a:prstGeom prst="rect">
            <a:avLst/>
          </a:prstGeom>
          <a:noFill/>
          <a:ln w="9525">
            <a:noFill/>
            <a:miter lim="800000"/>
            <a:headEnd/>
            <a:tailEnd/>
          </a:ln>
        </p:spPr>
      </p:pic>
      <p:sp>
        <p:nvSpPr>
          <p:cNvPr id="5" name="4 Slayt Numarası Yer Tutucusu"/>
          <p:cNvSpPr>
            <a:spLocks noGrp="1"/>
          </p:cNvSpPr>
          <p:nvPr>
            <p:ph type="sldNum" sz="quarter" idx="12"/>
          </p:nvPr>
        </p:nvSpPr>
        <p:spPr/>
        <p:txBody>
          <a:bodyPr/>
          <a:lstStyle/>
          <a:p>
            <a:fld id="{B1DEFA8C-F947-479F-BE07-76B6B3F80BF1}" type="slidenum">
              <a:rPr lang="tr-TR" smtClean="0"/>
              <a:pPr/>
              <a:t>16</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323528" y="1052736"/>
            <a:ext cx="8280920" cy="2862322"/>
          </a:xfrm>
          <a:prstGeom prst="rect">
            <a:avLst/>
          </a:prstGeom>
        </p:spPr>
        <p:txBody>
          <a:bodyPr wrap="square">
            <a:spAutoFit/>
          </a:bodyPr>
          <a:lstStyle/>
          <a:p>
            <a:r>
              <a:rPr lang="en-US" dirty="0" smtClean="0">
                <a:latin typeface="Maiandra GD" pitchFamily="34" charset="0"/>
              </a:rPr>
              <a:t>■ Do wash your hands and wear latex-free</a:t>
            </a:r>
            <a:r>
              <a:rPr lang="tr-TR" dirty="0" smtClean="0">
                <a:latin typeface="Maiandra GD" pitchFamily="34" charset="0"/>
              </a:rPr>
              <a:t> </a:t>
            </a:r>
            <a:r>
              <a:rPr lang="en-US" dirty="0" smtClean="0">
                <a:latin typeface="Maiandra GD" pitchFamily="34" charset="0"/>
              </a:rPr>
              <a:t>disposable gloves</a:t>
            </a:r>
            <a:r>
              <a:rPr lang="tr-TR" dirty="0" smtClean="0">
                <a:latin typeface="Maiandra GD" pitchFamily="34" charset="0"/>
              </a:rPr>
              <a:t>. </a:t>
            </a:r>
            <a:r>
              <a:rPr lang="en-US" dirty="0" smtClean="0">
                <a:latin typeface="Maiandra GD" pitchFamily="34" charset="0"/>
              </a:rPr>
              <a:t>If gloves are not available,</a:t>
            </a:r>
            <a:r>
              <a:rPr lang="tr-TR" dirty="0" smtClean="0">
                <a:latin typeface="Maiandra GD" pitchFamily="34" charset="0"/>
              </a:rPr>
              <a:t> </a:t>
            </a:r>
            <a:r>
              <a:rPr lang="en-US" dirty="0" smtClean="0">
                <a:latin typeface="Maiandra GD" pitchFamily="34" charset="0"/>
              </a:rPr>
              <a:t>dress </a:t>
            </a:r>
            <a:r>
              <a:rPr lang="tr-TR" dirty="0" err="1" smtClean="0">
                <a:latin typeface="Maiandra GD" pitchFamily="34" charset="0"/>
              </a:rPr>
              <a:t>the</a:t>
            </a:r>
            <a:r>
              <a:rPr lang="tr-TR" dirty="0" smtClean="0">
                <a:latin typeface="Maiandra GD" pitchFamily="34" charset="0"/>
              </a:rPr>
              <a:t> </a:t>
            </a:r>
            <a:r>
              <a:rPr lang="tr-TR" dirty="0" err="1" smtClean="0">
                <a:latin typeface="Maiandra GD" pitchFamily="34" charset="0"/>
              </a:rPr>
              <a:t>casualty’s</a:t>
            </a:r>
            <a:r>
              <a:rPr lang="tr-TR" dirty="0" smtClean="0">
                <a:latin typeface="Maiandra GD" pitchFamily="34" charset="0"/>
              </a:rPr>
              <a:t> </a:t>
            </a:r>
            <a:r>
              <a:rPr lang="en-US" dirty="0" smtClean="0">
                <a:latin typeface="Maiandra GD" pitchFamily="34" charset="0"/>
              </a:rPr>
              <a:t>wound,</a:t>
            </a:r>
            <a:r>
              <a:rPr lang="tr-TR" dirty="0" smtClean="0">
                <a:latin typeface="Maiandra GD" pitchFamily="34" charset="0"/>
              </a:rPr>
              <a:t> </a:t>
            </a:r>
            <a:r>
              <a:rPr lang="en-US" dirty="0" smtClean="0">
                <a:latin typeface="Maiandra GD" pitchFamily="34" charset="0"/>
              </a:rPr>
              <a:t>or enclose your hands in clean plastic bags.</a:t>
            </a:r>
          </a:p>
          <a:p>
            <a:r>
              <a:rPr lang="en-US" dirty="0" smtClean="0">
                <a:latin typeface="Maiandra GD" pitchFamily="34" charset="0"/>
              </a:rPr>
              <a:t>■ Do cover cuts and scrapes on your hands with</a:t>
            </a:r>
            <a:r>
              <a:rPr lang="tr-TR" dirty="0" smtClean="0">
                <a:latin typeface="Maiandra GD" pitchFamily="34" charset="0"/>
              </a:rPr>
              <a:t> </a:t>
            </a:r>
            <a:r>
              <a:rPr lang="en-US" dirty="0" smtClean="0">
                <a:latin typeface="Maiandra GD" pitchFamily="34" charset="0"/>
              </a:rPr>
              <a:t>waterproof dressings.</a:t>
            </a:r>
          </a:p>
          <a:p>
            <a:r>
              <a:rPr lang="en-US" dirty="0" smtClean="0">
                <a:latin typeface="Maiandra GD" pitchFamily="34" charset="0"/>
              </a:rPr>
              <a:t>■ Do wear a plastic apron if dealing with large</a:t>
            </a:r>
            <a:r>
              <a:rPr lang="tr-TR" dirty="0" smtClean="0">
                <a:latin typeface="Maiandra GD" pitchFamily="34" charset="0"/>
              </a:rPr>
              <a:t> </a:t>
            </a:r>
            <a:r>
              <a:rPr lang="en-US" dirty="0" smtClean="0">
                <a:latin typeface="Maiandra GD" pitchFamily="34" charset="0"/>
              </a:rPr>
              <a:t>quantities of body fluids, and</a:t>
            </a:r>
            <a:r>
              <a:rPr lang="tr-TR" dirty="0" smtClean="0">
                <a:latin typeface="Maiandra GD" pitchFamily="34" charset="0"/>
              </a:rPr>
              <a:t> w</a:t>
            </a:r>
            <a:r>
              <a:rPr lang="en-US" dirty="0" smtClean="0">
                <a:latin typeface="Maiandra GD" pitchFamily="34" charset="0"/>
              </a:rPr>
              <a:t>ear glasses</a:t>
            </a:r>
            <a:r>
              <a:rPr lang="tr-TR" dirty="0" smtClean="0">
                <a:latin typeface="Maiandra GD" pitchFamily="34" charset="0"/>
              </a:rPr>
              <a:t> </a:t>
            </a:r>
            <a:r>
              <a:rPr lang="en-US" dirty="0" smtClean="0">
                <a:latin typeface="Maiandra GD" pitchFamily="34" charset="0"/>
              </a:rPr>
              <a:t>or goggles to protect your eyes.</a:t>
            </a:r>
          </a:p>
          <a:p>
            <a:r>
              <a:rPr lang="en-US" dirty="0" smtClean="0">
                <a:latin typeface="Maiandra GD" pitchFamily="34" charset="0"/>
              </a:rPr>
              <a:t>■ Do dispose of all waste </a:t>
            </a:r>
            <a:r>
              <a:rPr lang="en-US" dirty="0" err="1" smtClean="0">
                <a:latin typeface="Maiandra GD" pitchFamily="34" charset="0"/>
              </a:rPr>
              <a:t>safel</a:t>
            </a:r>
            <a:r>
              <a:rPr lang="tr-TR" dirty="0" smtClean="0">
                <a:latin typeface="Maiandra GD" pitchFamily="34" charset="0"/>
              </a:rPr>
              <a:t>y </a:t>
            </a:r>
            <a:r>
              <a:rPr lang="en-US" dirty="0" smtClean="0">
                <a:latin typeface="Maiandra GD" pitchFamily="34" charset="0"/>
              </a:rPr>
              <a:t>to</a:t>
            </a:r>
            <a:r>
              <a:rPr lang="tr-TR" dirty="0" smtClean="0">
                <a:latin typeface="Maiandra GD" pitchFamily="34" charset="0"/>
              </a:rPr>
              <a:t> </a:t>
            </a:r>
            <a:r>
              <a:rPr lang="en-US" dirty="0" smtClean="0">
                <a:latin typeface="Maiandra GD" pitchFamily="34" charset="0"/>
              </a:rPr>
              <a:t>prevent the spread of infection.</a:t>
            </a:r>
          </a:p>
          <a:p>
            <a:r>
              <a:rPr lang="en-US" dirty="0" smtClean="0">
                <a:latin typeface="Maiandra GD" pitchFamily="34" charset="0"/>
              </a:rPr>
              <a:t>■ Do not touch a wound or any part of</a:t>
            </a:r>
            <a:r>
              <a:rPr lang="tr-TR" dirty="0" smtClean="0">
                <a:latin typeface="Maiandra GD" pitchFamily="34" charset="0"/>
              </a:rPr>
              <a:t> </a:t>
            </a:r>
            <a:r>
              <a:rPr lang="en-US" dirty="0" smtClean="0">
                <a:latin typeface="Maiandra GD" pitchFamily="34" charset="0"/>
              </a:rPr>
              <a:t>a dressing that will come into contact</a:t>
            </a:r>
          </a:p>
          <a:p>
            <a:r>
              <a:rPr lang="en-US" dirty="0" smtClean="0">
                <a:latin typeface="Maiandra GD" pitchFamily="34" charset="0"/>
              </a:rPr>
              <a:t>with a wound with your bare hands.</a:t>
            </a:r>
            <a:r>
              <a:rPr lang="tr-TR" dirty="0" smtClean="0">
                <a:latin typeface="Maiandra GD" pitchFamily="34" charset="0"/>
              </a:rPr>
              <a:t> </a:t>
            </a:r>
            <a:endParaRPr lang="en-US" dirty="0" smtClean="0">
              <a:latin typeface="Maiandra GD" pitchFamily="34" charset="0"/>
            </a:endParaRPr>
          </a:p>
          <a:p>
            <a:r>
              <a:rPr lang="en-US" dirty="0" smtClean="0">
                <a:latin typeface="Maiandra GD" pitchFamily="34" charset="0"/>
              </a:rPr>
              <a:t>■ Do not breathe, cough, or sneeze over a</a:t>
            </a:r>
            <a:r>
              <a:rPr lang="tr-TR" dirty="0" smtClean="0">
                <a:latin typeface="Maiandra GD" pitchFamily="34" charset="0"/>
              </a:rPr>
              <a:t> </a:t>
            </a:r>
            <a:r>
              <a:rPr lang="en-US" dirty="0" smtClean="0">
                <a:latin typeface="Maiandra GD" pitchFamily="34" charset="0"/>
              </a:rPr>
              <a:t>wound while you are treating a casualty.</a:t>
            </a:r>
            <a:endParaRPr lang="en-US" dirty="0">
              <a:latin typeface="Maiandra GD" pitchFamily="34" charset="0"/>
            </a:endParaRPr>
          </a:p>
        </p:txBody>
      </p:sp>
      <p:sp>
        <p:nvSpPr>
          <p:cNvPr id="3" name="2 Dikdörtgen"/>
          <p:cNvSpPr/>
          <p:nvPr/>
        </p:nvSpPr>
        <p:spPr>
          <a:xfrm>
            <a:off x="395536" y="404664"/>
            <a:ext cx="7344816" cy="369332"/>
          </a:xfrm>
          <a:prstGeom prst="rect">
            <a:avLst/>
          </a:prstGeom>
        </p:spPr>
        <p:txBody>
          <a:bodyPr wrap="square">
            <a:spAutoFit/>
          </a:bodyPr>
          <a:lstStyle/>
          <a:p>
            <a:r>
              <a:rPr lang="en-US" dirty="0" smtClean="0">
                <a:solidFill>
                  <a:srgbClr val="FF0000"/>
                </a:solidFill>
                <a:latin typeface="Maiandra GD" pitchFamily="34" charset="0"/>
              </a:rPr>
              <a:t>MINIMIZING THE RISK OF</a:t>
            </a:r>
            <a:r>
              <a:rPr lang="tr-TR" dirty="0" smtClean="0">
                <a:solidFill>
                  <a:srgbClr val="FF0000"/>
                </a:solidFill>
                <a:latin typeface="Maiandra GD" pitchFamily="34" charset="0"/>
              </a:rPr>
              <a:t> </a:t>
            </a:r>
            <a:r>
              <a:rPr lang="en-US" dirty="0" smtClean="0">
                <a:solidFill>
                  <a:srgbClr val="FF0000"/>
                </a:solidFill>
                <a:latin typeface="Maiandra GD" pitchFamily="34" charset="0"/>
              </a:rPr>
              <a:t>CROSSCONTAMINATION</a:t>
            </a:r>
            <a:endParaRPr lang="en-US" dirty="0">
              <a:solidFill>
                <a:srgbClr val="FF0000"/>
              </a:solidFill>
              <a:latin typeface="Maiandra GD" pitchFamily="34" charset="0"/>
            </a:endParaRPr>
          </a:p>
        </p:txBody>
      </p:sp>
      <p:sp>
        <p:nvSpPr>
          <p:cNvPr id="5" name="4 Slayt Numarası Yer Tutucusu"/>
          <p:cNvSpPr>
            <a:spLocks noGrp="1"/>
          </p:cNvSpPr>
          <p:nvPr>
            <p:ph type="sldNum" sz="quarter" idx="12"/>
          </p:nvPr>
        </p:nvSpPr>
        <p:spPr/>
        <p:txBody>
          <a:bodyPr/>
          <a:lstStyle/>
          <a:p>
            <a:fld id="{B1DEFA8C-F947-479F-BE07-76B6B3F80BF1}" type="slidenum">
              <a:rPr lang="tr-TR" smtClean="0"/>
              <a:pPr/>
              <a:t>17</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323528" y="1340768"/>
            <a:ext cx="8820472" cy="2031325"/>
          </a:xfrm>
          <a:prstGeom prst="rect">
            <a:avLst/>
          </a:prstGeom>
        </p:spPr>
        <p:txBody>
          <a:bodyPr wrap="square">
            <a:spAutoFit/>
          </a:bodyPr>
          <a:lstStyle/>
          <a:p>
            <a:r>
              <a:rPr lang="en-US" dirty="0" smtClean="0">
                <a:solidFill>
                  <a:schemeClr val="bg1">
                    <a:lumMod val="85000"/>
                  </a:schemeClr>
                </a:solidFill>
                <a:latin typeface="Maiandra GD" pitchFamily="34" charset="0"/>
              </a:rPr>
              <a:t>■ Assess a situation quickly and calmly.</a:t>
            </a:r>
          </a:p>
          <a:p>
            <a:r>
              <a:rPr lang="en-US" dirty="0" smtClean="0">
                <a:solidFill>
                  <a:schemeClr val="bg1">
                    <a:lumMod val="85000"/>
                  </a:schemeClr>
                </a:solidFill>
                <a:latin typeface="Maiandra GD" pitchFamily="34" charset="0"/>
              </a:rPr>
              <a:t>■ Protect yourself and any casualties from</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danger</a:t>
            </a:r>
          </a:p>
          <a:p>
            <a:r>
              <a:rPr lang="en-US" dirty="0" smtClean="0">
                <a:solidFill>
                  <a:schemeClr val="bg1">
                    <a:lumMod val="85000"/>
                  </a:schemeClr>
                </a:solidFill>
                <a:latin typeface="Maiandra GD" pitchFamily="34" charset="0"/>
              </a:rPr>
              <a:t>■ Prevent cross-contamination between</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yourself and the casualty</a:t>
            </a:r>
          </a:p>
          <a:p>
            <a:r>
              <a:rPr lang="en-US" dirty="0" smtClean="0">
                <a:latin typeface="Maiandra GD" pitchFamily="34" charset="0"/>
              </a:rPr>
              <a:t>■ Comfort and reassure casualties.</a:t>
            </a:r>
          </a:p>
          <a:p>
            <a:r>
              <a:rPr lang="en-US" dirty="0" smtClean="0">
                <a:solidFill>
                  <a:schemeClr val="bg1">
                    <a:lumMod val="85000"/>
                  </a:schemeClr>
                </a:solidFill>
                <a:latin typeface="Maiandra GD" pitchFamily="34" charset="0"/>
              </a:rPr>
              <a:t>■ Assess the casualty: identify</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the injury or nature of illness</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affecting a casualty</a:t>
            </a:r>
          </a:p>
          <a:p>
            <a:r>
              <a:rPr lang="en-US" dirty="0" smtClean="0">
                <a:solidFill>
                  <a:schemeClr val="bg1">
                    <a:lumMod val="85000"/>
                  </a:schemeClr>
                </a:solidFill>
                <a:latin typeface="Maiandra GD" pitchFamily="34" charset="0"/>
              </a:rPr>
              <a:t>■ Give early treatment, and treat the casualties</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with the most serious</a:t>
            </a:r>
            <a:r>
              <a:rPr lang="tr-TR" dirty="0" smtClean="0">
                <a:solidFill>
                  <a:schemeClr val="bg1">
                    <a:lumMod val="85000"/>
                  </a:schemeClr>
                </a:solidFill>
                <a:latin typeface="Maiandra GD" pitchFamily="34" charset="0"/>
              </a:rPr>
              <a:t> c</a:t>
            </a:r>
            <a:r>
              <a:rPr lang="en-US" dirty="0" err="1" smtClean="0">
                <a:solidFill>
                  <a:schemeClr val="bg1">
                    <a:lumMod val="85000"/>
                  </a:schemeClr>
                </a:solidFill>
                <a:latin typeface="Maiandra GD" pitchFamily="34" charset="0"/>
              </a:rPr>
              <a:t>onditions</a:t>
            </a:r>
            <a:r>
              <a:rPr lang="en-US" dirty="0" smtClean="0">
                <a:solidFill>
                  <a:schemeClr val="bg1">
                    <a:lumMod val="85000"/>
                  </a:schemeClr>
                </a:solidFill>
                <a:latin typeface="Maiandra GD" pitchFamily="34" charset="0"/>
              </a:rPr>
              <a:t> first.</a:t>
            </a:r>
            <a:r>
              <a:rPr lang="tr-TR" dirty="0" smtClean="0">
                <a:solidFill>
                  <a:schemeClr val="bg1">
                    <a:lumMod val="85000"/>
                  </a:schemeClr>
                </a:solidFill>
                <a:latin typeface="Maiandra GD" pitchFamily="34" charset="0"/>
              </a:rPr>
              <a:t> </a:t>
            </a:r>
            <a:endParaRPr lang="en-US" dirty="0" smtClean="0">
              <a:solidFill>
                <a:schemeClr val="bg1">
                  <a:lumMod val="85000"/>
                </a:schemeClr>
              </a:solidFill>
              <a:latin typeface="Maiandra GD" pitchFamily="34" charset="0"/>
            </a:endParaRPr>
          </a:p>
          <a:p>
            <a:r>
              <a:rPr lang="en-US" dirty="0" smtClean="0">
                <a:solidFill>
                  <a:schemeClr val="bg1">
                    <a:lumMod val="85000"/>
                  </a:schemeClr>
                </a:solidFill>
                <a:latin typeface="Maiandra GD" pitchFamily="34" charset="0"/>
              </a:rPr>
              <a:t>■ Arrange for appropriate help: </a:t>
            </a:r>
            <a:r>
              <a:rPr lang="en-US" b="1" dirty="0" smtClean="0">
                <a:solidFill>
                  <a:schemeClr val="bg1">
                    <a:lumMod val="85000"/>
                  </a:schemeClr>
                </a:solidFill>
                <a:latin typeface="Maiandra GD" pitchFamily="34" charset="0"/>
              </a:rPr>
              <a:t>call </a:t>
            </a:r>
            <a:r>
              <a:rPr lang="tr-TR" b="1" dirty="0" smtClean="0">
                <a:solidFill>
                  <a:schemeClr val="bg1">
                    <a:lumMod val="85000"/>
                  </a:schemeClr>
                </a:solidFill>
                <a:latin typeface="Maiandra GD" pitchFamily="34" charset="0"/>
              </a:rPr>
              <a:t>112 </a:t>
            </a:r>
            <a:r>
              <a:rPr lang="en-US" b="1" dirty="0" smtClean="0">
                <a:solidFill>
                  <a:schemeClr val="bg1">
                    <a:lumMod val="85000"/>
                  </a:schemeClr>
                </a:solidFill>
                <a:latin typeface="Maiandra GD" pitchFamily="34" charset="0"/>
              </a:rPr>
              <a:t>for</a:t>
            </a:r>
            <a:r>
              <a:rPr lang="tr-TR" b="1" dirty="0" smtClean="0">
                <a:solidFill>
                  <a:schemeClr val="bg1">
                    <a:lumMod val="85000"/>
                  </a:schemeClr>
                </a:solidFill>
                <a:latin typeface="Maiandra GD" pitchFamily="34" charset="0"/>
              </a:rPr>
              <a:t> </a:t>
            </a:r>
            <a:r>
              <a:rPr lang="en-US" b="1" dirty="0" smtClean="0">
                <a:solidFill>
                  <a:schemeClr val="bg1">
                    <a:lumMod val="85000"/>
                  </a:schemeClr>
                </a:solidFill>
                <a:latin typeface="Maiandra GD" pitchFamily="34" charset="0"/>
              </a:rPr>
              <a:t>emergency help</a:t>
            </a:r>
            <a:endParaRPr lang="en-US" dirty="0">
              <a:solidFill>
                <a:schemeClr val="bg1">
                  <a:lumMod val="85000"/>
                </a:schemeClr>
              </a:solidFill>
              <a:latin typeface="Maiandra GD"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3923928" y="3212976"/>
            <a:ext cx="3617367" cy="2913447"/>
          </a:xfrm>
          <a:prstGeom prst="rect">
            <a:avLst/>
          </a:prstGeom>
          <a:noFill/>
          <a:ln w="9525">
            <a:noFill/>
            <a:miter lim="800000"/>
            <a:headEnd/>
            <a:tailEnd/>
          </a:ln>
        </p:spPr>
      </p:pic>
      <p:sp>
        <p:nvSpPr>
          <p:cNvPr id="2" name="1 Dikdörtgen"/>
          <p:cNvSpPr/>
          <p:nvPr/>
        </p:nvSpPr>
        <p:spPr>
          <a:xfrm>
            <a:off x="467544" y="764704"/>
            <a:ext cx="2456122" cy="369332"/>
          </a:xfrm>
          <a:prstGeom prst="rect">
            <a:avLst/>
          </a:prstGeom>
        </p:spPr>
        <p:txBody>
          <a:bodyPr wrap="none">
            <a:spAutoFit/>
          </a:bodyPr>
          <a:lstStyle/>
          <a:p>
            <a:r>
              <a:rPr lang="en-US" b="1" dirty="0" smtClean="0">
                <a:latin typeface="Maiandra GD" pitchFamily="34" charset="0"/>
              </a:rPr>
              <a:t>FIRST AID PRIORITIES</a:t>
            </a:r>
            <a:endParaRPr lang="en-US" dirty="0">
              <a:latin typeface="Maiandra GD" pitchFamily="34" charset="0"/>
            </a:endParaRPr>
          </a:p>
        </p:txBody>
      </p:sp>
      <p:pic>
        <p:nvPicPr>
          <p:cNvPr id="5" name="Picture 3"/>
          <p:cNvPicPr>
            <a:picLocks noChangeAspect="1" noChangeArrowheads="1"/>
          </p:cNvPicPr>
          <p:nvPr/>
        </p:nvPicPr>
        <p:blipFill>
          <a:blip r:embed="rId4" cstate="print"/>
          <a:srcRect/>
          <a:stretch>
            <a:fillRect/>
          </a:stretch>
        </p:blipFill>
        <p:spPr bwMode="auto">
          <a:xfrm>
            <a:off x="3995936" y="5157192"/>
            <a:ext cx="3816424" cy="1156116"/>
          </a:xfrm>
          <a:prstGeom prst="rect">
            <a:avLst/>
          </a:prstGeom>
          <a:noFill/>
          <a:ln w="9525">
            <a:noFill/>
            <a:miter lim="800000"/>
            <a:headEnd/>
            <a:tailEnd/>
          </a:ln>
        </p:spPr>
      </p:pic>
      <p:sp>
        <p:nvSpPr>
          <p:cNvPr id="7" name="6 Slayt Numarası Yer Tutucusu"/>
          <p:cNvSpPr>
            <a:spLocks noGrp="1"/>
          </p:cNvSpPr>
          <p:nvPr>
            <p:ph type="sldNum" sz="quarter" idx="12"/>
          </p:nvPr>
        </p:nvSpPr>
        <p:spPr/>
        <p:txBody>
          <a:bodyPr/>
          <a:lstStyle/>
          <a:p>
            <a:fld id="{B1DEFA8C-F947-479F-BE07-76B6B3F80BF1}" type="slidenum">
              <a:rPr lang="tr-TR" smtClean="0"/>
              <a:pPr/>
              <a:t>18</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899592" y="1916832"/>
            <a:ext cx="7489649" cy="2740893"/>
          </a:xfrm>
          <a:prstGeom prst="rect">
            <a:avLst/>
          </a:prstGeom>
          <a:noFill/>
          <a:ln w="9525">
            <a:noFill/>
            <a:miter lim="800000"/>
            <a:headEnd/>
            <a:tailEnd/>
          </a:ln>
        </p:spPr>
      </p:pic>
      <p:sp>
        <p:nvSpPr>
          <p:cNvPr id="3" name="2 Slayt Numarası Yer Tutucusu"/>
          <p:cNvSpPr>
            <a:spLocks noGrp="1"/>
          </p:cNvSpPr>
          <p:nvPr>
            <p:ph type="sldNum" sz="quarter" idx="12"/>
          </p:nvPr>
        </p:nvSpPr>
        <p:spPr/>
        <p:txBody>
          <a:bodyPr/>
          <a:lstStyle/>
          <a:p>
            <a:fld id="{B1DEFA8C-F947-479F-BE07-76B6B3F80BF1}" type="slidenum">
              <a:rPr lang="tr-TR" smtClean="0"/>
              <a:pPr/>
              <a:t>19</a:t>
            </a:fld>
            <a:endParaRPr lang="tr-T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o"/>
          <p:cNvGraphicFramePr>
            <a:graphicFrameLocks noGrp="1"/>
          </p:cNvGraphicFramePr>
          <p:nvPr/>
        </p:nvGraphicFramePr>
        <p:xfrm>
          <a:off x="1259632" y="1412776"/>
          <a:ext cx="8352928" cy="2804160"/>
        </p:xfrm>
        <a:graphic>
          <a:graphicData uri="http://schemas.openxmlformats.org/drawingml/2006/table">
            <a:tbl>
              <a:tblPr/>
              <a:tblGrid>
                <a:gridCol w="5356739"/>
                <a:gridCol w="2996189"/>
              </a:tblGrid>
              <a:tr h="0">
                <a:tc>
                  <a:txBody>
                    <a:bodyPr/>
                    <a:lstStyle/>
                    <a:p>
                      <a:pPr>
                        <a:lnSpc>
                          <a:spcPct val="115000"/>
                        </a:lnSpc>
                        <a:spcAft>
                          <a:spcPts val="0"/>
                        </a:spcAft>
                      </a:pPr>
                      <a:r>
                        <a:rPr lang="en-US" sz="2000" dirty="0">
                          <a:latin typeface="Maiandra GD" pitchFamily="34" charset="0"/>
                          <a:ea typeface="Calibri"/>
                          <a:cs typeface="Times New Roman"/>
                        </a:rPr>
                        <a:t>First Aid Basics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000">
                          <a:latin typeface="Maiandra GD" pitchFamily="34" charset="0"/>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lnSpc>
                          <a:spcPct val="115000"/>
                        </a:lnSpc>
                        <a:spcAft>
                          <a:spcPts val="0"/>
                        </a:spcAft>
                      </a:pPr>
                      <a:r>
                        <a:rPr lang="en-US" sz="2000" dirty="0">
                          <a:latin typeface="Maiandra GD" pitchFamily="34" charset="0"/>
                          <a:ea typeface="Calibri"/>
                          <a:cs typeface="Times New Roman"/>
                        </a:rPr>
                        <a:t>First Aid for Cardiac </a:t>
                      </a:r>
                      <a:r>
                        <a:rPr lang="en-US" sz="2000" dirty="0" smtClean="0">
                          <a:latin typeface="Maiandra GD" pitchFamily="34" charset="0"/>
                          <a:ea typeface="Calibri"/>
                          <a:cs typeface="Times New Roman"/>
                        </a:rPr>
                        <a:t>Emergencies</a:t>
                      </a:r>
                      <a:endParaRPr lang="en-US" sz="2000" dirty="0">
                        <a:latin typeface="Maiandra GD"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000">
                          <a:latin typeface="Maiandra GD" pitchFamily="34" charset="0"/>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lnSpc>
                          <a:spcPct val="115000"/>
                        </a:lnSpc>
                        <a:spcAft>
                          <a:spcPts val="0"/>
                        </a:spcAft>
                      </a:pPr>
                      <a:r>
                        <a:rPr lang="en-US" sz="2000" dirty="0">
                          <a:latin typeface="Maiandra GD" pitchFamily="34" charset="0"/>
                          <a:ea typeface="Calibri"/>
                          <a:cs typeface="Times New Roman"/>
                        </a:rPr>
                        <a:t>First Aid for Respiratory </a:t>
                      </a:r>
                      <a:r>
                        <a:rPr lang="en-US" sz="2000" dirty="0" smtClean="0">
                          <a:latin typeface="Maiandra GD" pitchFamily="34" charset="0"/>
                          <a:ea typeface="Calibri"/>
                          <a:cs typeface="Times New Roman"/>
                        </a:rPr>
                        <a:t>Emergencies</a:t>
                      </a:r>
                      <a:endParaRPr lang="en-US" sz="2000" dirty="0">
                        <a:latin typeface="Maiandra GD"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000" dirty="0">
                          <a:latin typeface="Maiandra GD" pitchFamily="34" charset="0"/>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lnSpc>
                          <a:spcPct val="115000"/>
                        </a:lnSpc>
                        <a:spcAft>
                          <a:spcPts val="0"/>
                        </a:spcAft>
                      </a:pPr>
                      <a:r>
                        <a:rPr lang="en-US" sz="2000" dirty="0">
                          <a:latin typeface="Maiandra GD" pitchFamily="34" charset="0"/>
                          <a:ea typeface="Calibri"/>
                          <a:cs typeface="Times New Roman"/>
                        </a:rPr>
                        <a:t>First Aid for Medical </a:t>
                      </a:r>
                      <a:r>
                        <a:rPr lang="en-US" sz="2000" dirty="0" smtClean="0">
                          <a:latin typeface="Maiandra GD" pitchFamily="34" charset="0"/>
                          <a:ea typeface="Calibri"/>
                          <a:cs typeface="Times New Roman"/>
                        </a:rPr>
                        <a:t>Conditions</a:t>
                      </a:r>
                      <a:endParaRPr lang="en-US" sz="2000" dirty="0">
                        <a:latin typeface="Maiandra GD"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000">
                          <a:latin typeface="Maiandra GD" pitchFamily="34" charset="0"/>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lnSpc>
                          <a:spcPct val="115000"/>
                        </a:lnSpc>
                        <a:spcAft>
                          <a:spcPts val="0"/>
                        </a:spcAft>
                      </a:pPr>
                      <a:r>
                        <a:rPr lang="en-US" sz="2000" dirty="0">
                          <a:latin typeface="Maiandra GD" pitchFamily="34" charset="0"/>
                          <a:ea typeface="Calibri"/>
                          <a:cs typeface="Times New Roman"/>
                        </a:rPr>
                        <a:t>Wounds and </a:t>
                      </a:r>
                      <a:r>
                        <a:rPr lang="en-US" sz="2000" dirty="0" smtClean="0">
                          <a:latin typeface="Maiandra GD" pitchFamily="34" charset="0"/>
                          <a:ea typeface="Calibri"/>
                          <a:cs typeface="Times New Roman"/>
                        </a:rPr>
                        <a:t>Circulation</a:t>
                      </a:r>
                      <a:endParaRPr lang="en-US" sz="2000" dirty="0">
                        <a:latin typeface="Maiandra GD" pitchFamily="34" charset="0"/>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000">
                          <a:latin typeface="Maiandra GD" pitchFamily="34" charset="0"/>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lnSpc>
                          <a:spcPct val="115000"/>
                        </a:lnSpc>
                        <a:spcAft>
                          <a:spcPts val="0"/>
                        </a:spcAft>
                      </a:pPr>
                      <a:r>
                        <a:rPr lang="en-US" sz="2000" dirty="0">
                          <a:latin typeface="Maiandra GD" pitchFamily="34" charset="0"/>
                          <a:ea typeface="Calibri"/>
                          <a:cs typeface="Times New Roman"/>
                        </a:rPr>
                        <a:t>Bone, Joint and Muscle Injuries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000">
                          <a:latin typeface="Maiandra GD" pitchFamily="34" charset="0"/>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noFill/>
                      <a:prstDash val="solid"/>
                      <a:round/>
                      <a:headEnd type="none" w="med" len="med"/>
                      <a:tailEnd type="none" w="med" len="med"/>
                    </a:lnT>
                    <a:lnB>
                      <a:noFill/>
                    </a:lnB>
                  </a:tcPr>
                </a:tc>
              </a:tr>
              <a:tr h="0">
                <a:tc>
                  <a:txBody>
                    <a:bodyPr/>
                    <a:lstStyle/>
                    <a:p>
                      <a:pPr>
                        <a:lnSpc>
                          <a:spcPct val="115000"/>
                        </a:lnSpc>
                        <a:spcAft>
                          <a:spcPts val="0"/>
                        </a:spcAft>
                      </a:pPr>
                      <a:r>
                        <a:rPr lang="en-US" sz="2000">
                          <a:latin typeface="Maiandra GD" pitchFamily="34" charset="0"/>
                          <a:ea typeface="Calibri"/>
                          <a:cs typeface="Times New Roman"/>
                        </a:rPr>
                        <a:t>Effects of Heat and Cold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000">
                          <a:latin typeface="Maiandra GD" pitchFamily="34" charset="0"/>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r h="0">
                <a:tc>
                  <a:txBody>
                    <a:bodyPr/>
                    <a:lstStyle/>
                    <a:p>
                      <a:pPr>
                        <a:lnSpc>
                          <a:spcPct val="115000"/>
                        </a:lnSpc>
                        <a:spcAft>
                          <a:spcPts val="0"/>
                        </a:spcAft>
                      </a:pPr>
                      <a:r>
                        <a:rPr lang="en-US" sz="2000" dirty="0">
                          <a:latin typeface="Maiandra GD" pitchFamily="34" charset="0"/>
                          <a:ea typeface="Calibri"/>
                          <a:cs typeface="Times New Roman"/>
                        </a:rPr>
                        <a:t>Foreign Objects, Poisoning, Bites and Stings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1000"/>
                        </a:spcAft>
                      </a:pPr>
                      <a:r>
                        <a:rPr lang="en-US" sz="2000" dirty="0">
                          <a:latin typeface="Maiandra GD" pitchFamily="34" charset="0"/>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r>
            </a:tbl>
          </a:graphicData>
        </a:graphic>
      </p:graphicFrame>
      <p:sp>
        <p:nvSpPr>
          <p:cNvPr id="3" name="2 Slayt Numarası Yer Tutucusu"/>
          <p:cNvSpPr>
            <a:spLocks noGrp="1"/>
          </p:cNvSpPr>
          <p:nvPr>
            <p:ph type="sldNum" sz="quarter" idx="12"/>
          </p:nvPr>
        </p:nvSpPr>
        <p:spPr/>
        <p:txBody>
          <a:bodyPr/>
          <a:lstStyle/>
          <a:p>
            <a:fld id="{B1DEFA8C-F947-479F-BE07-76B6B3F80BF1}" type="slidenum">
              <a:rPr lang="tr-TR" smtClean="0"/>
              <a:pPr/>
              <a:t>2</a:t>
            </a:fld>
            <a:endParaRPr lang="tr-T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467544" y="764704"/>
            <a:ext cx="2456122" cy="369332"/>
          </a:xfrm>
          <a:prstGeom prst="rect">
            <a:avLst/>
          </a:prstGeom>
        </p:spPr>
        <p:txBody>
          <a:bodyPr wrap="none">
            <a:spAutoFit/>
          </a:bodyPr>
          <a:lstStyle/>
          <a:p>
            <a:r>
              <a:rPr lang="en-US" b="1" dirty="0" smtClean="0">
                <a:latin typeface="Maiandra GD" pitchFamily="34" charset="0"/>
              </a:rPr>
              <a:t>FIRST AID PRIORITIES</a:t>
            </a:r>
            <a:endParaRPr lang="en-US" dirty="0">
              <a:latin typeface="Maiandra GD" pitchFamily="34" charset="0"/>
            </a:endParaRPr>
          </a:p>
        </p:txBody>
      </p:sp>
      <p:pic>
        <p:nvPicPr>
          <p:cNvPr id="4" name="Picture 2"/>
          <p:cNvPicPr>
            <a:picLocks noChangeAspect="1" noChangeArrowheads="1"/>
          </p:cNvPicPr>
          <p:nvPr/>
        </p:nvPicPr>
        <p:blipFill>
          <a:blip r:embed="rId3" cstate="print"/>
          <a:srcRect/>
          <a:stretch>
            <a:fillRect/>
          </a:stretch>
        </p:blipFill>
        <p:spPr bwMode="auto">
          <a:xfrm>
            <a:off x="539552" y="3573016"/>
            <a:ext cx="8072475" cy="3024336"/>
          </a:xfrm>
          <a:prstGeom prst="rect">
            <a:avLst/>
          </a:prstGeom>
          <a:noFill/>
          <a:ln w="9525">
            <a:noFill/>
            <a:miter lim="800000"/>
            <a:headEnd/>
            <a:tailEnd/>
          </a:ln>
        </p:spPr>
      </p:pic>
      <p:sp>
        <p:nvSpPr>
          <p:cNvPr id="5" name="4 Dikdörtgen"/>
          <p:cNvSpPr/>
          <p:nvPr/>
        </p:nvSpPr>
        <p:spPr>
          <a:xfrm>
            <a:off x="323528" y="1340768"/>
            <a:ext cx="8820472" cy="2031325"/>
          </a:xfrm>
          <a:prstGeom prst="rect">
            <a:avLst/>
          </a:prstGeom>
        </p:spPr>
        <p:txBody>
          <a:bodyPr wrap="square">
            <a:spAutoFit/>
          </a:bodyPr>
          <a:lstStyle/>
          <a:p>
            <a:r>
              <a:rPr lang="en-US" dirty="0" smtClean="0">
                <a:solidFill>
                  <a:schemeClr val="bg1">
                    <a:lumMod val="85000"/>
                  </a:schemeClr>
                </a:solidFill>
                <a:latin typeface="Maiandra GD" pitchFamily="34" charset="0"/>
              </a:rPr>
              <a:t>■ Assess a situation quickly and calmly.</a:t>
            </a:r>
          </a:p>
          <a:p>
            <a:r>
              <a:rPr lang="en-US" dirty="0" smtClean="0">
                <a:solidFill>
                  <a:schemeClr val="bg1">
                    <a:lumMod val="85000"/>
                  </a:schemeClr>
                </a:solidFill>
                <a:latin typeface="Maiandra GD" pitchFamily="34" charset="0"/>
              </a:rPr>
              <a:t>■ Protect yourself and any casualties from</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danger</a:t>
            </a:r>
          </a:p>
          <a:p>
            <a:r>
              <a:rPr lang="en-US" dirty="0" smtClean="0">
                <a:solidFill>
                  <a:schemeClr val="bg1">
                    <a:lumMod val="85000"/>
                  </a:schemeClr>
                </a:solidFill>
                <a:latin typeface="Maiandra GD" pitchFamily="34" charset="0"/>
              </a:rPr>
              <a:t>■ Prevent cross-contamination between</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yourself and the casualty</a:t>
            </a:r>
          </a:p>
          <a:p>
            <a:r>
              <a:rPr lang="en-US" dirty="0" smtClean="0">
                <a:solidFill>
                  <a:schemeClr val="bg1">
                    <a:lumMod val="85000"/>
                  </a:schemeClr>
                </a:solidFill>
                <a:latin typeface="Maiandra GD" pitchFamily="34" charset="0"/>
              </a:rPr>
              <a:t>■ Comfort and reassure casualties.</a:t>
            </a:r>
          </a:p>
          <a:p>
            <a:r>
              <a:rPr lang="en-US" dirty="0" smtClean="0">
                <a:latin typeface="Maiandra GD" pitchFamily="34" charset="0"/>
              </a:rPr>
              <a:t>■ Assess the casualty: identify</a:t>
            </a:r>
            <a:r>
              <a:rPr lang="tr-TR" dirty="0" smtClean="0">
                <a:latin typeface="Maiandra GD" pitchFamily="34" charset="0"/>
              </a:rPr>
              <a:t> </a:t>
            </a:r>
            <a:r>
              <a:rPr lang="en-US" dirty="0" smtClean="0">
                <a:latin typeface="Maiandra GD" pitchFamily="34" charset="0"/>
              </a:rPr>
              <a:t>the injury or nature of illness</a:t>
            </a:r>
            <a:r>
              <a:rPr lang="tr-TR" dirty="0" smtClean="0">
                <a:latin typeface="Maiandra GD" pitchFamily="34" charset="0"/>
              </a:rPr>
              <a:t> </a:t>
            </a:r>
            <a:r>
              <a:rPr lang="en-US" dirty="0" smtClean="0">
                <a:latin typeface="Maiandra GD" pitchFamily="34" charset="0"/>
              </a:rPr>
              <a:t>affecting a casualty</a:t>
            </a:r>
          </a:p>
          <a:p>
            <a:r>
              <a:rPr lang="en-US" dirty="0" smtClean="0">
                <a:solidFill>
                  <a:schemeClr val="bg1">
                    <a:lumMod val="85000"/>
                  </a:schemeClr>
                </a:solidFill>
                <a:latin typeface="Maiandra GD" pitchFamily="34" charset="0"/>
              </a:rPr>
              <a:t>■ Give early treatment, and treat the casualties</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with the most serious</a:t>
            </a:r>
            <a:r>
              <a:rPr lang="tr-TR" dirty="0" smtClean="0">
                <a:solidFill>
                  <a:schemeClr val="bg1">
                    <a:lumMod val="85000"/>
                  </a:schemeClr>
                </a:solidFill>
                <a:latin typeface="Maiandra GD" pitchFamily="34" charset="0"/>
              </a:rPr>
              <a:t> c</a:t>
            </a:r>
            <a:r>
              <a:rPr lang="en-US" dirty="0" err="1" smtClean="0">
                <a:solidFill>
                  <a:schemeClr val="bg1">
                    <a:lumMod val="85000"/>
                  </a:schemeClr>
                </a:solidFill>
                <a:latin typeface="Maiandra GD" pitchFamily="34" charset="0"/>
              </a:rPr>
              <a:t>onditions</a:t>
            </a:r>
            <a:r>
              <a:rPr lang="en-US" dirty="0" smtClean="0">
                <a:solidFill>
                  <a:schemeClr val="bg1">
                    <a:lumMod val="85000"/>
                  </a:schemeClr>
                </a:solidFill>
                <a:latin typeface="Maiandra GD" pitchFamily="34" charset="0"/>
              </a:rPr>
              <a:t> first.</a:t>
            </a:r>
            <a:r>
              <a:rPr lang="tr-TR" dirty="0" smtClean="0">
                <a:solidFill>
                  <a:schemeClr val="bg1">
                    <a:lumMod val="85000"/>
                  </a:schemeClr>
                </a:solidFill>
                <a:latin typeface="Maiandra GD" pitchFamily="34" charset="0"/>
              </a:rPr>
              <a:t> </a:t>
            </a:r>
            <a:endParaRPr lang="en-US" dirty="0" smtClean="0">
              <a:solidFill>
                <a:schemeClr val="bg1">
                  <a:lumMod val="85000"/>
                </a:schemeClr>
              </a:solidFill>
              <a:latin typeface="Maiandra GD" pitchFamily="34" charset="0"/>
            </a:endParaRPr>
          </a:p>
          <a:p>
            <a:r>
              <a:rPr lang="en-US" dirty="0" smtClean="0">
                <a:solidFill>
                  <a:schemeClr val="bg1">
                    <a:lumMod val="85000"/>
                  </a:schemeClr>
                </a:solidFill>
                <a:latin typeface="Maiandra GD" pitchFamily="34" charset="0"/>
              </a:rPr>
              <a:t>■ Arrange for appropriate help: </a:t>
            </a:r>
            <a:r>
              <a:rPr lang="en-US" b="1" dirty="0" smtClean="0">
                <a:solidFill>
                  <a:schemeClr val="bg1">
                    <a:lumMod val="85000"/>
                  </a:schemeClr>
                </a:solidFill>
                <a:latin typeface="Maiandra GD" pitchFamily="34" charset="0"/>
              </a:rPr>
              <a:t>call </a:t>
            </a:r>
            <a:r>
              <a:rPr lang="tr-TR" b="1" dirty="0" smtClean="0">
                <a:solidFill>
                  <a:schemeClr val="bg1">
                    <a:lumMod val="85000"/>
                  </a:schemeClr>
                </a:solidFill>
                <a:latin typeface="Maiandra GD" pitchFamily="34" charset="0"/>
              </a:rPr>
              <a:t>112 </a:t>
            </a:r>
            <a:r>
              <a:rPr lang="en-US" b="1" dirty="0" smtClean="0">
                <a:solidFill>
                  <a:schemeClr val="bg1">
                    <a:lumMod val="85000"/>
                  </a:schemeClr>
                </a:solidFill>
                <a:latin typeface="Maiandra GD" pitchFamily="34" charset="0"/>
              </a:rPr>
              <a:t>for</a:t>
            </a:r>
            <a:r>
              <a:rPr lang="tr-TR" b="1" dirty="0" smtClean="0">
                <a:solidFill>
                  <a:schemeClr val="bg1">
                    <a:lumMod val="85000"/>
                  </a:schemeClr>
                </a:solidFill>
                <a:latin typeface="Maiandra GD" pitchFamily="34" charset="0"/>
              </a:rPr>
              <a:t> </a:t>
            </a:r>
            <a:r>
              <a:rPr lang="en-US" b="1" dirty="0" smtClean="0">
                <a:solidFill>
                  <a:schemeClr val="bg1">
                    <a:lumMod val="85000"/>
                  </a:schemeClr>
                </a:solidFill>
                <a:latin typeface="Maiandra GD" pitchFamily="34" charset="0"/>
              </a:rPr>
              <a:t>emergency help</a:t>
            </a:r>
            <a:endParaRPr lang="en-US" dirty="0">
              <a:solidFill>
                <a:schemeClr val="bg1">
                  <a:lumMod val="85000"/>
                </a:schemeClr>
              </a:solidFill>
              <a:latin typeface="Maiandra GD" pitchFamily="34" charset="0"/>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pPr/>
              <a:t>20</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confidential ile ilgili görsel sonucu"/>
          <p:cNvPicPr>
            <a:picLocks noChangeAspect="1" noChangeArrowheads="1"/>
          </p:cNvPicPr>
          <p:nvPr/>
        </p:nvPicPr>
        <p:blipFill>
          <a:blip r:embed="rId3" cstate="print"/>
          <a:srcRect/>
          <a:stretch>
            <a:fillRect/>
          </a:stretch>
        </p:blipFill>
        <p:spPr bwMode="auto">
          <a:xfrm>
            <a:off x="611560" y="908720"/>
            <a:ext cx="6096000" cy="4305301"/>
          </a:xfrm>
          <a:prstGeom prst="rect">
            <a:avLst/>
          </a:prstGeom>
          <a:noFill/>
        </p:spPr>
      </p:pic>
      <p:sp>
        <p:nvSpPr>
          <p:cNvPr id="3" name="2 İçerik Yer Tutucusu"/>
          <p:cNvSpPr>
            <a:spLocks noGrp="1"/>
          </p:cNvSpPr>
          <p:nvPr>
            <p:ph idx="1"/>
          </p:nvPr>
        </p:nvSpPr>
        <p:spPr>
          <a:xfrm>
            <a:off x="179512" y="0"/>
            <a:ext cx="8229600" cy="4525963"/>
          </a:xfrm>
        </p:spPr>
        <p:txBody>
          <a:bodyPr>
            <a:noAutofit/>
          </a:bodyPr>
          <a:lstStyle/>
          <a:p>
            <a:pPr>
              <a:buNone/>
            </a:pPr>
            <a:r>
              <a:rPr lang="en-US" sz="1600" b="1" dirty="0" smtClean="0">
                <a:latin typeface="Maiandra GD" pitchFamily="34" charset="0"/>
              </a:rPr>
              <a:t>KEEPING NOTES</a:t>
            </a:r>
          </a:p>
          <a:p>
            <a:pPr>
              <a:buNone/>
            </a:pPr>
            <a:endParaRPr lang="tr-TR" sz="1600" dirty="0" smtClean="0">
              <a:latin typeface="Maiandra GD" pitchFamily="34" charset="0"/>
            </a:endParaRPr>
          </a:p>
          <a:p>
            <a:pPr>
              <a:buNone/>
            </a:pPr>
            <a:r>
              <a:rPr lang="en-US" sz="1600" dirty="0" smtClean="0">
                <a:latin typeface="Maiandra GD" pitchFamily="34" charset="0"/>
              </a:rPr>
              <a:t>A written record of the timing of events is</a:t>
            </a:r>
            <a:r>
              <a:rPr lang="tr-TR" sz="1600" dirty="0" smtClean="0">
                <a:latin typeface="Maiandra GD" pitchFamily="34" charset="0"/>
              </a:rPr>
              <a:t> </a:t>
            </a:r>
            <a:r>
              <a:rPr lang="en-US" sz="1600" dirty="0" smtClean="0">
                <a:latin typeface="Maiandra GD" pitchFamily="34" charset="0"/>
              </a:rPr>
              <a:t>particularly valuable to medical personnel.</a:t>
            </a:r>
            <a:r>
              <a:rPr lang="tr-TR" sz="1600" dirty="0" smtClean="0">
                <a:latin typeface="Maiandra GD" pitchFamily="34" charset="0"/>
              </a:rPr>
              <a:t> </a:t>
            </a:r>
          </a:p>
          <a:p>
            <a:pPr>
              <a:buNone/>
            </a:pPr>
            <a:r>
              <a:rPr lang="en-US" sz="1600" dirty="0" smtClean="0">
                <a:latin typeface="Maiandra GD" pitchFamily="34" charset="0"/>
              </a:rPr>
              <a:t>Hand your notes to the</a:t>
            </a:r>
            <a:r>
              <a:rPr lang="tr-TR" sz="1600" dirty="0" smtClean="0">
                <a:latin typeface="Maiandra GD" pitchFamily="34" charset="0"/>
              </a:rPr>
              <a:t> </a:t>
            </a:r>
            <a:r>
              <a:rPr lang="en-US" sz="1600" dirty="0" smtClean="0">
                <a:latin typeface="Maiandra GD" pitchFamily="34" charset="0"/>
              </a:rPr>
              <a:t>emergency services when they arrive</a:t>
            </a:r>
            <a:r>
              <a:rPr lang="tr-TR" sz="1600" dirty="0" smtClean="0">
                <a:latin typeface="Maiandra GD" pitchFamily="34" charset="0"/>
              </a:rPr>
              <a:t>.  </a:t>
            </a:r>
            <a:r>
              <a:rPr lang="en-US" sz="1600" dirty="0" smtClean="0">
                <a:latin typeface="Maiandra GD" pitchFamily="34" charset="0"/>
              </a:rPr>
              <a:t>Useful information to</a:t>
            </a:r>
            <a:r>
              <a:rPr lang="tr-TR" sz="1600" dirty="0" smtClean="0">
                <a:latin typeface="Maiandra GD" pitchFamily="34" charset="0"/>
              </a:rPr>
              <a:t> </a:t>
            </a:r>
            <a:r>
              <a:rPr lang="en-US" sz="1600" dirty="0" smtClean="0">
                <a:latin typeface="Maiandra GD" pitchFamily="34" charset="0"/>
              </a:rPr>
              <a:t>provide</a:t>
            </a:r>
            <a:r>
              <a:rPr lang="tr-TR" sz="1600" dirty="0" smtClean="0">
                <a:latin typeface="Maiandra GD" pitchFamily="34" charset="0"/>
              </a:rPr>
              <a:t> </a:t>
            </a:r>
            <a:r>
              <a:rPr lang="en-US" sz="1600" dirty="0" smtClean="0">
                <a:latin typeface="Maiandra GD" pitchFamily="34" charset="0"/>
              </a:rPr>
              <a:t>includes:</a:t>
            </a:r>
          </a:p>
          <a:p>
            <a:pPr>
              <a:buNone/>
            </a:pPr>
            <a:r>
              <a:rPr lang="en-US" sz="1600" dirty="0" smtClean="0">
                <a:latin typeface="Maiandra GD" pitchFamily="34" charset="0"/>
              </a:rPr>
              <a:t>■ Casualty’s details, including his name, age</a:t>
            </a:r>
            <a:r>
              <a:rPr lang="tr-TR" sz="1600" dirty="0" smtClean="0">
                <a:latin typeface="Maiandra GD" pitchFamily="34" charset="0"/>
              </a:rPr>
              <a:t> </a:t>
            </a:r>
            <a:r>
              <a:rPr lang="en-US" sz="1600" dirty="0" smtClean="0">
                <a:latin typeface="Maiandra GD" pitchFamily="34" charset="0"/>
              </a:rPr>
              <a:t>and contact details</a:t>
            </a:r>
          </a:p>
          <a:p>
            <a:pPr>
              <a:buNone/>
            </a:pPr>
            <a:r>
              <a:rPr lang="en-US" sz="1600" dirty="0" smtClean="0">
                <a:latin typeface="Maiandra GD" pitchFamily="34" charset="0"/>
              </a:rPr>
              <a:t>■ History of the incident or illness</a:t>
            </a:r>
            <a:r>
              <a:rPr lang="tr-TR" sz="1600" dirty="0" smtClean="0">
                <a:latin typeface="Maiandra GD" pitchFamily="34" charset="0"/>
              </a:rPr>
              <a:t> (e.g. </a:t>
            </a:r>
            <a:r>
              <a:rPr lang="en-US" sz="1600" dirty="0" smtClean="0">
                <a:latin typeface="Maiandra GD" pitchFamily="34" charset="0"/>
              </a:rPr>
              <a:t>the length of unconsciousness, the duration of a seizure</a:t>
            </a:r>
            <a:r>
              <a:rPr lang="tr-TR" sz="1600" dirty="0" smtClean="0">
                <a:latin typeface="Maiandra GD" pitchFamily="34" charset="0"/>
              </a:rPr>
              <a:t>)</a:t>
            </a:r>
            <a:endParaRPr lang="en-US" sz="1600" dirty="0" smtClean="0">
              <a:latin typeface="Maiandra GD" pitchFamily="34" charset="0"/>
            </a:endParaRPr>
          </a:p>
          <a:p>
            <a:pPr>
              <a:buNone/>
            </a:pPr>
            <a:r>
              <a:rPr lang="en-US" sz="1600" dirty="0" smtClean="0">
                <a:latin typeface="Maiandra GD" pitchFamily="34" charset="0"/>
              </a:rPr>
              <a:t>■ Brief description of any injuries</a:t>
            </a:r>
          </a:p>
          <a:p>
            <a:pPr>
              <a:buNone/>
            </a:pPr>
            <a:r>
              <a:rPr lang="en-US" sz="1600" dirty="0" smtClean="0">
                <a:latin typeface="Maiandra GD" pitchFamily="34" charset="0"/>
              </a:rPr>
              <a:t>■ Unusual behavior, or a change in behavior</a:t>
            </a:r>
          </a:p>
          <a:p>
            <a:pPr>
              <a:buNone/>
            </a:pPr>
            <a:r>
              <a:rPr lang="en-US" sz="1600" dirty="0" smtClean="0">
                <a:latin typeface="Maiandra GD" pitchFamily="34" charset="0"/>
              </a:rPr>
              <a:t>■ Treatment—where given and when</a:t>
            </a:r>
            <a:endParaRPr lang="tr-TR" sz="1600" dirty="0" smtClean="0">
              <a:latin typeface="Maiandra GD" pitchFamily="34" charset="0"/>
            </a:endParaRPr>
          </a:p>
          <a:p>
            <a:pPr>
              <a:buNone/>
            </a:pPr>
            <a:r>
              <a:rPr lang="en-US" sz="1600" dirty="0" smtClean="0">
                <a:latin typeface="Maiandra GD" pitchFamily="34" charset="0"/>
              </a:rPr>
              <a:t>■ Vital signs—level of response, breathing</a:t>
            </a:r>
            <a:r>
              <a:rPr lang="tr-TR" sz="1600" dirty="0" smtClean="0">
                <a:latin typeface="Maiandra GD" pitchFamily="34" charset="0"/>
              </a:rPr>
              <a:t> </a:t>
            </a:r>
            <a:r>
              <a:rPr lang="en-US" sz="1600" dirty="0" smtClean="0">
                <a:latin typeface="Maiandra GD" pitchFamily="34" charset="0"/>
              </a:rPr>
              <a:t>rate, and pulse</a:t>
            </a:r>
            <a:endParaRPr lang="tr-TR" sz="1600" dirty="0" smtClean="0">
              <a:latin typeface="Maiandra GD" pitchFamily="34" charset="0"/>
            </a:endParaRPr>
          </a:p>
          <a:p>
            <a:pPr>
              <a:buNone/>
            </a:pPr>
            <a:r>
              <a:rPr lang="en-US" sz="1600" dirty="0" smtClean="0">
                <a:latin typeface="Maiandra GD" pitchFamily="34" charset="0"/>
              </a:rPr>
              <a:t>■ Medical history</a:t>
            </a:r>
          </a:p>
          <a:p>
            <a:pPr>
              <a:buNone/>
            </a:pPr>
            <a:r>
              <a:rPr lang="en-US" sz="1600" dirty="0" smtClean="0">
                <a:latin typeface="Maiandra GD" pitchFamily="34" charset="0"/>
              </a:rPr>
              <a:t>■ Medication the casualty has taken, with</a:t>
            </a:r>
            <a:r>
              <a:rPr lang="tr-TR" sz="1600" dirty="0" smtClean="0">
                <a:latin typeface="Maiandra GD" pitchFamily="34" charset="0"/>
              </a:rPr>
              <a:t> </a:t>
            </a:r>
            <a:r>
              <a:rPr lang="en-US" sz="1600" dirty="0" smtClean="0">
                <a:latin typeface="Maiandra GD" pitchFamily="34" charset="0"/>
              </a:rPr>
              <a:t>details of the amounts taken and when</a:t>
            </a:r>
          </a:p>
          <a:p>
            <a:pPr>
              <a:buNone/>
            </a:pPr>
            <a:r>
              <a:rPr lang="en-US" sz="1600" dirty="0" smtClean="0">
                <a:latin typeface="Maiandra GD" pitchFamily="34" charset="0"/>
              </a:rPr>
              <a:t>■ Next-of-kin contact details</a:t>
            </a:r>
          </a:p>
          <a:p>
            <a:pPr>
              <a:buNone/>
            </a:pPr>
            <a:r>
              <a:rPr lang="en-US" sz="1600" dirty="0" smtClean="0">
                <a:latin typeface="Maiandra GD" pitchFamily="34" charset="0"/>
              </a:rPr>
              <a:t>■ Your contact details as well as the time, and place of your involvement</a:t>
            </a:r>
            <a:endParaRPr lang="en-US" sz="1600" dirty="0">
              <a:latin typeface="Maiandra GD" pitchFamily="34" charset="0"/>
            </a:endParaRPr>
          </a:p>
        </p:txBody>
      </p:sp>
      <p:pic>
        <p:nvPicPr>
          <p:cNvPr id="16386" name="Picture 2" descr="keeping notes gif ile ilgili görsel sonucu"/>
          <p:cNvPicPr>
            <a:picLocks noChangeAspect="1" noChangeArrowheads="1" noCrop="1"/>
          </p:cNvPicPr>
          <p:nvPr/>
        </p:nvPicPr>
        <p:blipFill>
          <a:blip r:embed="rId4" cstate="print"/>
          <a:srcRect/>
          <a:stretch>
            <a:fillRect/>
          </a:stretch>
        </p:blipFill>
        <p:spPr bwMode="auto">
          <a:xfrm>
            <a:off x="5292080" y="4653136"/>
            <a:ext cx="3635896" cy="2030042"/>
          </a:xfrm>
          <a:prstGeom prst="rect">
            <a:avLst/>
          </a:prstGeom>
          <a:noFill/>
        </p:spPr>
      </p:pic>
      <p:sp>
        <p:nvSpPr>
          <p:cNvPr id="5" name="4 Slayt Numarası Yer Tutucusu"/>
          <p:cNvSpPr>
            <a:spLocks noGrp="1"/>
          </p:cNvSpPr>
          <p:nvPr>
            <p:ph type="sldNum" sz="quarter" idx="12"/>
          </p:nvPr>
        </p:nvSpPr>
        <p:spPr/>
        <p:txBody>
          <a:bodyPr/>
          <a:lstStyle/>
          <a:p>
            <a:fld id="{B1DEFA8C-F947-479F-BE07-76B6B3F80BF1}" type="slidenum">
              <a:rPr lang="tr-TR" smtClean="0"/>
              <a:pPr/>
              <a:t>21</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467544" y="44624"/>
            <a:ext cx="2456122" cy="369332"/>
          </a:xfrm>
          <a:prstGeom prst="rect">
            <a:avLst/>
          </a:prstGeom>
        </p:spPr>
        <p:txBody>
          <a:bodyPr wrap="none">
            <a:spAutoFit/>
          </a:bodyPr>
          <a:lstStyle/>
          <a:p>
            <a:r>
              <a:rPr lang="en-US" b="1" dirty="0" smtClean="0">
                <a:latin typeface="Maiandra GD" pitchFamily="34" charset="0"/>
              </a:rPr>
              <a:t>FIRST AID PRIORITIES</a:t>
            </a:r>
            <a:endParaRPr lang="en-US" dirty="0">
              <a:latin typeface="Maiandra GD" pitchFamily="34" charset="0"/>
            </a:endParaRPr>
          </a:p>
        </p:txBody>
      </p:sp>
      <p:sp>
        <p:nvSpPr>
          <p:cNvPr id="3" name="2 Dikdörtgen"/>
          <p:cNvSpPr/>
          <p:nvPr/>
        </p:nvSpPr>
        <p:spPr>
          <a:xfrm>
            <a:off x="323528" y="620688"/>
            <a:ext cx="8820472" cy="2585323"/>
          </a:xfrm>
          <a:prstGeom prst="rect">
            <a:avLst/>
          </a:prstGeom>
        </p:spPr>
        <p:txBody>
          <a:bodyPr wrap="square">
            <a:spAutoFit/>
          </a:bodyPr>
          <a:lstStyle/>
          <a:p>
            <a:r>
              <a:rPr lang="en-US" dirty="0" smtClean="0">
                <a:solidFill>
                  <a:schemeClr val="bg2">
                    <a:lumMod val="90000"/>
                  </a:schemeClr>
                </a:solidFill>
                <a:latin typeface="Maiandra GD" pitchFamily="34" charset="0"/>
              </a:rPr>
              <a:t>■ Assess a situation quickly and calmly.</a:t>
            </a:r>
          </a:p>
          <a:p>
            <a:r>
              <a:rPr lang="en-US" dirty="0" smtClean="0">
                <a:solidFill>
                  <a:schemeClr val="bg2">
                    <a:lumMod val="90000"/>
                  </a:schemeClr>
                </a:solidFill>
                <a:latin typeface="Maiandra GD" pitchFamily="34" charset="0"/>
              </a:rPr>
              <a:t>■ Protect yourself and any casualties from</a:t>
            </a:r>
            <a:r>
              <a:rPr lang="tr-TR" dirty="0" smtClean="0">
                <a:solidFill>
                  <a:schemeClr val="bg2">
                    <a:lumMod val="90000"/>
                  </a:schemeClr>
                </a:solidFill>
                <a:latin typeface="Maiandra GD" pitchFamily="34" charset="0"/>
              </a:rPr>
              <a:t> </a:t>
            </a:r>
            <a:r>
              <a:rPr lang="en-US" dirty="0" smtClean="0">
                <a:solidFill>
                  <a:schemeClr val="bg2">
                    <a:lumMod val="90000"/>
                  </a:schemeClr>
                </a:solidFill>
                <a:latin typeface="Maiandra GD" pitchFamily="34" charset="0"/>
              </a:rPr>
              <a:t>danger</a:t>
            </a:r>
            <a:endParaRPr lang="tr-TR" dirty="0" smtClean="0">
              <a:solidFill>
                <a:schemeClr val="bg2">
                  <a:lumMod val="90000"/>
                </a:schemeClr>
              </a:solidFill>
              <a:latin typeface="Maiandra GD" pitchFamily="34" charset="0"/>
            </a:endParaRPr>
          </a:p>
          <a:p>
            <a:r>
              <a:rPr lang="en-US" dirty="0" smtClean="0">
                <a:solidFill>
                  <a:schemeClr val="bg2">
                    <a:lumMod val="90000"/>
                  </a:schemeClr>
                </a:solidFill>
                <a:latin typeface="Maiandra GD" pitchFamily="34" charset="0"/>
              </a:rPr>
              <a:t>■ Prevent cross-contamination between</a:t>
            </a:r>
            <a:r>
              <a:rPr lang="tr-TR" dirty="0" smtClean="0">
                <a:solidFill>
                  <a:schemeClr val="bg2">
                    <a:lumMod val="90000"/>
                  </a:schemeClr>
                </a:solidFill>
                <a:latin typeface="Maiandra GD" pitchFamily="34" charset="0"/>
              </a:rPr>
              <a:t> </a:t>
            </a:r>
            <a:r>
              <a:rPr lang="en-US" dirty="0" smtClean="0">
                <a:solidFill>
                  <a:schemeClr val="bg2">
                    <a:lumMod val="90000"/>
                  </a:schemeClr>
                </a:solidFill>
                <a:latin typeface="Maiandra GD" pitchFamily="34" charset="0"/>
              </a:rPr>
              <a:t>yourself and the casualty as best as</a:t>
            </a:r>
            <a:r>
              <a:rPr lang="tr-TR" dirty="0" smtClean="0">
                <a:solidFill>
                  <a:schemeClr val="bg2">
                    <a:lumMod val="90000"/>
                  </a:schemeClr>
                </a:solidFill>
                <a:latin typeface="Maiandra GD" pitchFamily="34" charset="0"/>
              </a:rPr>
              <a:t> </a:t>
            </a:r>
            <a:r>
              <a:rPr lang="en-US" dirty="0" smtClean="0">
                <a:solidFill>
                  <a:schemeClr val="bg2">
                    <a:lumMod val="90000"/>
                  </a:schemeClr>
                </a:solidFill>
                <a:latin typeface="Maiandra GD" pitchFamily="34" charset="0"/>
              </a:rPr>
              <a:t>possible</a:t>
            </a:r>
          </a:p>
          <a:p>
            <a:r>
              <a:rPr lang="en-US" dirty="0" smtClean="0">
                <a:solidFill>
                  <a:schemeClr val="bg2">
                    <a:lumMod val="90000"/>
                  </a:schemeClr>
                </a:solidFill>
                <a:latin typeface="Maiandra GD" pitchFamily="34" charset="0"/>
              </a:rPr>
              <a:t>■ Comfort and reassure casualties.</a:t>
            </a:r>
          </a:p>
          <a:p>
            <a:r>
              <a:rPr lang="en-US" dirty="0" smtClean="0">
                <a:solidFill>
                  <a:schemeClr val="bg2">
                    <a:lumMod val="90000"/>
                  </a:schemeClr>
                </a:solidFill>
                <a:latin typeface="Maiandra GD" pitchFamily="34" charset="0"/>
              </a:rPr>
              <a:t>■ Assess the casualty: identify, as best as</a:t>
            </a:r>
            <a:r>
              <a:rPr lang="tr-TR" dirty="0" smtClean="0">
                <a:solidFill>
                  <a:schemeClr val="bg2">
                    <a:lumMod val="90000"/>
                  </a:schemeClr>
                </a:solidFill>
                <a:latin typeface="Maiandra GD" pitchFamily="34" charset="0"/>
              </a:rPr>
              <a:t> </a:t>
            </a:r>
            <a:r>
              <a:rPr lang="en-US" dirty="0" smtClean="0">
                <a:solidFill>
                  <a:schemeClr val="bg2">
                    <a:lumMod val="90000"/>
                  </a:schemeClr>
                </a:solidFill>
                <a:latin typeface="Maiandra GD" pitchFamily="34" charset="0"/>
              </a:rPr>
              <a:t>you can, the injury or nature of illness</a:t>
            </a:r>
            <a:r>
              <a:rPr lang="tr-TR" dirty="0" smtClean="0">
                <a:solidFill>
                  <a:schemeClr val="bg2">
                    <a:lumMod val="90000"/>
                  </a:schemeClr>
                </a:solidFill>
                <a:latin typeface="Maiandra GD" pitchFamily="34" charset="0"/>
              </a:rPr>
              <a:t> </a:t>
            </a:r>
            <a:r>
              <a:rPr lang="en-US" dirty="0" smtClean="0">
                <a:solidFill>
                  <a:schemeClr val="bg2">
                    <a:lumMod val="90000"/>
                  </a:schemeClr>
                </a:solidFill>
                <a:latin typeface="Maiandra GD" pitchFamily="34" charset="0"/>
              </a:rPr>
              <a:t>affecting a casualty</a:t>
            </a:r>
          </a:p>
          <a:p>
            <a:r>
              <a:rPr lang="en-US" dirty="0" smtClean="0">
                <a:latin typeface="Maiandra GD" pitchFamily="34" charset="0"/>
              </a:rPr>
              <a:t>■ Give early treatment, and treat the casualties</a:t>
            </a:r>
            <a:r>
              <a:rPr lang="tr-TR" dirty="0" smtClean="0">
                <a:latin typeface="Maiandra GD" pitchFamily="34" charset="0"/>
              </a:rPr>
              <a:t> </a:t>
            </a:r>
            <a:r>
              <a:rPr lang="en-US" dirty="0" smtClean="0">
                <a:latin typeface="Maiandra GD" pitchFamily="34" charset="0"/>
              </a:rPr>
              <a:t>with the </a:t>
            </a:r>
            <a:r>
              <a:rPr lang="en-US" b="1" dirty="0" smtClean="0">
                <a:solidFill>
                  <a:srgbClr val="FF0000"/>
                </a:solidFill>
                <a:latin typeface="Maiandra GD" pitchFamily="34" charset="0"/>
              </a:rPr>
              <a:t>most serious (life-threatening)</a:t>
            </a:r>
          </a:p>
          <a:p>
            <a:r>
              <a:rPr lang="en-US" b="1" dirty="0" smtClean="0">
                <a:solidFill>
                  <a:srgbClr val="FF0000"/>
                </a:solidFill>
                <a:latin typeface="Maiandra GD" pitchFamily="34" charset="0"/>
              </a:rPr>
              <a:t>conditions first.</a:t>
            </a:r>
            <a:r>
              <a:rPr lang="tr-TR" b="1" dirty="0" smtClean="0">
                <a:solidFill>
                  <a:srgbClr val="FF0000"/>
                </a:solidFill>
                <a:latin typeface="Maiandra GD" pitchFamily="34" charset="0"/>
              </a:rPr>
              <a:t> </a:t>
            </a:r>
            <a:endParaRPr lang="en-US" b="1" dirty="0" smtClean="0">
              <a:solidFill>
                <a:srgbClr val="FF0000"/>
              </a:solidFill>
              <a:latin typeface="Maiandra GD" pitchFamily="34" charset="0"/>
            </a:endParaRPr>
          </a:p>
          <a:p>
            <a:r>
              <a:rPr lang="en-US" dirty="0" smtClean="0">
                <a:solidFill>
                  <a:schemeClr val="bg2">
                    <a:lumMod val="90000"/>
                  </a:schemeClr>
                </a:solidFill>
                <a:latin typeface="Maiandra GD" pitchFamily="34" charset="0"/>
              </a:rPr>
              <a:t>■ Arrange for appropriate help: </a:t>
            </a:r>
            <a:r>
              <a:rPr lang="en-US" b="1" dirty="0" smtClean="0">
                <a:solidFill>
                  <a:schemeClr val="bg2">
                    <a:lumMod val="90000"/>
                  </a:schemeClr>
                </a:solidFill>
                <a:latin typeface="Maiandra GD" pitchFamily="34" charset="0"/>
              </a:rPr>
              <a:t>call </a:t>
            </a:r>
            <a:r>
              <a:rPr lang="tr-TR" b="1" dirty="0" smtClean="0">
                <a:solidFill>
                  <a:schemeClr val="bg2">
                    <a:lumMod val="90000"/>
                  </a:schemeClr>
                </a:solidFill>
                <a:latin typeface="Maiandra GD" pitchFamily="34" charset="0"/>
              </a:rPr>
              <a:t>112 </a:t>
            </a:r>
            <a:r>
              <a:rPr lang="en-US" b="1" dirty="0" smtClean="0">
                <a:solidFill>
                  <a:schemeClr val="bg2">
                    <a:lumMod val="90000"/>
                  </a:schemeClr>
                </a:solidFill>
                <a:latin typeface="Maiandra GD" pitchFamily="34" charset="0"/>
              </a:rPr>
              <a:t>for</a:t>
            </a:r>
            <a:r>
              <a:rPr lang="tr-TR" b="1" dirty="0" smtClean="0">
                <a:solidFill>
                  <a:schemeClr val="bg2">
                    <a:lumMod val="90000"/>
                  </a:schemeClr>
                </a:solidFill>
                <a:latin typeface="Maiandra GD" pitchFamily="34" charset="0"/>
              </a:rPr>
              <a:t> </a:t>
            </a:r>
            <a:r>
              <a:rPr lang="en-US" b="1" dirty="0" smtClean="0">
                <a:solidFill>
                  <a:schemeClr val="bg2">
                    <a:lumMod val="90000"/>
                  </a:schemeClr>
                </a:solidFill>
                <a:latin typeface="Maiandra GD" pitchFamily="34" charset="0"/>
              </a:rPr>
              <a:t>emergency help</a:t>
            </a:r>
            <a:endParaRPr lang="en-US" dirty="0">
              <a:solidFill>
                <a:schemeClr val="bg2">
                  <a:lumMod val="90000"/>
                </a:schemeClr>
              </a:solidFill>
              <a:latin typeface="Maiandra GD" pitchFamily="34" charset="0"/>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pPr/>
              <a:t>22</a:t>
            </a:fld>
            <a:endParaRPr lang="tr-T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467544" y="44624"/>
            <a:ext cx="2456122" cy="369332"/>
          </a:xfrm>
          <a:prstGeom prst="rect">
            <a:avLst/>
          </a:prstGeom>
        </p:spPr>
        <p:txBody>
          <a:bodyPr wrap="none">
            <a:spAutoFit/>
          </a:bodyPr>
          <a:lstStyle/>
          <a:p>
            <a:r>
              <a:rPr lang="en-US" b="1" dirty="0" smtClean="0">
                <a:latin typeface="Maiandra GD" pitchFamily="34" charset="0"/>
              </a:rPr>
              <a:t>FIRST AID PRIORITIES</a:t>
            </a:r>
            <a:endParaRPr lang="en-US" dirty="0">
              <a:latin typeface="Maiandra GD" pitchFamily="34" charset="0"/>
            </a:endParaRPr>
          </a:p>
        </p:txBody>
      </p:sp>
      <p:sp>
        <p:nvSpPr>
          <p:cNvPr id="3" name="2 Dikdörtgen"/>
          <p:cNvSpPr/>
          <p:nvPr/>
        </p:nvSpPr>
        <p:spPr>
          <a:xfrm>
            <a:off x="323528" y="620688"/>
            <a:ext cx="8820472" cy="3416320"/>
          </a:xfrm>
          <a:prstGeom prst="rect">
            <a:avLst/>
          </a:prstGeom>
        </p:spPr>
        <p:txBody>
          <a:bodyPr wrap="square">
            <a:spAutoFit/>
          </a:bodyPr>
          <a:lstStyle/>
          <a:p>
            <a:r>
              <a:rPr lang="en-US" dirty="0" smtClean="0">
                <a:solidFill>
                  <a:schemeClr val="bg2">
                    <a:lumMod val="90000"/>
                  </a:schemeClr>
                </a:solidFill>
                <a:latin typeface="Maiandra GD" pitchFamily="34" charset="0"/>
              </a:rPr>
              <a:t>■ Assess a situation quickly and calmly.</a:t>
            </a:r>
          </a:p>
          <a:p>
            <a:r>
              <a:rPr lang="en-US" dirty="0" smtClean="0">
                <a:solidFill>
                  <a:schemeClr val="bg2">
                    <a:lumMod val="90000"/>
                  </a:schemeClr>
                </a:solidFill>
                <a:latin typeface="Maiandra GD" pitchFamily="34" charset="0"/>
              </a:rPr>
              <a:t>■ Protect yourself and any casualties from</a:t>
            </a:r>
            <a:r>
              <a:rPr lang="tr-TR" dirty="0" smtClean="0">
                <a:solidFill>
                  <a:schemeClr val="bg2">
                    <a:lumMod val="90000"/>
                  </a:schemeClr>
                </a:solidFill>
                <a:latin typeface="Maiandra GD" pitchFamily="34" charset="0"/>
              </a:rPr>
              <a:t> </a:t>
            </a:r>
            <a:r>
              <a:rPr lang="en-US" dirty="0" smtClean="0">
                <a:solidFill>
                  <a:schemeClr val="bg2">
                    <a:lumMod val="90000"/>
                  </a:schemeClr>
                </a:solidFill>
                <a:latin typeface="Maiandra GD" pitchFamily="34" charset="0"/>
              </a:rPr>
              <a:t>danger—never put yourself at risk</a:t>
            </a:r>
          </a:p>
          <a:p>
            <a:r>
              <a:rPr lang="en-US" dirty="0" smtClean="0">
                <a:solidFill>
                  <a:schemeClr val="bg2">
                    <a:lumMod val="90000"/>
                  </a:schemeClr>
                </a:solidFill>
                <a:latin typeface="Maiandra GD" pitchFamily="34" charset="0"/>
              </a:rPr>
              <a:t>■ Prevent cross-contamination between</a:t>
            </a:r>
            <a:r>
              <a:rPr lang="tr-TR" dirty="0" smtClean="0">
                <a:solidFill>
                  <a:schemeClr val="bg2">
                    <a:lumMod val="90000"/>
                  </a:schemeClr>
                </a:solidFill>
                <a:latin typeface="Maiandra GD" pitchFamily="34" charset="0"/>
              </a:rPr>
              <a:t> </a:t>
            </a:r>
            <a:r>
              <a:rPr lang="en-US" dirty="0" smtClean="0">
                <a:solidFill>
                  <a:schemeClr val="bg2">
                    <a:lumMod val="90000"/>
                  </a:schemeClr>
                </a:solidFill>
                <a:latin typeface="Maiandra GD" pitchFamily="34" charset="0"/>
              </a:rPr>
              <a:t>yourself and the casualty as best as</a:t>
            </a:r>
            <a:r>
              <a:rPr lang="tr-TR" dirty="0" smtClean="0">
                <a:solidFill>
                  <a:schemeClr val="bg2">
                    <a:lumMod val="90000"/>
                  </a:schemeClr>
                </a:solidFill>
                <a:latin typeface="Maiandra GD" pitchFamily="34" charset="0"/>
              </a:rPr>
              <a:t> </a:t>
            </a:r>
            <a:r>
              <a:rPr lang="en-US" dirty="0" smtClean="0">
                <a:solidFill>
                  <a:schemeClr val="bg2">
                    <a:lumMod val="90000"/>
                  </a:schemeClr>
                </a:solidFill>
                <a:latin typeface="Maiandra GD" pitchFamily="34" charset="0"/>
              </a:rPr>
              <a:t>possible</a:t>
            </a:r>
          </a:p>
          <a:p>
            <a:r>
              <a:rPr lang="en-US" dirty="0" smtClean="0">
                <a:solidFill>
                  <a:schemeClr val="bg2">
                    <a:lumMod val="90000"/>
                  </a:schemeClr>
                </a:solidFill>
                <a:latin typeface="Maiandra GD" pitchFamily="34" charset="0"/>
              </a:rPr>
              <a:t>■ Comfort and reassure casualties.</a:t>
            </a:r>
          </a:p>
          <a:p>
            <a:r>
              <a:rPr lang="en-US" dirty="0" smtClean="0">
                <a:solidFill>
                  <a:schemeClr val="bg2">
                    <a:lumMod val="90000"/>
                  </a:schemeClr>
                </a:solidFill>
                <a:latin typeface="Maiandra GD" pitchFamily="34" charset="0"/>
              </a:rPr>
              <a:t>■ Assess the casualty: identify, as best as</a:t>
            </a:r>
            <a:r>
              <a:rPr lang="tr-TR" dirty="0" smtClean="0">
                <a:solidFill>
                  <a:schemeClr val="bg2">
                    <a:lumMod val="90000"/>
                  </a:schemeClr>
                </a:solidFill>
                <a:latin typeface="Maiandra GD" pitchFamily="34" charset="0"/>
              </a:rPr>
              <a:t> </a:t>
            </a:r>
            <a:r>
              <a:rPr lang="en-US" dirty="0" smtClean="0">
                <a:solidFill>
                  <a:schemeClr val="bg2">
                    <a:lumMod val="90000"/>
                  </a:schemeClr>
                </a:solidFill>
                <a:latin typeface="Maiandra GD" pitchFamily="34" charset="0"/>
              </a:rPr>
              <a:t>you can, the injury or nature of illness</a:t>
            </a:r>
            <a:r>
              <a:rPr lang="tr-TR" dirty="0" smtClean="0">
                <a:solidFill>
                  <a:schemeClr val="bg2">
                    <a:lumMod val="90000"/>
                  </a:schemeClr>
                </a:solidFill>
                <a:latin typeface="Maiandra GD" pitchFamily="34" charset="0"/>
              </a:rPr>
              <a:t> </a:t>
            </a:r>
            <a:r>
              <a:rPr lang="en-US" dirty="0" smtClean="0">
                <a:solidFill>
                  <a:schemeClr val="bg2">
                    <a:lumMod val="90000"/>
                  </a:schemeClr>
                </a:solidFill>
                <a:latin typeface="Maiandra GD" pitchFamily="34" charset="0"/>
              </a:rPr>
              <a:t>affecting a casualty</a:t>
            </a:r>
          </a:p>
          <a:p>
            <a:r>
              <a:rPr lang="en-US" dirty="0" smtClean="0">
                <a:solidFill>
                  <a:schemeClr val="bg2">
                    <a:lumMod val="90000"/>
                  </a:schemeClr>
                </a:solidFill>
                <a:latin typeface="Maiandra GD" pitchFamily="34" charset="0"/>
              </a:rPr>
              <a:t>■ Give early treatment, and treat the casualties</a:t>
            </a:r>
            <a:r>
              <a:rPr lang="tr-TR" dirty="0" smtClean="0">
                <a:solidFill>
                  <a:schemeClr val="bg2">
                    <a:lumMod val="90000"/>
                  </a:schemeClr>
                </a:solidFill>
                <a:latin typeface="Maiandra GD" pitchFamily="34" charset="0"/>
              </a:rPr>
              <a:t> </a:t>
            </a:r>
            <a:r>
              <a:rPr lang="en-US" dirty="0" smtClean="0">
                <a:solidFill>
                  <a:schemeClr val="bg2">
                    <a:lumMod val="90000"/>
                  </a:schemeClr>
                </a:solidFill>
                <a:latin typeface="Maiandra GD" pitchFamily="34" charset="0"/>
              </a:rPr>
              <a:t>with the most serious (life-threatening)</a:t>
            </a:r>
          </a:p>
          <a:p>
            <a:r>
              <a:rPr lang="en-US" dirty="0" smtClean="0">
                <a:solidFill>
                  <a:schemeClr val="bg2">
                    <a:lumMod val="90000"/>
                  </a:schemeClr>
                </a:solidFill>
                <a:latin typeface="Maiandra GD" pitchFamily="34" charset="0"/>
              </a:rPr>
              <a:t>conditions first.</a:t>
            </a:r>
            <a:r>
              <a:rPr lang="tr-TR" dirty="0" smtClean="0">
                <a:solidFill>
                  <a:schemeClr val="bg2">
                    <a:lumMod val="90000"/>
                  </a:schemeClr>
                </a:solidFill>
                <a:latin typeface="Maiandra GD" pitchFamily="34" charset="0"/>
              </a:rPr>
              <a:t> </a:t>
            </a:r>
            <a:endParaRPr lang="en-US" dirty="0" smtClean="0">
              <a:solidFill>
                <a:schemeClr val="bg2">
                  <a:lumMod val="90000"/>
                </a:schemeClr>
              </a:solidFill>
              <a:latin typeface="Maiandra GD" pitchFamily="34" charset="0"/>
            </a:endParaRPr>
          </a:p>
          <a:p>
            <a:r>
              <a:rPr lang="en-US" dirty="0" smtClean="0">
                <a:latin typeface="Maiandra GD" pitchFamily="34" charset="0"/>
              </a:rPr>
              <a:t>■ Arrange for appropriate help: </a:t>
            </a:r>
            <a:r>
              <a:rPr lang="en-US" b="1" dirty="0" smtClean="0">
                <a:latin typeface="Maiandra GD" pitchFamily="34" charset="0"/>
              </a:rPr>
              <a:t>call </a:t>
            </a:r>
            <a:r>
              <a:rPr lang="tr-TR" b="1" dirty="0" smtClean="0">
                <a:latin typeface="Maiandra GD" pitchFamily="34" charset="0"/>
              </a:rPr>
              <a:t>112 </a:t>
            </a:r>
            <a:r>
              <a:rPr lang="en-US" b="1" dirty="0" smtClean="0">
                <a:latin typeface="Maiandra GD" pitchFamily="34" charset="0"/>
              </a:rPr>
              <a:t>for</a:t>
            </a:r>
            <a:r>
              <a:rPr lang="tr-TR" b="1" dirty="0" smtClean="0">
                <a:latin typeface="Maiandra GD" pitchFamily="34" charset="0"/>
              </a:rPr>
              <a:t> </a:t>
            </a:r>
            <a:r>
              <a:rPr lang="en-US" b="1" dirty="0" smtClean="0">
                <a:latin typeface="Maiandra GD" pitchFamily="34" charset="0"/>
              </a:rPr>
              <a:t>emergency help if you suspect serious</a:t>
            </a:r>
          </a:p>
          <a:p>
            <a:r>
              <a:rPr lang="en-US" dirty="0" smtClean="0">
                <a:latin typeface="Maiandra GD" pitchFamily="34" charset="0"/>
              </a:rPr>
              <a:t>injury or illness; take or send the casualty to</a:t>
            </a:r>
            <a:r>
              <a:rPr lang="tr-TR" dirty="0" smtClean="0">
                <a:latin typeface="Maiandra GD" pitchFamily="34" charset="0"/>
              </a:rPr>
              <a:t> </a:t>
            </a:r>
            <a:r>
              <a:rPr lang="en-US" dirty="0" smtClean="0">
                <a:latin typeface="Maiandra GD" pitchFamily="34" charset="0"/>
              </a:rPr>
              <a:t>the hospital; transfer him into the care of a</a:t>
            </a:r>
            <a:r>
              <a:rPr lang="tr-TR" dirty="0" smtClean="0">
                <a:latin typeface="Maiandra GD" pitchFamily="34" charset="0"/>
              </a:rPr>
              <a:t> </a:t>
            </a:r>
            <a:r>
              <a:rPr lang="en-US" dirty="0" smtClean="0">
                <a:latin typeface="Maiandra GD" pitchFamily="34" charset="0"/>
              </a:rPr>
              <a:t>health</a:t>
            </a:r>
            <a:r>
              <a:rPr lang="tr-TR" dirty="0" smtClean="0">
                <a:latin typeface="Maiandra GD" pitchFamily="34" charset="0"/>
              </a:rPr>
              <a:t> </a:t>
            </a:r>
            <a:r>
              <a:rPr lang="en-US" dirty="0" smtClean="0">
                <a:latin typeface="Maiandra GD" pitchFamily="34" charset="0"/>
              </a:rPr>
              <a:t>care professional, or to a higher level</a:t>
            </a:r>
            <a:r>
              <a:rPr lang="tr-TR" dirty="0" smtClean="0">
                <a:latin typeface="Maiandra GD" pitchFamily="34" charset="0"/>
              </a:rPr>
              <a:t> </a:t>
            </a:r>
            <a:r>
              <a:rPr lang="en-US" dirty="0" smtClean="0">
                <a:latin typeface="Maiandra GD" pitchFamily="34" charset="0"/>
              </a:rPr>
              <a:t>of medical care. Stay with a casualty until</a:t>
            </a:r>
            <a:r>
              <a:rPr lang="tr-TR" dirty="0" smtClean="0">
                <a:latin typeface="Maiandra GD" pitchFamily="34" charset="0"/>
              </a:rPr>
              <a:t> </a:t>
            </a:r>
            <a:r>
              <a:rPr lang="en-US" dirty="0" smtClean="0">
                <a:latin typeface="Maiandra GD" pitchFamily="34" charset="0"/>
              </a:rPr>
              <a:t>care is available.</a:t>
            </a:r>
            <a:endParaRPr lang="en-US" dirty="0">
              <a:latin typeface="Maiandra GD"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1763688" y="4149080"/>
            <a:ext cx="2897510" cy="2567092"/>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5148064" y="4725144"/>
            <a:ext cx="1876425" cy="1085850"/>
          </a:xfrm>
          <a:prstGeom prst="rect">
            <a:avLst/>
          </a:prstGeom>
          <a:noFill/>
          <a:ln w="9525">
            <a:noFill/>
            <a:miter lim="800000"/>
            <a:headEnd/>
            <a:tailEnd/>
          </a:ln>
        </p:spPr>
      </p:pic>
      <p:sp>
        <p:nvSpPr>
          <p:cNvPr id="7" name="6 Slayt Numarası Yer Tutucusu"/>
          <p:cNvSpPr>
            <a:spLocks noGrp="1"/>
          </p:cNvSpPr>
          <p:nvPr>
            <p:ph type="sldNum" sz="quarter" idx="12"/>
          </p:nvPr>
        </p:nvSpPr>
        <p:spPr/>
        <p:txBody>
          <a:bodyPr/>
          <a:lstStyle/>
          <a:p>
            <a:fld id="{B1DEFA8C-F947-479F-BE07-76B6B3F80BF1}" type="slidenum">
              <a:rPr lang="tr-TR" smtClean="0"/>
              <a:pPr/>
              <a:t>23</a:t>
            </a:fld>
            <a:endParaRPr lang="tr-T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4" name="Picture 4" descr="emergency numbers in turkey ile ilgili görsel sonucu"/>
          <p:cNvPicPr>
            <a:picLocks noChangeAspect="1" noChangeArrowheads="1"/>
          </p:cNvPicPr>
          <p:nvPr/>
        </p:nvPicPr>
        <p:blipFill>
          <a:blip r:embed="rId3" cstate="print"/>
          <a:srcRect/>
          <a:stretch>
            <a:fillRect/>
          </a:stretch>
        </p:blipFill>
        <p:spPr bwMode="auto">
          <a:xfrm>
            <a:off x="3707904" y="3717032"/>
            <a:ext cx="5238750" cy="2857500"/>
          </a:xfrm>
          <a:prstGeom prst="rect">
            <a:avLst/>
          </a:prstGeom>
          <a:noFill/>
        </p:spPr>
      </p:pic>
      <p:pic>
        <p:nvPicPr>
          <p:cNvPr id="122887" name="Picture 7"/>
          <p:cNvPicPr>
            <a:picLocks noChangeAspect="1" noChangeArrowheads="1"/>
          </p:cNvPicPr>
          <p:nvPr/>
        </p:nvPicPr>
        <p:blipFill>
          <a:blip r:embed="rId4" cstate="print"/>
          <a:srcRect/>
          <a:stretch>
            <a:fillRect/>
          </a:stretch>
        </p:blipFill>
        <p:spPr bwMode="auto">
          <a:xfrm>
            <a:off x="323528" y="0"/>
            <a:ext cx="3740349" cy="3644545"/>
          </a:xfrm>
          <a:prstGeom prst="rect">
            <a:avLst/>
          </a:prstGeom>
          <a:noFill/>
          <a:ln w="9525">
            <a:noFill/>
            <a:miter lim="800000"/>
            <a:headEnd/>
            <a:tailEnd/>
          </a:ln>
        </p:spPr>
      </p:pic>
      <p:sp>
        <p:nvSpPr>
          <p:cNvPr id="4" name="3 Slayt Numarası Yer Tutucusu"/>
          <p:cNvSpPr>
            <a:spLocks noGrp="1"/>
          </p:cNvSpPr>
          <p:nvPr>
            <p:ph type="sldNum" sz="quarter" idx="12"/>
          </p:nvPr>
        </p:nvSpPr>
        <p:spPr/>
        <p:txBody>
          <a:bodyPr/>
          <a:lstStyle/>
          <a:p>
            <a:fld id="{B1DEFA8C-F947-479F-BE07-76B6B3F80BF1}" type="slidenum">
              <a:rPr lang="tr-TR" smtClean="0"/>
              <a:pPr/>
              <a:t>24</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090613" y="1057275"/>
            <a:ext cx="6962775" cy="4743450"/>
          </a:xfrm>
          <a:prstGeom prst="rect">
            <a:avLst/>
          </a:prstGeom>
          <a:noFill/>
          <a:ln w="9525">
            <a:noFill/>
            <a:miter lim="800000"/>
            <a:headEnd/>
            <a:tailEnd/>
          </a:ln>
        </p:spPr>
      </p:pic>
      <p:sp>
        <p:nvSpPr>
          <p:cNvPr id="5" name="4 Slayt Numarası Yer Tutucusu"/>
          <p:cNvSpPr>
            <a:spLocks noGrp="1"/>
          </p:cNvSpPr>
          <p:nvPr>
            <p:ph type="sldNum" sz="quarter" idx="12"/>
          </p:nvPr>
        </p:nvSpPr>
        <p:spPr/>
        <p:txBody>
          <a:bodyPr/>
          <a:lstStyle/>
          <a:p>
            <a:fld id="{B1DEFA8C-F947-479F-BE07-76B6B3F80BF1}" type="slidenum">
              <a:rPr lang="tr-TR" smtClean="0"/>
              <a:pPr/>
              <a:t>25</a:t>
            </a:fld>
            <a:endParaRPr lang="tr-T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2123728" y="4437112"/>
            <a:ext cx="4572000" cy="1754326"/>
          </a:xfrm>
          <a:prstGeom prst="rect">
            <a:avLst/>
          </a:prstGeom>
        </p:spPr>
        <p:txBody>
          <a:bodyPr>
            <a:spAutoFit/>
          </a:bodyPr>
          <a:lstStyle/>
          <a:p>
            <a:r>
              <a:rPr lang="en-US" b="1" dirty="0" smtClean="0">
                <a:latin typeface="Maiandra GD" pitchFamily="34" charset="0"/>
              </a:rPr>
              <a:t>Assisting at the scene</a:t>
            </a:r>
            <a:endParaRPr lang="tr-TR" b="1" dirty="0" smtClean="0">
              <a:latin typeface="Maiandra GD" pitchFamily="34" charset="0"/>
            </a:endParaRPr>
          </a:p>
          <a:p>
            <a:endParaRPr lang="en-US" b="1" dirty="0" smtClean="0">
              <a:latin typeface="Maiandra GD" pitchFamily="34" charset="0"/>
            </a:endParaRPr>
          </a:p>
          <a:p>
            <a:r>
              <a:rPr lang="en-US" dirty="0" smtClean="0">
                <a:latin typeface="Maiandra GD" pitchFamily="34" charset="0"/>
              </a:rPr>
              <a:t>Once the emergency services arrive, tell them everything</a:t>
            </a:r>
            <a:r>
              <a:rPr lang="tr-TR" dirty="0" smtClean="0">
                <a:latin typeface="Maiandra GD" pitchFamily="34" charset="0"/>
              </a:rPr>
              <a:t> </a:t>
            </a:r>
            <a:r>
              <a:rPr lang="en-US" dirty="0" smtClean="0">
                <a:latin typeface="Maiandra GD" pitchFamily="34" charset="0"/>
              </a:rPr>
              <a:t>you know. While they assess and treat the casualty, you</a:t>
            </a:r>
            <a:r>
              <a:rPr lang="tr-TR" dirty="0" smtClean="0">
                <a:latin typeface="Maiandra GD" pitchFamily="34" charset="0"/>
              </a:rPr>
              <a:t> </a:t>
            </a:r>
            <a:r>
              <a:rPr lang="en-US" dirty="0" smtClean="0">
                <a:latin typeface="Maiandra GD" pitchFamily="34" charset="0"/>
              </a:rPr>
              <a:t>may be asked to look after or reassure friends.</a:t>
            </a:r>
            <a:endParaRPr lang="en-US" dirty="0">
              <a:latin typeface="Maiandra GD"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1979712" y="908720"/>
            <a:ext cx="5090812" cy="3337545"/>
          </a:xfrm>
          <a:prstGeom prst="rect">
            <a:avLst/>
          </a:prstGeom>
          <a:noFill/>
          <a:ln w="9525">
            <a:noFill/>
            <a:miter lim="800000"/>
            <a:headEnd/>
            <a:tailEnd/>
          </a:ln>
        </p:spPr>
      </p:pic>
      <p:sp>
        <p:nvSpPr>
          <p:cNvPr id="5" name="4 Slayt Numarası Yer Tutucusu"/>
          <p:cNvSpPr>
            <a:spLocks noGrp="1"/>
          </p:cNvSpPr>
          <p:nvPr>
            <p:ph type="sldNum" sz="quarter" idx="12"/>
          </p:nvPr>
        </p:nvSpPr>
        <p:spPr/>
        <p:txBody>
          <a:bodyPr/>
          <a:lstStyle/>
          <a:p>
            <a:fld id="{B1DEFA8C-F947-479F-BE07-76B6B3F80BF1}" type="slidenum">
              <a:rPr lang="tr-TR" smtClean="0"/>
              <a:pPr/>
              <a:t>26</a:t>
            </a:fld>
            <a:endParaRPr lang="tr-T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251520" y="404664"/>
            <a:ext cx="2977097" cy="369332"/>
          </a:xfrm>
          <a:prstGeom prst="rect">
            <a:avLst/>
          </a:prstGeom>
        </p:spPr>
        <p:txBody>
          <a:bodyPr wrap="none">
            <a:spAutoFit/>
          </a:bodyPr>
          <a:lstStyle/>
          <a:p>
            <a:r>
              <a:rPr lang="en-US" b="1" dirty="0" smtClean="0">
                <a:latin typeface="Maiandra GD" pitchFamily="34" charset="0"/>
              </a:rPr>
              <a:t>THE USE OF MEDICATION</a:t>
            </a:r>
            <a:endParaRPr lang="en-US" dirty="0">
              <a:latin typeface="Maiandra GD" pitchFamily="34" charset="0"/>
            </a:endParaRPr>
          </a:p>
        </p:txBody>
      </p:sp>
      <p:sp>
        <p:nvSpPr>
          <p:cNvPr id="4" name="3 Dikdörtgen"/>
          <p:cNvSpPr/>
          <p:nvPr/>
        </p:nvSpPr>
        <p:spPr>
          <a:xfrm>
            <a:off x="251520" y="908720"/>
            <a:ext cx="8892480" cy="1477328"/>
          </a:xfrm>
          <a:prstGeom prst="rect">
            <a:avLst/>
          </a:prstGeom>
        </p:spPr>
        <p:txBody>
          <a:bodyPr wrap="square">
            <a:spAutoFit/>
          </a:bodyPr>
          <a:lstStyle/>
          <a:p>
            <a:r>
              <a:rPr lang="tr-TR" dirty="0" smtClean="0">
                <a:latin typeface="Maiandra GD" pitchFamily="34" charset="0"/>
              </a:rPr>
              <a:t>Y</a:t>
            </a:r>
            <a:r>
              <a:rPr lang="en-US" dirty="0" err="1" smtClean="0">
                <a:latin typeface="Maiandra GD" pitchFamily="34" charset="0"/>
              </a:rPr>
              <a:t>ou</a:t>
            </a:r>
            <a:r>
              <a:rPr lang="en-US" dirty="0" smtClean="0">
                <a:latin typeface="Maiandra GD" pitchFamily="34" charset="0"/>
              </a:rPr>
              <a:t> must not buy or borrow medication</a:t>
            </a:r>
            <a:r>
              <a:rPr lang="tr-TR" dirty="0" smtClean="0">
                <a:latin typeface="Maiandra GD" pitchFamily="34" charset="0"/>
              </a:rPr>
              <a:t> </a:t>
            </a:r>
            <a:r>
              <a:rPr lang="en-US" dirty="0" smtClean="0">
                <a:latin typeface="Maiandra GD" pitchFamily="34" charset="0"/>
              </a:rPr>
              <a:t>to administer to a casualty, or give your own</a:t>
            </a:r>
            <a:r>
              <a:rPr lang="tr-TR" dirty="0" smtClean="0">
                <a:latin typeface="Maiandra GD" pitchFamily="34" charset="0"/>
              </a:rPr>
              <a:t>. H</a:t>
            </a:r>
            <a:r>
              <a:rPr lang="en-US" dirty="0" smtClean="0">
                <a:latin typeface="Maiandra GD" pitchFamily="34" charset="0"/>
              </a:rPr>
              <a:t>e may be put at risk and you could</a:t>
            </a:r>
            <a:r>
              <a:rPr lang="tr-TR" dirty="0" smtClean="0">
                <a:latin typeface="Maiandra GD" pitchFamily="34" charset="0"/>
              </a:rPr>
              <a:t> </a:t>
            </a:r>
            <a:r>
              <a:rPr lang="en-US" dirty="0" smtClean="0">
                <a:latin typeface="Maiandra GD" pitchFamily="34" charset="0"/>
              </a:rPr>
              <a:t>face legal action as a consequence.</a:t>
            </a:r>
            <a:endParaRPr lang="tr-TR" dirty="0" smtClean="0">
              <a:latin typeface="Maiandra GD" pitchFamily="34" charset="0"/>
            </a:endParaRPr>
          </a:p>
          <a:p>
            <a:endParaRPr lang="tr-TR" dirty="0" smtClean="0">
              <a:latin typeface="Maiandra GD" pitchFamily="34" charset="0"/>
            </a:endParaRPr>
          </a:p>
          <a:p>
            <a:r>
              <a:rPr lang="en-US" dirty="0" smtClean="0">
                <a:latin typeface="Maiandra GD" pitchFamily="34" charset="0"/>
              </a:rPr>
              <a:t>Whenever a</a:t>
            </a:r>
            <a:r>
              <a:rPr lang="tr-TR" dirty="0" smtClean="0">
                <a:latin typeface="Maiandra GD" pitchFamily="34" charset="0"/>
              </a:rPr>
              <a:t> </a:t>
            </a:r>
            <a:r>
              <a:rPr lang="en-US" dirty="0" smtClean="0">
                <a:latin typeface="Maiandra GD" pitchFamily="34" charset="0"/>
              </a:rPr>
              <a:t>casualty takes medication, it is essential to</a:t>
            </a:r>
            <a:r>
              <a:rPr lang="tr-TR" dirty="0" smtClean="0">
                <a:latin typeface="Maiandra GD" pitchFamily="34" charset="0"/>
              </a:rPr>
              <a:t> </a:t>
            </a:r>
            <a:r>
              <a:rPr lang="en-US" dirty="0" smtClean="0">
                <a:latin typeface="Maiandra GD" pitchFamily="34" charset="0"/>
              </a:rPr>
              <a:t>make sure that:</a:t>
            </a:r>
          </a:p>
          <a:p>
            <a:endParaRPr lang="en-US" dirty="0">
              <a:latin typeface="Maiandra GD" pitchFamily="34" charset="0"/>
            </a:endParaRPr>
          </a:p>
        </p:txBody>
      </p:sp>
      <p:sp>
        <p:nvSpPr>
          <p:cNvPr id="5" name="4 Dikdörtgen"/>
          <p:cNvSpPr/>
          <p:nvPr/>
        </p:nvSpPr>
        <p:spPr>
          <a:xfrm>
            <a:off x="251520" y="2420888"/>
            <a:ext cx="8892480" cy="2031325"/>
          </a:xfrm>
          <a:prstGeom prst="rect">
            <a:avLst/>
          </a:prstGeom>
        </p:spPr>
        <p:txBody>
          <a:bodyPr wrap="square">
            <a:spAutoFit/>
          </a:bodyPr>
          <a:lstStyle/>
          <a:p>
            <a:r>
              <a:rPr lang="en-US" dirty="0" smtClean="0">
                <a:latin typeface="Maiandra GD" pitchFamily="34" charset="0"/>
              </a:rPr>
              <a:t>■ It is for the condition</a:t>
            </a:r>
          </a:p>
          <a:p>
            <a:r>
              <a:rPr lang="en-US" dirty="0" smtClean="0">
                <a:latin typeface="Maiandra GD" pitchFamily="34" charset="0"/>
              </a:rPr>
              <a:t>■ It is not out of date</a:t>
            </a:r>
          </a:p>
          <a:p>
            <a:r>
              <a:rPr lang="en-US" dirty="0" smtClean="0">
                <a:latin typeface="Maiandra GD" pitchFamily="34" charset="0"/>
              </a:rPr>
              <a:t>■ It is taken as advised</a:t>
            </a:r>
          </a:p>
          <a:p>
            <a:r>
              <a:rPr lang="en-US" dirty="0" smtClean="0">
                <a:latin typeface="Maiandra GD" pitchFamily="34" charset="0"/>
              </a:rPr>
              <a:t>■ Any precautions are strictly followed</a:t>
            </a:r>
          </a:p>
          <a:p>
            <a:r>
              <a:rPr lang="en-US" dirty="0" smtClean="0">
                <a:latin typeface="Maiandra GD" pitchFamily="34" charset="0"/>
              </a:rPr>
              <a:t>■ The recommended dose is not exceeded</a:t>
            </a:r>
          </a:p>
          <a:p>
            <a:r>
              <a:rPr lang="en-US" dirty="0" smtClean="0">
                <a:latin typeface="Maiandra GD" pitchFamily="34" charset="0"/>
              </a:rPr>
              <a:t>■ You keep a record of the name and dose of</a:t>
            </a:r>
            <a:r>
              <a:rPr lang="tr-TR" dirty="0" smtClean="0">
                <a:latin typeface="Maiandra GD" pitchFamily="34" charset="0"/>
              </a:rPr>
              <a:t> </a:t>
            </a:r>
            <a:r>
              <a:rPr lang="en-US" dirty="0" smtClean="0">
                <a:latin typeface="Maiandra GD" pitchFamily="34" charset="0"/>
              </a:rPr>
              <a:t>the medication as well as the time and</a:t>
            </a:r>
          </a:p>
          <a:p>
            <a:r>
              <a:rPr lang="en-US" dirty="0" smtClean="0">
                <a:latin typeface="Maiandra GD" pitchFamily="34" charset="0"/>
              </a:rPr>
              <a:t>method of administration</a:t>
            </a:r>
            <a:endParaRPr lang="en-US" dirty="0">
              <a:latin typeface="Maiandra GD" pitchFamily="34" charset="0"/>
            </a:endParaRPr>
          </a:p>
        </p:txBody>
      </p:sp>
      <p:sp>
        <p:nvSpPr>
          <p:cNvPr id="13314" name="AutoShape 2" descr="medica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3316" name="AutoShape 4" descr="medication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3318" name="Picture 6" descr="medication ile ilgili görsel sonucu"/>
          <p:cNvPicPr>
            <a:picLocks noChangeAspect="1" noChangeArrowheads="1"/>
          </p:cNvPicPr>
          <p:nvPr/>
        </p:nvPicPr>
        <p:blipFill>
          <a:blip r:embed="rId3" cstate="print"/>
          <a:srcRect/>
          <a:stretch>
            <a:fillRect/>
          </a:stretch>
        </p:blipFill>
        <p:spPr bwMode="auto">
          <a:xfrm>
            <a:off x="5364088" y="4221088"/>
            <a:ext cx="3250847" cy="2232248"/>
          </a:xfrm>
          <a:prstGeom prst="rect">
            <a:avLst/>
          </a:prstGeom>
          <a:noFill/>
        </p:spPr>
      </p:pic>
      <p:sp>
        <p:nvSpPr>
          <p:cNvPr id="8" name="7 Slayt Numarası Yer Tutucusu"/>
          <p:cNvSpPr>
            <a:spLocks noGrp="1"/>
          </p:cNvSpPr>
          <p:nvPr>
            <p:ph type="sldNum" sz="quarter" idx="12"/>
          </p:nvPr>
        </p:nvSpPr>
        <p:spPr/>
        <p:txBody>
          <a:bodyPr/>
          <a:lstStyle/>
          <a:p>
            <a:fld id="{B1DEFA8C-F947-479F-BE07-76B6B3F80BF1}" type="slidenum">
              <a:rPr lang="tr-TR" smtClean="0"/>
              <a:pPr/>
              <a:t>27</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ever kid ile ilgili görsel sonucu"/>
          <p:cNvPicPr>
            <a:picLocks noChangeAspect="1" noChangeArrowheads="1"/>
          </p:cNvPicPr>
          <p:nvPr/>
        </p:nvPicPr>
        <p:blipFill>
          <a:blip r:embed="rId3" cstate="print"/>
          <a:srcRect/>
          <a:stretch>
            <a:fillRect/>
          </a:stretch>
        </p:blipFill>
        <p:spPr bwMode="auto">
          <a:xfrm>
            <a:off x="0" y="908720"/>
            <a:ext cx="4876800" cy="3238501"/>
          </a:xfrm>
          <a:prstGeom prst="rect">
            <a:avLst/>
          </a:prstGeom>
          <a:noFill/>
        </p:spPr>
      </p:pic>
      <p:pic>
        <p:nvPicPr>
          <p:cNvPr id="69636" name="Picture 4" descr="aspirin ile ilgili görsel sonucu"/>
          <p:cNvPicPr>
            <a:picLocks noChangeAspect="1" noChangeArrowheads="1"/>
          </p:cNvPicPr>
          <p:nvPr/>
        </p:nvPicPr>
        <p:blipFill>
          <a:blip r:embed="rId4" cstate="print"/>
          <a:srcRect/>
          <a:stretch>
            <a:fillRect/>
          </a:stretch>
        </p:blipFill>
        <p:spPr bwMode="auto">
          <a:xfrm>
            <a:off x="5364088" y="1556792"/>
            <a:ext cx="3414448" cy="1792586"/>
          </a:xfrm>
          <a:prstGeom prst="rect">
            <a:avLst/>
          </a:prstGeom>
          <a:noFill/>
        </p:spPr>
      </p:pic>
      <p:pic>
        <p:nvPicPr>
          <p:cNvPr id="69638" name="Picture 6"/>
          <p:cNvPicPr>
            <a:picLocks noChangeAspect="1" noChangeArrowheads="1"/>
          </p:cNvPicPr>
          <p:nvPr/>
        </p:nvPicPr>
        <p:blipFill>
          <a:blip r:embed="rId5" cstate="print"/>
          <a:srcRect/>
          <a:stretch>
            <a:fillRect/>
          </a:stretch>
        </p:blipFill>
        <p:spPr bwMode="auto">
          <a:xfrm>
            <a:off x="2267744" y="4725144"/>
            <a:ext cx="4897710" cy="1632570"/>
          </a:xfrm>
          <a:prstGeom prst="rect">
            <a:avLst/>
          </a:prstGeom>
          <a:noFill/>
          <a:ln w="9525">
            <a:noFill/>
            <a:miter lim="800000"/>
            <a:headEnd/>
            <a:tailEnd/>
          </a:ln>
        </p:spPr>
      </p:pic>
      <p:sp>
        <p:nvSpPr>
          <p:cNvPr id="8" name="7 Metin kutusu"/>
          <p:cNvSpPr txBox="1"/>
          <p:nvPr/>
        </p:nvSpPr>
        <p:spPr>
          <a:xfrm>
            <a:off x="6084168" y="620688"/>
            <a:ext cx="2052736" cy="3939540"/>
          </a:xfrm>
          <a:prstGeom prst="rect">
            <a:avLst/>
          </a:prstGeom>
          <a:noFill/>
        </p:spPr>
        <p:txBody>
          <a:bodyPr wrap="square" rtlCol="0">
            <a:spAutoFit/>
          </a:bodyPr>
          <a:lstStyle/>
          <a:p>
            <a:r>
              <a:rPr lang="tr-TR" sz="25000" b="1" dirty="0" smtClean="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rPr>
              <a:t>X</a:t>
            </a:r>
            <a:endParaRPr lang="en-US" sz="25000" b="1"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pPr/>
              <a:t>28</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6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6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323528" y="332656"/>
            <a:ext cx="3426770" cy="369332"/>
          </a:xfrm>
          <a:prstGeom prst="rect">
            <a:avLst/>
          </a:prstGeom>
        </p:spPr>
        <p:txBody>
          <a:bodyPr wrap="square">
            <a:spAutoFit/>
          </a:bodyPr>
          <a:lstStyle/>
          <a:p>
            <a:r>
              <a:rPr lang="en-US" b="1" dirty="0" smtClean="0">
                <a:solidFill>
                  <a:srgbClr val="FF0000"/>
                </a:solidFill>
                <a:latin typeface="Maiandra GD" pitchFamily="34" charset="0"/>
              </a:rPr>
              <a:t>ACTION AT AN EMERGENCY</a:t>
            </a:r>
            <a:endParaRPr lang="en-US" dirty="0">
              <a:solidFill>
                <a:srgbClr val="FF0000"/>
              </a:solidFill>
              <a:latin typeface="Maiandra GD" pitchFamily="34" charset="0"/>
            </a:endParaRPr>
          </a:p>
        </p:txBody>
      </p:sp>
      <p:sp>
        <p:nvSpPr>
          <p:cNvPr id="5" name="4 Dikdörtgen"/>
          <p:cNvSpPr/>
          <p:nvPr/>
        </p:nvSpPr>
        <p:spPr>
          <a:xfrm>
            <a:off x="539552" y="1196752"/>
            <a:ext cx="4572000" cy="1200329"/>
          </a:xfrm>
          <a:prstGeom prst="rect">
            <a:avLst/>
          </a:prstGeom>
        </p:spPr>
        <p:txBody>
          <a:bodyPr>
            <a:spAutoFit/>
          </a:bodyPr>
          <a:lstStyle/>
          <a:p>
            <a:pPr>
              <a:buFont typeface="Arial" pitchFamily="34" charset="0"/>
              <a:buChar char="•"/>
            </a:pPr>
            <a:r>
              <a:rPr lang="en-US" sz="2400" dirty="0" smtClean="0">
                <a:latin typeface="Maiandra GD" pitchFamily="34" charset="0"/>
              </a:rPr>
              <a:t>to assess the situation,</a:t>
            </a:r>
          </a:p>
          <a:p>
            <a:pPr>
              <a:buFont typeface="Arial" pitchFamily="34" charset="0"/>
              <a:buChar char="•"/>
            </a:pPr>
            <a:r>
              <a:rPr lang="en-US" sz="2400" dirty="0" smtClean="0">
                <a:latin typeface="Maiandra GD" pitchFamily="34" charset="0"/>
              </a:rPr>
              <a:t>to make the area safe</a:t>
            </a:r>
            <a:endParaRPr lang="tr-TR" sz="2400" dirty="0" smtClean="0">
              <a:latin typeface="Maiandra GD" pitchFamily="34" charset="0"/>
            </a:endParaRPr>
          </a:p>
          <a:p>
            <a:pPr>
              <a:buFont typeface="Arial" pitchFamily="34" charset="0"/>
              <a:buChar char="•"/>
            </a:pPr>
            <a:r>
              <a:rPr lang="en-US" sz="2400" dirty="0" smtClean="0">
                <a:latin typeface="Maiandra GD" pitchFamily="34" charset="0"/>
              </a:rPr>
              <a:t>to give</a:t>
            </a:r>
            <a:r>
              <a:rPr lang="tr-TR" sz="2400" dirty="0" smtClean="0">
                <a:latin typeface="Maiandra GD" pitchFamily="34" charset="0"/>
              </a:rPr>
              <a:t> </a:t>
            </a:r>
            <a:r>
              <a:rPr lang="en-US" sz="2400" dirty="0" smtClean="0">
                <a:latin typeface="Maiandra GD" pitchFamily="34" charset="0"/>
              </a:rPr>
              <a:t>first aid</a:t>
            </a:r>
            <a:endParaRPr lang="en-US" sz="2400" dirty="0">
              <a:latin typeface="Maiandra GD" pitchFamily="34" charset="0"/>
            </a:endParaRPr>
          </a:p>
        </p:txBody>
      </p:sp>
      <p:pic>
        <p:nvPicPr>
          <p:cNvPr id="74754" name="Picture 2" descr="emergency scene ahead ile ilgili görsel sonucu"/>
          <p:cNvPicPr>
            <a:picLocks noChangeAspect="1" noChangeArrowheads="1"/>
          </p:cNvPicPr>
          <p:nvPr/>
        </p:nvPicPr>
        <p:blipFill>
          <a:blip r:embed="rId3" cstate="print"/>
          <a:srcRect/>
          <a:stretch>
            <a:fillRect/>
          </a:stretch>
        </p:blipFill>
        <p:spPr bwMode="auto">
          <a:xfrm>
            <a:off x="4211960" y="2852936"/>
            <a:ext cx="4590656" cy="3442992"/>
          </a:xfrm>
          <a:prstGeom prst="rect">
            <a:avLst/>
          </a:prstGeom>
          <a:noFill/>
        </p:spPr>
      </p:pic>
      <p:sp>
        <p:nvSpPr>
          <p:cNvPr id="6" name="5 Slayt Numarası Yer Tutucusu"/>
          <p:cNvSpPr>
            <a:spLocks noGrp="1"/>
          </p:cNvSpPr>
          <p:nvPr>
            <p:ph type="sldNum" sz="quarter" idx="12"/>
          </p:nvPr>
        </p:nvSpPr>
        <p:spPr/>
        <p:txBody>
          <a:bodyPr/>
          <a:lstStyle/>
          <a:p>
            <a:fld id="{B1DEFA8C-F947-479F-BE07-76B6B3F80BF1}" type="slidenum">
              <a:rPr lang="tr-TR" smtClean="0"/>
              <a:pPr/>
              <a:t>29</a:t>
            </a:fld>
            <a:endParaRPr lang="tr-T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755576" y="1772816"/>
            <a:ext cx="7128792" cy="1200329"/>
          </a:xfrm>
          <a:prstGeom prst="rect">
            <a:avLst/>
          </a:prstGeom>
        </p:spPr>
        <p:txBody>
          <a:bodyPr wrap="square">
            <a:spAutoFit/>
          </a:bodyPr>
          <a:lstStyle/>
          <a:p>
            <a:pPr algn="just"/>
            <a:r>
              <a:rPr lang="en-US" dirty="0" smtClean="0">
                <a:latin typeface="Maiandra GD" pitchFamily="34" charset="0"/>
              </a:rPr>
              <a:t>is the initial assistance or</a:t>
            </a:r>
            <a:r>
              <a:rPr lang="tr-TR" dirty="0" smtClean="0">
                <a:latin typeface="Maiandra GD" pitchFamily="34" charset="0"/>
              </a:rPr>
              <a:t> </a:t>
            </a:r>
            <a:r>
              <a:rPr lang="en-US" dirty="0" smtClean="0">
                <a:latin typeface="Maiandra GD" pitchFamily="34" charset="0"/>
              </a:rPr>
              <a:t>treatment given to a person who is</a:t>
            </a:r>
            <a:r>
              <a:rPr lang="tr-TR" dirty="0" smtClean="0">
                <a:latin typeface="Maiandra GD" pitchFamily="34" charset="0"/>
              </a:rPr>
              <a:t> </a:t>
            </a:r>
            <a:r>
              <a:rPr lang="en-US" dirty="0" smtClean="0">
                <a:latin typeface="Maiandra GD" pitchFamily="34" charset="0"/>
              </a:rPr>
              <a:t>injured or suddenly becomes ill. The person</a:t>
            </a:r>
            <a:r>
              <a:rPr lang="tr-TR" dirty="0" smtClean="0">
                <a:latin typeface="Maiandra GD" pitchFamily="34" charset="0"/>
              </a:rPr>
              <a:t> </a:t>
            </a:r>
            <a:r>
              <a:rPr lang="en-US" dirty="0" smtClean="0">
                <a:latin typeface="Maiandra GD" pitchFamily="34" charset="0"/>
              </a:rPr>
              <a:t>who provides this help may be a first aider,</a:t>
            </a:r>
            <a:r>
              <a:rPr lang="tr-TR" dirty="0" smtClean="0">
                <a:latin typeface="Maiandra GD" pitchFamily="34" charset="0"/>
              </a:rPr>
              <a:t> </a:t>
            </a:r>
            <a:r>
              <a:rPr lang="en-US" dirty="0" smtClean="0">
                <a:latin typeface="Maiandra GD" pitchFamily="34" charset="0"/>
              </a:rPr>
              <a:t>a first responder, a policeman or fireman, or</a:t>
            </a:r>
            <a:r>
              <a:rPr lang="tr-TR" dirty="0" smtClean="0">
                <a:latin typeface="Maiandra GD" pitchFamily="34" charset="0"/>
              </a:rPr>
              <a:t> </a:t>
            </a:r>
            <a:r>
              <a:rPr lang="en-US" dirty="0" smtClean="0">
                <a:latin typeface="Maiandra GD" pitchFamily="34" charset="0"/>
              </a:rPr>
              <a:t>a paramedic or </a:t>
            </a:r>
            <a:r>
              <a:rPr lang="tr-TR" dirty="0" smtClean="0">
                <a:latin typeface="Maiandra GD" pitchFamily="34" charset="0"/>
              </a:rPr>
              <a:t>e</a:t>
            </a:r>
            <a:r>
              <a:rPr lang="en-US" dirty="0" err="1" smtClean="0">
                <a:latin typeface="Maiandra GD" pitchFamily="34" charset="0"/>
              </a:rPr>
              <a:t>mergency</a:t>
            </a:r>
            <a:r>
              <a:rPr lang="en-US" dirty="0" smtClean="0">
                <a:latin typeface="Maiandra GD" pitchFamily="34" charset="0"/>
              </a:rPr>
              <a:t> medical technician</a:t>
            </a:r>
            <a:r>
              <a:rPr lang="tr-TR" dirty="0" smtClean="0">
                <a:latin typeface="Maiandra GD" pitchFamily="34" charset="0"/>
              </a:rPr>
              <a:t>. </a:t>
            </a:r>
            <a:endParaRPr lang="en-US" dirty="0">
              <a:latin typeface="Maiandra GD" pitchFamily="34" charset="0"/>
            </a:endParaRPr>
          </a:p>
        </p:txBody>
      </p:sp>
      <p:sp>
        <p:nvSpPr>
          <p:cNvPr id="3" name="2 Dikdörtgen"/>
          <p:cNvSpPr/>
          <p:nvPr/>
        </p:nvSpPr>
        <p:spPr>
          <a:xfrm>
            <a:off x="755576" y="1268760"/>
            <a:ext cx="1318310" cy="461665"/>
          </a:xfrm>
          <a:prstGeom prst="rect">
            <a:avLst/>
          </a:prstGeom>
        </p:spPr>
        <p:txBody>
          <a:bodyPr wrap="none">
            <a:spAutoFit/>
          </a:bodyPr>
          <a:lstStyle/>
          <a:p>
            <a:r>
              <a:rPr lang="en-US" sz="2400" dirty="0" smtClean="0">
                <a:solidFill>
                  <a:srgbClr val="FF0000"/>
                </a:solidFill>
                <a:latin typeface="Maiandra GD" pitchFamily="34" charset="0"/>
              </a:rPr>
              <a:t>First aid </a:t>
            </a:r>
            <a:endParaRPr lang="en-US" sz="2400" dirty="0">
              <a:solidFill>
                <a:srgbClr val="FF0000"/>
              </a:solidFill>
            </a:endParaRPr>
          </a:p>
        </p:txBody>
      </p:sp>
      <p:sp>
        <p:nvSpPr>
          <p:cNvPr id="4" name="3 Dikdörtgen"/>
          <p:cNvSpPr/>
          <p:nvPr/>
        </p:nvSpPr>
        <p:spPr>
          <a:xfrm>
            <a:off x="827584" y="3717032"/>
            <a:ext cx="7200800" cy="646331"/>
          </a:xfrm>
          <a:prstGeom prst="rect">
            <a:avLst/>
          </a:prstGeom>
        </p:spPr>
        <p:txBody>
          <a:bodyPr wrap="square">
            <a:spAutoFit/>
          </a:bodyPr>
          <a:lstStyle/>
          <a:p>
            <a:r>
              <a:rPr lang="en-US" dirty="0" smtClean="0">
                <a:latin typeface="Maiandra GD" pitchFamily="34" charset="0"/>
              </a:rPr>
              <a:t>is a person who takes</a:t>
            </a:r>
            <a:r>
              <a:rPr lang="tr-TR" dirty="0" smtClean="0">
                <a:latin typeface="Maiandra GD" pitchFamily="34" charset="0"/>
              </a:rPr>
              <a:t> </a:t>
            </a:r>
            <a:r>
              <a:rPr lang="en-US" dirty="0" smtClean="0">
                <a:latin typeface="Maiandra GD" pitchFamily="34" charset="0"/>
              </a:rPr>
              <a:t>action while taking care to keep everyone</a:t>
            </a:r>
            <a:r>
              <a:rPr lang="tr-TR" dirty="0" smtClean="0">
                <a:latin typeface="Maiandra GD" pitchFamily="34" charset="0"/>
              </a:rPr>
              <a:t> </a:t>
            </a:r>
            <a:r>
              <a:rPr lang="en-US" dirty="0" smtClean="0">
                <a:latin typeface="Maiandra GD" pitchFamily="34" charset="0"/>
              </a:rPr>
              <a:t>involved safe and to cause </a:t>
            </a:r>
            <a:r>
              <a:rPr lang="en-US" b="1" u="sng" dirty="0" smtClean="0">
                <a:latin typeface="Maiandra GD" pitchFamily="34" charset="0"/>
              </a:rPr>
              <a:t>no further harm</a:t>
            </a:r>
            <a:r>
              <a:rPr lang="tr-TR" b="1" u="sng" dirty="0" smtClean="0">
                <a:latin typeface="Maiandra GD" pitchFamily="34" charset="0"/>
              </a:rPr>
              <a:t> </a:t>
            </a:r>
            <a:r>
              <a:rPr lang="en-US" dirty="0" smtClean="0">
                <a:latin typeface="Maiandra GD" pitchFamily="34" charset="0"/>
              </a:rPr>
              <a:t>while doing so. </a:t>
            </a:r>
            <a:endParaRPr lang="tr-TR" dirty="0" smtClean="0">
              <a:latin typeface="Maiandra GD" pitchFamily="34" charset="0"/>
            </a:endParaRPr>
          </a:p>
        </p:txBody>
      </p:sp>
      <p:sp>
        <p:nvSpPr>
          <p:cNvPr id="5" name="4 Dikdörtgen"/>
          <p:cNvSpPr/>
          <p:nvPr/>
        </p:nvSpPr>
        <p:spPr>
          <a:xfrm>
            <a:off x="827584" y="3140968"/>
            <a:ext cx="1579600" cy="461665"/>
          </a:xfrm>
          <a:prstGeom prst="rect">
            <a:avLst/>
          </a:prstGeom>
        </p:spPr>
        <p:txBody>
          <a:bodyPr wrap="none">
            <a:spAutoFit/>
          </a:bodyPr>
          <a:lstStyle/>
          <a:p>
            <a:r>
              <a:rPr lang="en-US" sz="2400" dirty="0" smtClean="0">
                <a:solidFill>
                  <a:srgbClr val="FF0000"/>
                </a:solidFill>
                <a:latin typeface="Maiandra GD" pitchFamily="34" charset="0"/>
              </a:rPr>
              <a:t>First aid</a:t>
            </a:r>
            <a:r>
              <a:rPr lang="tr-TR" sz="2400" dirty="0" smtClean="0">
                <a:solidFill>
                  <a:srgbClr val="FF0000"/>
                </a:solidFill>
                <a:latin typeface="Maiandra GD" pitchFamily="34" charset="0"/>
              </a:rPr>
              <a:t>er</a:t>
            </a:r>
            <a:r>
              <a:rPr lang="en-US" sz="2400" dirty="0" smtClean="0">
                <a:solidFill>
                  <a:srgbClr val="FF0000"/>
                </a:solidFill>
                <a:latin typeface="Maiandra GD" pitchFamily="34" charset="0"/>
              </a:rPr>
              <a:t> </a:t>
            </a:r>
            <a:endParaRPr lang="en-US" sz="2400" dirty="0">
              <a:solidFill>
                <a:srgbClr val="FF0000"/>
              </a:solidFill>
            </a:endParaRPr>
          </a:p>
        </p:txBody>
      </p:sp>
      <p:pic>
        <p:nvPicPr>
          <p:cNvPr id="110594" name="Picture 2" descr="first aider ile ilgili görsel sonucu"/>
          <p:cNvPicPr>
            <a:picLocks noChangeAspect="1" noChangeArrowheads="1"/>
          </p:cNvPicPr>
          <p:nvPr/>
        </p:nvPicPr>
        <p:blipFill>
          <a:blip r:embed="rId3" cstate="print"/>
          <a:srcRect/>
          <a:stretch>
            <a:fillRect/>
          </a:stretch>
        </p:blipFill>
        <p:spPr bwMode="auto">
          <a:xfrm>
            <a:off x="6660232" y="4437112"/>
            <a:ext cx="2143125" cy="2143125"/>
          </a:xfrm>
          <a:prstGeom prst="rect">
            <a:avLst/>
          </a:prstGeom>
          <a:noFill/>
        </p:spPr>
      </p:pic>
      <p:sp>
        <p:nvSpPr>
          <p:cNvPr id="7" name="6 Slayt Numarası Yer Tutucusu"/>
          <p:cNvSpPr>
            <a:spLocks noGrp="1"/>
          </p:cNvSpPr>
          <p:nvPr>
            <p:ph type="sldNum" sz="quarter" idx="12"/>
          </p:nvPr>
        </p:nvSpPr>
        <p:spPr/>
        <p:txBody>
          <a:bodyPr/>
          <a:lstStyle/>
          <a:p>
            <a:fld id="{B1DEFA8C-F947-479F-BE07-76B6B3F80BF1}" type="slidenum">
              <a:rPr lang="tr-TR" smtClean="0"/>
              <a:pPr/>
              <a:t>3</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5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323528" y="332656"/>
            <a:ext cx="3426770" cy="369332"/>
          </a:xfrm>
          <a:prstGeom prst="rect">
            <a:avLst/>
          </a:prstGeom>
        </p:spPr>
        <p:txBody>
          <a:bodyPr wrap="square">
            <a:spAutoFit/>
          </a:bodyPr>
          <a:lstStyle/>
          <a:p>
            <a:r>
              <a:rPr lang="en-US" b="1" dirty="0" smtClean="0">
                <a:solidFill>
                  <a:srgbClr val="FF0000"/>
                </a:solidFill>
                <a:latin typeface="Maiandra GD" pitchFamily="34" charset="0"/>
              </a:rPr>
              <a:t>ACTION AT AN EMERGENCY</a:t>
            </a:r>
            <a:endParaRPr lang="en-US" dirty="0">
              <a:solidFill>
                <a:srgbClr val="FF0000"/>
              </a:solidFill>
              <a:latin typeface="Maiandra GD" pitchFamily="34" charset="0"/>
            </a:endParaRPr>
          </a:p>
        </p:txBody>
      </p:sp>
      <p:sp>
        <p:nvSpPr>
          <p:cNvPr id="5" name="4 Dikdörtgen"/>
          <p:cNvSpPr/>
          <p:nvPr/>
        </p:nvSpPr>
        <p:spPr>
          <a:xfrm>
            <a:off x="539552" y="1196752"/>
            <a:ext cx="4572000" cy="1200329"/>
          </a:xfrm>
          <a:prstGeom prst="rect">
            <a:avLst/>
          </a:prstGeom>
        </p:spPr>
        <p:txBody>
          <a:bodyPr>
            <a:spAutoFit/>
          </a:bodyPr>
          <a:lstStyle/>
          <a:p>
            <a:pPr>
              <a:buFont typeface="Arial" pitchFamily="34" charset="0"/>
              <a:buChar char="•"/>
            </a:pPr>
            <a:r>
              <a:rPr lang="en-US" sz="2400" dirty="0" smtClean="0">
                <a:latin typeface="Maiandra GD" pitchFamily="34" charset="0"/>
              </a:rPr>
              <a:t>to assess the situation,</a:t>
            </a:r>
          </a:p>
          <a:p>
            <a:pPr>
              <a:buFont typeface="Arial" pitchFamily="34" charset="0"/>
              <a:buChar char="•"/>
            </a:pPr>
            <a:r>
              <a:rPr lang="en-US" sz="2400" dirty="0" smtClean="0">
                <a:solidFill>
                  <a:schemeClr val="bg1">
                    <a:lumMod val="85000"/>
                  </a:schemeClr>
                </a:solidFill>
                <a:latin typeface="Maiandra GD" pitchFamily="34" charset="0"/>
              </a:rPr>
              <a:t>to make the area safe</a:t>
            </a:r>
            <a:endParaRPr lang="tr-TR" sz="2400" dirty="0" smtClean="0">
              <a:solidFill>
                <a:schemeClr val="bg1">
                  <a:lumMod val="85000"/>
                </a:schemeClr>
              </a:solidFill>
              <a:latin typeface="Maiandra GD" pitchFamily="34" charset="0"/>
            </a:endParaRPr>
          </a:p>
          <a:p>
            <a:pPr>
              <a:buFont typeface="Arial" pitchFamily="34" charset="0"/>
              <a:buChar char="•"/>
            </a:pPr>
            <a:r>
              <a:rPr lang="en-US" sz="2400" dirty="0" smtClean="0">
                <a:solidFill>
                  <a:schemeClr val="bg1">
                    <a:lumMod val="85000"/>
                  </a:schemeClr>
                </a:solidFill>
                <a:latin typeface="Maiandra GD" pitchFamily="34" charset="0"/>
              </a:rPr>
              <a:t>to give</a:t>
            </a:r>
            <a:r>
              <a:rPr lang="tr-TR" sz="2400" dirty="0" smtClean="0">
                <a:solidFill>
                  <a:schemeClr val="bg1">
                    <a:lumMod val="85000"/>
                  </a:schemeClr>
                </a:solidFill>
                <a:latin typeface="Maiandra GD" pitchFamily="34" charset="0"/>
              </a:rPr>
              <a:t> </a:t>
            </a:r>
            <a:r>
              <a:rPr lang="en-US" sz="2400" dirty="0" smtClean="0">
                <a:solidFill>
                  <a:schemeClr val="bg1">
                    <a:lumMod val="85000"/>
                  </a:schemeClr>
                </a:solidFill>
                <a:latin typeface="Maiandra GD" pitchFamily="34" charset="0"/>
              </a:rPr>
              <a:t>first aid</a:t>
            </a:r>
            <a:endParaRPr lang="en-US" sz="2400" dirty="0">
              <a:solidFill>
                <a:schemeClr val="bg1">
                  <a:lumMod val="85000"/>
                </a:schemeClr>
              </a:solidFill>
              <a:latin typeface="Maiandra GD" pitchFamily="34" charset="0"/>
            </a:endParaRPr>
          </a:p>
        </p:txBody>
      </p:sp>
      <p:sp>
        <p:nvSpPr>
          <p:cNvPr id="6" name="5 Dikdörtgen"/>
          <p:cNvSpPr/>
          <p:nvPr/>
        </p:nvSpPr>
        <p:spPr>
          <a:xfrm>
            <a:off x="3347864" y="2780928"/>
            <a:ext cx="5436096" cy="2862322"/>
          </a:xfrm>
          <a:prstGeom prst="rect">
            <a:avLst/>
          </a:prstGeom>
        </p:spPr>
        <p:txBody>
          <a:bodyPr wrap="square">
            <a:spAutoFit/>
          </a:bodyPr>
          <a:lstStyle/>
          <a:p>
            <a:r>
              <a:rPr lang="en-US" dirty="0" smtClean="0">
                <a:latin typeface="Maiandra GD" pitchFamily="34" charset="0"/>
              </a:rPr>
              <a:t>■ </a:t>
            </a:r>
            <a:r>
              <a:rPr lang="en-US" b="1" dirty="0" smtClean="0">
                <a:latin typeface="Maiandra GD" pitchFamily="34" charset="0"/>
              </a:rPr>
              <a:t>Safety</a:t>
            </a:r>
            <a:r>
              <a:rPr lang="en-US" dirty="0" smtClean="0">
                <a:latin typeface="Maiandra GD" pitchFamily="34" charset="0"/>
              </a:rPr>
              <a:t> What are the dangers and do they still</a:t>
            </a:r>
          </a:p>
          <a:p>
            <a:r>
              <a:rPr lang="en-US" dirty="0" smtClean="0">
                <a:latin typeface="Maiandra GD" pitchFamily="34" charset="0"/>
              </a:rPr>
              <a:t>exist? Are you wearing protective equipment?</a:t>
            </a:r>
          </a:p>
          <a:p>
            <a:r>
              <a:rPr lang="en-US" dirty="0" smtClean="0">
                <a:latin typeface="Maiandra GD" pitchFamily="34" charset="0"/>
              </a:rPr>
              <a:t>Is it safe for you to approach?</a:t>
            </a:r>
          </a:p>
          <a:p>
            <a:r>
              <a:rPr lang="en-US" dirty="0" smtClean="0">
                <a:latin typeface="Maiandra GD" pitchFamily="34" charset="0"/>
              </a:rPr>
              <a:t>■ </a:t>
            </a:r>
            <a:r>
              <a:rPr lang="en-US" b="1" dirty="0" smtClean="0">
                <a:latin typeface="Maiandra GD" pitchFamily="34" charset="0"/>
              </a:rPr>
              <a:t>Scene</a:t>
            </a:r>
            <a:r>
              <a:rPr lang="en-US" dirty="0" smtClean="0">
                <a:latin typeface="Maiandra GD" pitchFamily="34" charset="0"/>
              </a:rPr>
              <a:t> What factors are involved at the</a:t>
            </a:r>
          </a:p>
          <a:p>
            <a:r>
              <a:rPr lang="en-US" dirty="0" smtClean="0">
                <a:latin typeface="Maiandra GD" pitchFamily="34" charset="0"/>
              </a:rPr>
              <a:t>incident? What are the mechanisms of the</a:t>
            </a:r>
          </a:p>
          <a:p>
            <a:r>
              <a:rPr lang="tr-TR" dirty="0" smtClean="0">
                <a:latin typeface="Maiandra GD" pitchFamily="34" charset="0"/>
              </a:rPr>
              <a:t>i</a:t>
            </a:r>
            <a:r>
              <a:rPr lang="en-US" dirty="0" err="1" smtClean="0">
                <a:latin typeface="Maiandra GD" pitchFamily="34" charset="0"/>
              </a:rPr>
              <a:t>njuries</a:t>
            </a:r>
            <a:r>
              <a:rPr lang="tr-TR" dirty="0" smtClean="0">
                <a:latin typeface="Maiandra GD" pitchFamily="34" charset="0"/>
              </a:rPr>
              <a:t>? </a:t>
            </a:r>
            <a:r>
              <a:rPr lang="en-US" dirty="0" smtClean="0">
                <a:latin typeface="Maiandra GD" pitchFamily="34" charset="0"/>
              </a:rPr>
              <a:t>How many casualties are</a:t>
            </a:r>
          </a:p>
          <a:p>
            <a:r>
              <a:rPr lang="en-US" dirty="0" smtClean="0">
                <a:latin typeface="Maiandra GD" pitchFamily="34" charset="0"/>
              </a:rPr>
              <a:t>there? What are the potential injuries?</a:t>
            </a:r>
          </a:p>
          <a:p>
            <a:r>
              <a:rPr lang="en-US" dirty="0" smtClean="0">
                <a:latin typeface="Maiandra GD" pitchFamily="34" charset="0"/>
              </a:rPr>
              <a:t>■ </a:t>
            </a:r>
            <a:r>
              <a:rPr lang="en-US" b="1" dirty="0" smtClean="0">
                <a:latin typeface="Maiandra GD" pitchFamily="34" charset="0"/>
              </a:rPr>
              <a:t>Situation</a:t>
            </a:r>
            <a:r>
              <a:rPr lang="en-US" dirty="0" smtClean="0">
                <a:latin typeface="Maiandra GD" pitchFamily="34" charset="0"/>
              </a:rPr>
              <a:t> What happened? How many people</a:t>
            </a:r>
          </a:p>
          <a:p>
            <a:r>
              <a:rPr lang="en-US" dirty="0" smtClean="0">
                <a:latin typeface="Maiandra GD" pitchFamily="34" charset="0"/>
              </a:rPr>
              <a:t>are involved and what ages are they? Are any</a:t>
            </a:r>
          </a:p>
          <a:p>
            <a:r>
              <a:rPr lang="en-US" dirty="0" smtClean="0">
                <a:latin typeface="Maiandra GD" pitchFamily="34" charset="0"/>
              </a:rPr>
              <a:t>of them children or elderly?</a:t>
            </a:r>
            <a:endParaRPr lang="en-US" dirty="0">
              <a:latin typeface="Maiandra GD" pitchFamily="34" charset="0"/>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pPr/>
              <a:t>30</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323528" y="332656"/>
            <a:ext cx="3426770" cy="369332"/>
          </a:xfrm>
          <a:prstGeom prst="rect">
            <a:avLst/>
          </a:prstGeom>
        </p:spPr>
        <p:txBody>
          <a:bodyPr wrap="square">
            <a:spAutoFit/>
          </a:bodyPr>
          <a:lstStyle/>
          <a:p>
            <a:r>
              <a:rPr lang="en-US" b="1" dirty="0" smtClean="0">
                <a:solidFill>
                  <a:srgbClr val="FF0000"/>
                </a:solidFill>
                <a:latin typeface="Maiandra GD" pitchFamily="34" charset="0"/>
              </a:rPr>
              <a:t>ACTION AT AN EMERGENCY</a:t>
            </a:r>
            <a:endParaRPr lang="en-US" dirty="0">
              <a:solidFill>
                <a:srgbClr val="FF0000"/>
              </a:solidFill>
              <a:latin typeface="Maiandra GD" pitchFamily="34" charset="0"/>
            </a:endParaRPr>
          </a:p>
        </p:txBody>
      </p:sp>
      <p:sp>
        <p:nvSpPr>
          <p:cNvPr id="5" name="4 Dikdörtgen"/>
          <p:cNvSpPr/>
          <p:nvPr/>
        </p:nvSpPr>
        <p:spPr>
          <a:xfrm>
            <a:off x="539552" y="1196752"/>
            <a:ext cx="4572000" cy="1200329"/>
          </a:xfrm>
          <a:prstGeom prst="rect">
            <a:avLst/>
          </a:prstGeom>
        </p:spPr>
        <p:txBody>
          <a:bodyPr>
            <a:spAutoFit/>
          </a:bodyPr>
          <a:lstStyle/>
          <a:p>
            <a:pPr>
              <a:buFont typeface="Arial" pitchFamily="34" charset="0"/>
              <a:buChar char="•"/>
            </a:pPr>
            <a:r>
              <a:rPr lang="en-US" sz="2400" dirty="0" smtClean="0">
                <a:solidFill>
                  <a:schemeClr val="bg1">
                    <a:lumMod val="85000"/>
                  </a:schemeClr>
                </a:solidFill>
                <a:latin typeface="Maiandra GD" pitchFamily="34" charset="0"/>
              </a:rPr>
              <a:t>to assess the situation,</a:t>
            </a:r>
          </a:p>
          <a:p>
            <a:pPr>
              <a:buFont typeface="Arial" pitchFamily="34" charset="0"/>
              <a:buChar char="•"/>
            </a:pPr>
            <a:r>
              <a:rPr lang="en-US" sz="2400" dirty="0" smtClean="0">
                <a:latin typeface="Maiandra GD" pitchFamily="34" charset="0"/>
              </a:rPr>
              <a:t>to make the area safe</a:t>
            </a:r>
            <a:endParaRPr lang="tr-TR" sz="2400" dirty="0" smtClean="0">
              <a:latin typeface="Maiandra GD" pitchFamily="34" charset="0"/>
            </a:endParaRPr>
          </a:p>
          <a:p>
            <a:pPr>
              <a:buFont typeface="Arial" pitchFamily="34" charset="0"/>
              <a:buChar char="•"/>
            </a:pPr>
            <a:r>
              <a:rPr lang="en-US" sz="2400" dirty="0" smtClean="0">
                <a:solidFill>
                  <a:schemeClr val="bg1">
                    <a:lumMod val="85000"/>
                  </a:schemeClr>
                </a:solidFill>
                <a:latin typeface="Maiandra GD" pitchFamily="34" charset="0"/>
              </a:rPr>
              <a:t>to give</a:t>
            </a:r>
            <a:r>
              <a:rPr lang="tr-TR" sz="2400" dirty="0" smtClean="0">
                <a:solidFill>
                  <a:schemeClr val="bg1">
                    <a:lumMod val="85000"/>
                  </a:schemeClr>
                </a:solidFill>
                <a:latin typeface="Maiandra GD" pitchFamily="34" charset="0"/>
              </a:rPr>
              <a:t> </a:t>
            </a:r>
            <a:r>
              <a:rPr lang="en-US" sz="2400" dirty="0" smtClean="0">
                <a:solidFill>
                  <a:schemeClr val="bg1">
                    <a:lumMod val="85000"/>
                  </a:schemeClr>
                </a:solidFill>
                <a:latin typeface="Maiandra GD" pitchFamily="34" charset="0"/>
              </a:rPr>
              <a:t>first aid</a:t>
            </a:r>
            <a:endParaRPr lang="en-US" sz="2400" dirty="0">
              <a:solidFill>
                <a:schemeClr val="bg1">
                  <a:lumMod val="85000"/>
                </a:schemeClr>
              </a:solidFill>
              <a:latin typeface="Maiandra GD" pitchFamily="34" charset="0"/>
            </a:endParaRPr>
          </a:p>
        </p:txBody>
      </p:sp>
      <p:sp>
        <p:nvSpPr>
          <p:cNvPr id="7" name="6 Dikdörtgen"/>
          <p:cNvSpPr/>
          <p:nvPr/>
        </p:nvSpPr>
        <p:spPr>
          <a:xfrm>
            <a:off x="2339752" y="2492896"/>
            <a:ext cx="7254552" cy="1200329"/>
          </a:xfrm>
          <a:prstGeom prst="rect">
            <a:avLst/>
          </a:prstGeom>
        </p:spPr>
        <p:txBody>
          <a:bodyPr wrap="square">
            <a:spAutoFit/>
          </a:bodyPr>
          <a:lstStyle/>
          <a:p>
            <a:r>
              <a:rPr lang="en-US" dirty="0" smtClean="0">
                <a:latin typeface="Maiandra GD" pitchFamily="34" charset="0"/>
              </a:rPr>
              <a:t>to remove an appliance plug from the power supply point</a:t>
            </a:r>
            <a:r>
              <a:rPr lang="tr-TR" dirty="0" smtClean="0">
                <a:latin typeface="Maiandra GD" pitchFamily="34" charset="0"/>
              </a:rPr>
              <a:t>, </a:t>
            </a:r>
          </a:p>
          <a:p>
            <a:r>
              <a:rPr lang="tr-TR" dirty="0" err="1" smtClean="0">
                <a:latin typeface="Maiandra GD" pitchFamily="34" charset="0"/>
              </a:rPr>
              <a:t>to</a:t>
            </a:r>
            <a:r>
              <a:rPr lang="tr-TR" dirty="0" smtClean="0">
                <a:latin typeface="Maiandra GD" pitchFamily="34" charset="0"/>
              </a:rPr>
              <a:t> </a:t>
            </a:r>
            <a:r>
              <a:rPr lang="en-US" dirty="0" smtClean="0">
                <a:latin typeface="Maiandra GD" pitchFamily="34" charset="0"/>
              </a:rPr>
              <a:t>ensure oncoming traffic is warned</a:t>
            </a:r>
            <a:r>
              <a:rPr lang="tr-TR" dirty="0" smtClean="0">
                <a:latin typeface="Maiandra GD" pitchFamily="34" charset="0"/>
              </a:rPr>
              <a:t>,</a:t>
            </a:r>
          </a:p>
          <a:p>
            <a:r>
              <a:rPr lang="tr-TR" dirty="0" err="1" smtClean="0">
                <a:latin typeface="Maiandra GD" pitchFamily="34" charset="0"/>
              </a:rPr>
              <a:t>to</a:t>
            </a:r>
            <a:r>
              <a:rPr lang="tr-TR" dirty="0" smtClean="0">
                <a:latin typeface="Maiandra GD" pitchFamily="34" charset="0"/>
              </a:rPr>
              <a:t> </a:t>
            </a:r>
            <a:r>
              <a:rPr lang="tr-TR" dirty="0" err="1" smtClean="0">
                <a:latin typeface="Maiandra GD" pitchFamily="34" charset="0"/>
              </a:rPr>
              <a:t>wear</a:t>
            </a:r>
            <a:r>
              <a:rPr lang="tr-TR" dirty="0" smtClean="0">
                <a:latin typeface="Maiandra GD" pitchFamily="34" charset="0"/>
              </a:rPr>
              <a:t> </a:t>
            </a:r>
            <a:r>
              <a:rPr lang="tr-TR" dirty="0" err="1" smtClean="0">
                <a:latin typeface="Maiandra GD" pitchFamily="34" charset="0"/>
              </a:rPr>
              <a:t>gloves</a:t>
            </a:r>
            <a:r>
              <a:rPr lang="tr-TR" dirty="0" smtClean="0">
                <a:latin typeface="Maiandra GD" pitchFamily="34" charset="0"/>
              </a:rPr>
              <a:t>… </a:t>
            </a:r>
          </a:p>
          <a:p>
            <a:endParaRPr lang="en-US" dirty="0">
              <a:latin typeface="Maiandra GD" pitchFamily="34" charset="0"/>
            </a:endParaRPr>
          </a:p>
        </p:txBody>
      </p:sp>
      <p:pic>
        <p:nvPicPr>
          <p:cNvPr id="76802" name="Picture 2" descr="crash scene stop traffic ile ilgili görsel sonucu"/>
          <p:cNvPicPr>
            <a:picLocks noChangeAspect="1" noChangeArrowheads="1"/>
          </p:cNvPicPr>
          <p:nvPr/>
        </p:nvPicPr>
        <p:blipFill>
          <a:blip r:embed="rId3" cstate="print"/>
          <a:srcRect/>
          <a:stretch>
            <a:fillRect/>
          </a:stretch>
        </p:blipFill>
        <p:spPr bwMode="auto">
          <a:xfrm>
            <a:off x="539552" y="3501008"/>
            <a:ext cx="4286250" cy="2886076"/>
          </a:xfrm>
          <a:prstGeom prst="rect">
            <a:avLst/>
          </a:prstGeom>
          <a:noFill/>
        </p:spPr>
      </p:pic>
      <p:sp>
        <p:nvSpPr>
          <p:cNvPr id="6" name="5 Slayt Numarası Yer Tutucusu"/>
          <p:cNvSpPr>
            <a:spLocks noGrp="1"/>
          </p:cNvSpPr>
          <p:nvPr>
            <p:ph type="sldNum" sz="quarter" idx="12"/>
          </p:nvPr>
        </p:nvSpPr>
        <p:spPr/>
        <p:txBody>
          <a:bodyPr/>
          <a:lstStyle/>
          <a:p>
            <a:fld id="{B1DEFA8C-F947-479F-BE07-76B6B3F80BF1}" type="slidenum">
              <a:rPr lang="tr-TR" smtClean="0"/>
              <a:pPr/>
              <a:t>31</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8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323528" y="332656"/>
            <a:ext cx="3426770" cy="369332"/>
          </a:xfrm>
          <a:prstGeom prst="rect">
            <a:avLst/>
          </a:prstGeom>
        </p:spPr>
        <p:txBody>
          <a:bodyPr wrap="square">
            <a:spAutoFit/>
          </a:bodyPr>
          <a:lstStyle/>
          <a:p>
            <a:r>
              <a:rPr lang="en-US" b="1" dirty="0" smtClean="0">
                <a:solidFill>
                  <a:srgbClr val="FF0000"/>
                </a:solidFill>
                <a:latin typeface="Maiandra GD" pitchFamily="34" charset="0"/>
              </a:rPr>
              <a:t>ACTION AT AN EMERGENCY</a:t>
            </a:r>
            <a:endParaRPr lang="en-US" dirty="0">
              <a:solidFill>
                <a:srgbClr val="FF0000"/>
              </a:solidFill>
              <a:latin typeface="Maiandra GD" pitchFamily="34" charset="0"/>
            </a:endParaRPr>
          </a:p>
        </p:txBody>
      </p:sp>
      <p:sp>
        <p:nvSpPr>
          <p:cNvPr id="5" name="4 Dikdörtgen"/>
          <p:cNvSpPr/>
          <p:nvPr/>
        </p:nvSpPr>
        <p:spPr>
          <a:xfrm>
            <a:off x="539552" y="1196752"/>
            <a:ext cx="4572000" cy="1200329"/>
          </a:xfrm>
          <a:prstGeom prst="rect">
            <a:avLst/>
          </a:prstGeom>
        </p:spPr>
        <p:txBody>
          <a:bodyPr>
            <a:spAutoFit/>
          </a:bodyPr>
          <a:lstStyle/>
          <a:p>
            <a:pPr>
              <a:buFont typeface="Arial" pitchFamily="34" charset="0"/>
              <a:buChar char="•"/>
            </a:pPr>
            <a:r>
              <a:rPr lang="en-US" sz="2400" dirty="0" smtClean="0">
                <a:solidFill>
                  <a:schemeClr val="bg1">
                    <a:lumMod val="85000"/>
                  </a:schemeClr>
                </a:solidFill>
                <a:latin typeface="Maiandra GD" pitchFamily="34" charset="0"/>
              </a:rPr>
              <a:t>to assess the situation,</a:t>
            </a:r>
          </a:p>
          <a:p>
            <a:pPr>
              <a:buFont typeface="Arial" pitchFamily="34" charset="0"/>
              <a:buChar char="•"/>
            </a:pPr>
            <a:r>
              <a:rPr lang="en-US" sz="2400" dirty="0" smtClean="0">
                <a:solidFill>
                  <a:schemeClr val="bg1">
                    <a:lumMod val="85000"/>
                  </a:schemeClr>
                </a:solidFill>
                <a:latin typeface="Maiandra GD" pitchFamily="34" charset="0"/>
              </a:rPr>
              <a:t>to make the area safe</a:t>
            </a:r>
            <a:endParaRPr lang="tr-TR" sz="2400" dirty="0" smtClean="0">
              <a:solidFill>
                <a:schemeClr val="bg1">
                  <a:lumMod val="85000"/>
                </a:schemeClr>
              </a:solidFill>
              <a:latin typeface="Maiandra GD" pitchFamily="34" charset="0"/>
            </a:endParaRPr>
          </a:p>
          <a:p>
            <a:pPr>
              <a:buFont typeface="Arial" pitchFamily="34" charset="0"/>
              <a:buChar char="•"/>
            </a:pPr>
            <a:r>
              <a:rPr lang="en-US" sz="2400" dirty="0" smtClean="0">
                <a:latin typeface="Maiandra GD" pitchFamily="34" charset="0"/>
              </a:rPr>
              <a:t>to give</a:t>
            </a:r>
            <a:r>
              <a:rPr lang="tr-TR" sz="2400" dirty="0" smtClean="0">
                <a:latin typeface="Maiandra GD" pitchFamily="34" charset="0"/>
              </a:rPr>
              <a:t> </a:t>
            </a:r>
            <a:r>
              <a:rPr lang="en-US" sz="2400" dirty="0" smtClean="0">
                <a:latin typeface="Maiandra GD" pitchFamily="34" charset="0"/>
              </a:rPr>
              <a:t>first aid</a:t>
            </a:r>
            <a:endParaRPr lang="en-US" sz="2400" dirty="0">
              <a:latin typeface="Maiandra GD" pitchFamily="34" charset="0"/>
            </a:endParaRPr>
          </a:p>
        </p:txBody>
      </p:sp>
      <p:sp>
        <p:nvSpPr>
          <p:cNvPr id="8" name="7 Dikdörtgen"/>
          <p:cNvSpPr/>
          <p:nvPr/>
        </p:nvSpPr>
        <p:spPr>
          <a:xfrm>
            <a:off x="5004048" y="2636912"/>
            <a:ext cx="3816424" cy="2585323"/>
          </a:xfrm>
          <a:prstGeom prst="rect">
            <a:avLst/>
          </a:prstGeom>
        </p:spPr>
        <p:txBody>
          <a:bodyPr wrap="square">
            <a:spAutoFit/>
          </a:bodyPr>
          <a:lstStyle/>
          <a:p>
            <a:r>
              <a:rPr lang="en-US" b="1" dirty="0" smtClean="0">
                <a:latin typeface="Maiandra GD" pitchFamily="34" charset="0"/>
              </a:rPr>
              <a:t>Begin treatment</a:t>
            </a:r>
            <a:endParaRPr lang="tr-TR" b="1" dirty="0" smtClean="0">
              <a:latin typeface="Maiandra GD" pitchFamily="34" charset="0"/>
            </a:endParaRPr>
          </a:p>
          <a:p>
            <a:endParaRPr lang="en-US" b="1" dirty="0" smtClean="0">
              <a:latin typeface="Maiandra GD" pitchFamily="34" charset="0"/>
            </a:endParaRPr>
          </a:p>
          <a:p>
            <a:r>
              <a:rPr lang="en-US" dirty="0" smtClean="0">
                <a:latin typeface="Maiandra GD" pitchFamily="34" charset="0"/>
              </a:rPr>
              <a:t>Start life-saving</a:t>
            </a:r>
            <a:r>
              <a:rPr lang="tr-TR" dirty="0" smtClean="0">
                <a:latin typeface="Maiandra GD" pitchFamily="34" charset="0"/>
              </a:rPr>
              <a:t> </a:t>
            </a:r>
            <a:r>
              <a:rPr lang="en-US" dirty="0" smtClean="0">
                <a:latin typeface="Maiandra GD" pitchFamily="34" charset="0"/>
              </a:rPr>
              <a:t>first aid as soon as</a:t>
            </a:r>
            <a:r>
              <a:rPr lang="tr-TR" dirty="0" smtClean="0">
                <a:latin typeface="Maiandra GD" pitchFamily="34" charset="0"/>
              </a:rPr>
              <a:t> </a:t>
            </a:r>
            <a:r>
              <a:rPr lang="en-US" dirty="0" smtClean="0">
                <a:latin typeface="Maiandra GD" pitchFamily="34" charset="0"/>
              </a:rPr>
              <a:t>possible</a:t>
            </a:r>
            <a:r>
              <a:rPr lang="tr-TR" dirty="0" smtClean="0">
                <a:latin typeface="Maiandra GD" pitchFamily="34" charset="0"/>
              </a:rPr>
              <a:t> </a:t>
            </a:r>
            <a:r>
              <a:rPr lang="en-US" dirty="0" smtClean="0">
                <a:latin typeface="Maiandra GD" pitchFamily="34" charset="0"/>
              </a:rPr>
              <a:t>with life-threatening conditions first.</a:t>
            </a:r>
            <a:r>
              <a:rPr lang="tr-TR" dirty="0" smtClean="0">
                <a:latin typeface="Maiandra GD" pitchFamily="34" charset="0"/>
              </a:rPr>
              <a:t> </a:t>
            </a:r>
            <a:r>
              <a:rPr lang="en-US" dirty="0" smtClean="0">
                <a:latin typeface="Maiandra GD" pitchFamily="34" charset="0"/>
              </a:rPr>
              <a:t> </a:t>
            </a:r>
            <a:endParaRPr lang="tr-TR" dirty="0" smtClean="0">
              <a:latin typeface="Maiandra GD" pitchFamily="34" charset="0"/>
            </a:endParaRPr>
          </a:p>
          <a:p>
            <a:endParaRPr lang="tr-TR" dirty="0" smtClean="0">
              <a:latin typeface="Maiandra GD" pitchFamily="34" charset="0"/>
            </a:endParaRPr>
          </a:p>
          <a:p>
            <a:r>
              <a:rPr lang="en-US" dirty="0" smtClean="0">
                <a:latin typeface="Maiandra GD" pitchFamily="34" charset="0"/>
              </a:rPr>
              <a:t>Ask others to</a:t>
            </a:r>
            <a:r>
              <a:rPr lang="tr-TR" dirty="0" smtClean="0">
                <a:latin typeface="Maiandra GD" pitchFamily="34" charset="0"/>
              </a:rPr>
              <a:t> </a:t>
            </a:r>
            <a:r>
              <a:rPr lang="en-US" dirty="0" smtClean="0">
                <a:latin typeface="Maiandra GD" pitchFamily="34" charset="0"/>
              </a:rPr>
              <a:t>call for help and retrieve</a:t>
            </a:r>
            <a:r>
              <a:rPr lang="tr-TR" dirty="0" smtClean="0">
                <a:latin typeface="Maiandra GD" pitchFamily="34" charset="0"/>
              </a:rPr>
              <a:t> </a:t>
            </a:r>
            <a:r>
              <a:rPr lang="en-US" dirty="0" smtClean="0">
                <a:latin typeface="Maiandra GD" pitchFamily="34" charset="0"/>
              </a:rPr>
              <a:t>equipment such as an</a:t>
            </a:r>
            <a:r>
              <a:rPr lang="tr-TR" dirty="0" smtClean="0">
                <a:latin typeface="Maiandra GD" pitchFamily="34" charset="0"/>
              </a:rPr>
              <a:t> </a:t>
            </a:r>
            <a:r>
              <a:rPr lang="en-US" dirty="0" smtClean="0">
                <a:latin typeface="Maiandra GD" pitchFamily="34" charset="0"/>
              </a:rPr>
              <a:t>AED (automated external</a:t>
            </a:r>
            <a:r>
              <a:rPr lang="tr-TR" dirty="0" smtClean="0">
                <a:latin typeface="Maiandra GD" pitchFamily="34" charset="0"/>
              </a:rPr>
              <a:t> </a:t>
            </a:r>
            <a:r>
              <a:rPr lang="en-US" dirty="0" smtClean="0">
                <a:latin typeface="Maiandra GD" pitchFamily="34" charset="0"/>
              </a:rPr>
              <a:t>defibrillator).</a:t>
            </a:r>
            <a:endParaRPr lang="en-US" dirty="0">
              <a:latin typeface="Maiandra GD" pitchFamily="34" charset="0"/>
            </a:endParaRPr>
          </a:p>
        </p:txBody>
      </p:sp>
      <p:pic>
        <p:nvPicPr>
          <p:cNvPr id="80898" name="Picture 2" descr="medical emergency ile ilgili görsel sonucu"/>
          <p:cNvPicPr>
            <a:picLocks noChangeAspect="1" noChangeArrowheads="1"/>
          </p:cNvPicPr>
          <p:nvPr/>
        </p:nvPicPr>
        <p:blipFill>
          <a:blip r:embed="rId3" cstate="print"/>
          <a:srcRect/>
          <a:stretch>
            <a:fillRect/>
          </a:stretch>
        </p:blipFill>
        <p:spPr bwMode="auto">
          <a:xfrm>
            <a:off x="0" y="2780928"/>
            <a:ext cx="4876800" cy="3248026"/>
          </a:xfrm>
          <a:prstGeom prst="rect">
            <a:avLst/>
          </a:prstGeom>
          <a:noFill/>
        </p:spPr>
      </p:pic>
      <p:sp>
        <p:nvSpPr>
          <p:cNvPr id="6" name="5 Slayt Numarası Yer Tutucusu"/>
          <p:cNvSpPr>
            <a:spLocks noGrp="1"/>
          </p:cNvSpPr>
          <p:nvPr>
            <p:ph type="sldNum" sz="quarter" idx="12"/>
          </p:nvPr>
        </p:nvSpPr>
        <p:spPr/>
        <p:txBody>
          <a:bodyPr/>
          <a:lstStyle/>
          <a:p>
            <a:fld id="{B1DEFA8C-F947-479F-BE07-76B6B3F80BF1}" type="slidenum">
              <a:rPr lang="tr-TR" smtClean="0"/>
              <a:pPr/>
              <a:t>32</a:t>
            </a:fld>
            <a:endParaRPr lang="tr-T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electrical incidents hig voltage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2 Dikdörtgen"/>
          <p:cNvSpPr/>
          <p:nvPr/>
        </p:nvSpPr>
        <p:spPr>
          <a:xfrm>
            <a:off x="395536" y="332656"/>
            <a:ext cx="3729098" cy="369332"/>
          </a:xfrm>
          <a:prstGeom prst="rect">
            <a:avLst/>
          </a:prstGeom>
        </p:spPr>
        <p:txBody>
          <a:bodyPr wrap="none">
            <a:spAutoFit/>
          </a:bodyPr>
          <a:lstStyle/>
          <a:p>
            <a:r>
              <a:rPr lang="en-US" b="1" dirty="0" smtClean="0">
                <a:solidFill>
                  <a:srgbClr val="FF0000"/>
                </a:solidFill>
                <a:latin typeface="Maiandra GD" pitchFamily="34" charset="0"/>
              </a:rPr>
              <a:t>ASSESSING THE SICK OR INJURED</a:t>
            </a:r>
            <a:endParaRPr lang="en-US" dirty="0">
              <a:solidFill>
                <a:srgbClr val="FF0000"/>
              </a:solidFill>
              <a:latin typeface="Maiandra GD" pitchFamily="34" charset="0"/>
            </a:endParaRPr>
          </a:p>
        </p:txBody>
      </p:sp>
      <p:pic>
        <p:nvPicPr>
          <p:cNvPr id="96258" name="Picture 2" descr="abc principle first aid ile ilgili görsel sonucu"/>
          <p:cNvPicPr>
            <a:picLocks noChangeAspect="1" noChangeArrowheads="1"/>
          </p:cNvPicPr>
          <p:nvPr/>
        </p:nvPicPr>
        <p:blipFill>
          <a:blip r:embed="rId3" cstate="print"/>
          <a:srcRect/>
          <a:stretch>
            <a:fillRect/>
          </a:stretch>
        </p:blipFill>
        <p:spPr bwMode="auto">
          <a:xfrm>
            <a:off x="611560" y="1268760"/>
            <a:ext cx="2675395" cy="3384376"/>
          </a:xfrm>
          <a:prstGeom prst="rect">
            <a:avLst/>
          </a:prstGeom>
          <a:noFill/>
        </p:spPr>
      </p:pic>
      <p:sp>
        <p:nvSpPr>
          <p:cNvPr id="5" name="4 Dikdörtgen"/>
          <p:cNvSpPr/>
          <p:nvPr/>
        </p:nvSpPr>
        <p:spPr>
          <a:xfrm>
            <a:off x="3347864" y="1916832"/>
            <a:ext cx="5580112" cy="2031325"/>
          </a:xfrm>
          <a:prstGeom prst="rect">
            <a:avLst/>
          </a:prstGeom>
        </p:spPr>
        <p:txBody>
          <a:bodyPr wrap="square">
            <a:spAutoFit/>
          </a:bodyPr>
          <a:lstStyle/>
          <a:p>
            <a:r>
              <a:rPr lang="en-US" dirty="0" smtClean="0">
                <a:latin typeface="Maiandra GD" pitchFamily="34" charset="0"/>
              </a:rPr>
              <a:t>first check and treat any life-threatening</a:t>
            </a:r>
            <a:r>
              <a:rPr lang="tr-TR" dirty="0" smtClean="0">
                <a:latin typeface="Maiandra GD" pitchFamily="34" charset="0"/>
              </a:rPr>
              <a:t> </a:t>
            </a:r>
            <a:r>
              <a:rPr lang="en-US" dirty="0" smtClean="0">
                <a:latin typeface="Maiandra GD" pitchFamily="34" charset="0"/>
              </a:rPr>
              <a:t>conditions according to their priority</a:t>
            </a:r>
            <a:r>
              <a:rPr lang="tr-TR" dirty="0" smtClean="0">
                <a:latin typeface="Maiandra GD" pitchFamily="34" charset="0"/>
              </a:rPr>
              <a:t> </a:t>
            </a:r>
            <a:r>
              <a:rPr lang="en-US" dirty="0" smtClean="0">
                <a:latin typeface="Maiandra GD" pitchFamily="34" charset="0"/>
              </a:rPr>
              <a:t>(</a:t>
            </a:r>
            <a:r>
              <a:rPr lang="en-US" b="1" dirty="0" smtClean="0">
                <a:latin typeface="Maiandra GD" pitchFamily="34" charset="0"/>
              </a:rPr>
              <a:t>primary survey</a:t>
            </a:r>
            <a:r>
              <a:rPr lang="en-US" dirty="0" smtClean="0">
                <a:latin typeface="Maiandra GD" pitchFamily="34" charset="0"/>
              </a:rPr>
              <a:t>), </a:t>
            </a:r>
            <a:endParaRPr lang="tr-TR" dirty="0" smtClean="0">
              <a:latin typeface="Maiandra GD" pitchFamily="34" charset="0"/>
            </a:endParaRPr>
          </a:p>
          <a:p>
            <a:endParaRPr lang="tr-TR" dirty="0" smtClean="0">
              <a:latin typeface="Maiandra GD" pitchFamily="34" charset="0"/>
            </a:endParaRPr>
          </a:p>
          <a:p>
            <a:r>
              <a:rPr lang="en-US" dirty="0" smtClean="0">
                <a:latin typeface="Maiandra GD" pitchFamily="34" charset="0"/>
              </a:rPr>
              <a:t>then to carry out a</a:t>
            </a:r>
            <a:r>
              <a:rPr lang="tr-TR" dirty="0" smtClean="0">
                <a:latin typeface="Maiandra GD" pitchFamily="34" charset="0"/>
              </a:rPr>
              <a:t> </a:t>
            </a:r>
            <a:r>
              <a:rPr lang="en-US" dirty="0" smtClean="0">
                <a:latin typeface="Maiandra GD" pitchFamily="34" charset="0"/>
              </a:rPr>
              <a:t>detailed assessment looking for injuries</a:t>
            </a:r>
            <a:r>
              <a:rPr lang="tr-TR" dirty="0" smtClean="0">
                <a:latin typeface="Maiandra GD" pitchFamily="34" charset="0"/>
              </a:rPr>
              <a:t> </a:t>
            </a:r>
            <a:r>
              <a:rPr lang="en-US" dirty="0" smtClean="0">
                <a:latin typeface="Maiandra GD" pitchFamily="34" charset="0"/>
              </a:rPr>
              <a:t>that are not immediately apparent</a:t>
            </a:r>
            <a:r>
              <a:rPr lang="tr-TR" dirty="0" smtClean="0">
                <a:latin typeface="Maiandra GD" pitchFamily="34" charset="0"/>
              </a:rPr>
              <a:t> </a:t>
            </a:r>
            <a:r>
              <a:rPr lang="en-US" dirty="0" smtClean="0">
                <a:latin typeface="Maiandra GD" pitchFamily="34" charset="0"/>
              </a:rPr>
              <a:t>(</a:t>
            </a:r>
            <a:r>
              <a:rPr lang="en-US" b="1" dirty="0" smtClean="0">
                <a:latin typeface="Maiandra GD" pitchFamily="34" charset="0"/>
              </a:rPr>
              <a:t>secondary survey</a:t>
            </a:r>
            <a:r>
              <a:rPr lang="en-US" dirty="0" smtClean="0">
                <a:latin typeface="Maiandra GD" pitchFamily="34" charset="0"/>
              </a:rPr>
              <a:t>).</a:t>
            </a:r>
            <a:r>
              <a:rPr lang="tr-TR" dirty="0" smtClean="0">
                <a:latin typeface="Maiandra GD" pitchFamily="34" charset="0"/>
              </a:rPr>
              <a:t> </a:t>
            </a:r>
          </a:p>
          <a:p>
            <a:endParaRPr lang="en-US" dirty="0">
              <a:latin typeface="Maiandra GD" pitchFamily="34" charset="0"/>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pPr/>
              <a:t>33</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electrical incidents hig voltage ile ilgili görsel sonucu"/>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2 Dikdörtgen"/>
          <p:cNvSpPr/>
          <p:nvPr/>
        </p:nvSpPr>
        <p:spPr>
          <a:xfrm>
            <a:off x="395536" y="35332"/>
            <a:ext cx="2557047" cy="369332"/>
          </a:xfrm>
          <a:prstGeom prst="rect">
            <a:avLst/>
          </a:prstGeom>
        </p:spPr>
        <p:txBody>
          <a:bodyPr wrap="none">
            <a:spAutoFit/>
          </a:bodyPr>
          <a:lstStyle/>
          <a:p>
            <a:r>
              <a:rPr lang="en-US" dirty="0" smtClean="0">
                <a:solidFill>
                  <a:srgbClr val="FF0000"/>
                </a:solidFill>
                <a:latin typeface="Maiandra GD" pitchFamily="34" charset="0"/>
              </a:rPr>
              <a:t>THE PRIMARY SURVEY</a:t>
            </a:r>
            <a:endParaRPr lang="en-US" dirty="0">
              <a:solidFill>
                <a:srgbClr val="FF0000"/>
              </a:solidFill>
              <a:latin typeface="Maiandra GD" pitchFamily="34" charset="0"/>
            </a:endParaRPr>
          </a:p>
        </p:txBody>
      </p:sp>
      <p:sp>
        <p:nvSpPr>
          <p:cNvPr id="4" name="3 Dikdörtgen"/>
          <p:cNvSpPr/>
          <p:nvPr/>
        </p:nvSpPr>
        <p:spPr>
          <a:xfrm>
            <a:off x="395536" y="404664"/>
            <a:ext cx="7848872" cy="646331"/>
          </a:xfrm>
          <a:prstGeom prst="rect">
            <a:avLst/>
          </a:prstGeom>
        </p:spPr>
        <p:txBody>
          <a:bodyPr wrap="square">
            <a:spAutoFit/>
          </a:bodyPr>
          <a:lstStyle/>
          <a:p>
            <a:r>
              <a:rPr lang="en-US" dirty="0" smtClean="0">
                <a:latin typeface="Maiandra GD" pitchFamily="34" charset="0"/>
              </a:rPr>
              <a:t>This is an initial rapid assessment of a casualty</a:t>
            </a:r>
            <a:r>
              <a:rPr lang="tr-TR" dirty="0" smtClean="0">
                <a:latin typeface="Maiandra GD" pitchFamily="34" charset="0"/>
              </a:rPr>
              <a:t> </a:t>
            </a:r>
            <a:r>
              <a:rPr lang="en-US" dirty="0" smtClean="0">
                <a:latin typeface="Maiandra GD" pitchFamily="34" charset="0"/>
              </a:rPr>
              <a:t>to establish and treat conditions that are an</a:t>
            </a:r>
            <a:r>
              <a:rPr lang="tr-TR" dirty="0" smtClean="0">
                <a:latin typeface="Maiandra GD" pitchFamily="34" charset="0"/>
              </a:rPr>
              <a:t> </a:t>
            </a:r>
            <a:r>
              <a:rPr lang="en-US" dirty="0" smtClean="0">
                <a:latin typeface="Maiandra GD" pitchFamily="34" charset="0"/>
              </a:rPr>
              <a:t>immediate threat to life</a:t>
            </a:r>
            <a:r>
              <a:rPr lang="tr-TR" dirty="0" smtClean="0">
                <a:latin typeface="Maiandra GD" pitchFamily="34" charset="0"/>
              </a:rPr>
              <a:t>.</a:t>
            </a:r>
            <a:endParaRPr lang="en-US" dirty="0">
              <a:latin typeface="Maiandra GD" pitchFamily="34" charset="0"/>
            </a:endParaRPr>
          </a:p>
        </p:txBody>
      </p:sp>
      <p:sp>
        <p:nvSpPr>
          <p:cNvPr id="5" name="4 Dikdörtgen"/>
          <p:cNvSpPr/>
          <p:nvPr/>
        </p:nvSpPr>
        <p:spPr>
          <a:xfrm>
            <a:off x="251520" y="1268760"/>
            <a:ext cx="8424936" cy="369332"/>
          </a:xfrm>
          <a:prstGeom prst="rect">
            <a:avLst/>
          </a:prstGeom>
        </p:spPr>
        <p:txBody>
          <a:bodyPr wrap="square">
            <a:spAutoFit/>
          </a:bodyPr>
          <a:lstStyle/>
          <a:p>
            <a:r>
              <a:rPr lang="en-US" b="1" dirty="0" smtClean="0">
                <a:latin typeface="Maiandra GD" pitchFamily="34" charset="0"/>
              </a:rPr>
              <a:t>Airway, Breathing, and Circulation</a:t>
            </a:r>
            <a:r>
              <a:rPr lang="tr-TR" b="1" dirty="0" smtClean="0">
                <a:latin typeface="Maiandra GD" pitchFamily="34" charset="0"/>
              </a:rPr>
              <a:t> </a:t>
            </a:r>
            <a:r>
              <a:rPr lang="en-US" b="1" dirty="0" smtClean="0">
                <a:latin typeface="Maiandra GD" pitchFamily="34" charset="0"/>
              </a:rPr>
              <a:t>(ABC) principle:</a:t>
            </a:r>
            <a:endParaRPr lang="en-US" b="1" dirty="0">
              <a:latin typeface="Maiandra GD" pitchFamily="34" charset="0"/>
            </a:endParaRPr>
          </a:p>
        </p:txBody>
      </p:sp>
      <p:sp>
        <p:nvSpPr>
          <p:cNvPr id="6" name="5 Dikdörtgen"/>
          <p:cNvSpPr/>
          <p:nvPr/>
        </p:nvSpPr>
        <p:spPr>
          <a:xfrm>
            <a:off x="323528" y="1779687"/>
            <a:ext cx="8280920" cy="4524315"/>
          </a:xfrm>
          <a:prstGeom prst="rect">
            <a:avLst/>
          </a:prstGeom>
        </p:spPr>
        <p:txBody>
          <a:bodyPr wrap="square">
            <a:spAutoFit/>
          </a:bodyPr>
          <a:lstStyle/>
          <a:p>
            <a:r>
              <a:rPr lang="en-US" dirty="0" smtClean="0">
                <a:latin typeface="Maiandra GD" pitchFamily="34" charset="0"/>
              </a:rPr>
              <a:t>■ </a:t>
            </a:r>
            <a:r>
              <a:rPr lang="en-US" b="1" dirty="0" smtClean="0">
                <a:solidFill>
                  <a:srgbClr val="FF0000"/>
                </a:solidFill>
                <a:latin typeface="Maiandra GD" pitchFamily="34" charset="0"/>
              </a:rPr>
              <a:t>Airway</a:t>
            </a:r>
            <a:r>
              <a:rPr lang="en-US" dirty="0" smtClean="0">
                <a:latin typeface="Maiandra GD" pitchFamily="34" charset="0"/>
              </a:rPr>
              <a:t> </a:t>
            </a:r>
            <a:endParaRPr lang="tr-TR" dirty="0" smtClean="0">
              <a:latin typeface="Maiandra GD" pitchFamily="34" charset="0"/>
            </a:endParaRPr>
          </a:p>
          <a:p>
            <a:r>
              <a:rPr lang="en-US" dirty="0" smtClean="0">
                <a:latin typeface="Maiandra GD" pitchFamily="34" charset="0"/>
              </a:rPr>
              <a:t>Is the airway open and clear?</a:t>
            </a:r>
            <a:r>
              <a:rPr lang="tr-TR" dirty="0" smtClean="0">
                <a:latin typeface="Maiandra GD" pitchFamily="34" charset="0"/>
              </a:rPr>
              <a:t>  </a:t>
            </a:r>
          </a:p>
          <a:p>
            <a:pPr>
              <a:buFont typeface="Arial" pitchFamily="34" charset="0"/>
              <a:buChar char="•"/>
            </a:pPr>
            <a:r>
              <a:rPr lang="en-US" dirty="0" smtClean="0">
                <a:latin typeface="Maiandra GD" pitchFamily="34" charset="0"/>
              </a:rPr>
              <a:t>The airway is not open and clear if the</a:t>
            </a:r>
            <a:r>
              <a:rPr lang="tr-TR" dirty="0" smtClean="0">
                <a:latin typeface="Maiandra GD" pitchFamily="34" charset="0"/>
              </a:rPr>
              <a:t> </a:t>
            </a:r>
            <a:r>
              <a:rPr lang="en-US" dirty="0" smtClean="0">
                <a:latin typeface="Maiandra GD" pitchFamily="34" charset="0"/>
              </a:rPr>
              <a:t>casualty is unable to speak. An obstructed</a:t>
            </a:r>
            <a:r>
              <a:rPr lang="tr-TR" dirty="0" smtClean="0">
                <a:latin typeface="Maiandra GD" pitchFamily="34" charset="0"/>
              </a:rPr>
              <a:t> </a:t>
            </a:r>
            <a:r>
              <a:rPr lang="en-US" dirty="0" smtClean="0">
                <a:latin typeface="Maiandra GD" pitchFamily="34" charset="0"/>
              </a:rPr>
              <a:t>airway will prevent breathing, causing hypoxia</a:t>
            </a:r>
            <a:r>
              <a:rPr lang="tr-TR" dirty="0" smtClean="0">
                <a:latin typeface="Maiandra GD" pitchFamily="34" charset="0"/>
              </a:rPr>
              <a:t> </a:t>
            </a:r>
            <a:r>
              <a:rPr lang="en-US" dirty="0" smtClean="0">
                <a:latin typeface="Maiandra GD" pitchFamily="34" charset="0"/>
              </a:rPr>
              <a:t>and, ultimately, death.</a:t>
            </a:r>
            <a:r>
              <a:rPr lang="tr-TR" dirty="0" smtClean="0">
                <a:latin typeface="Maiandra GD" pitchFamily="34" charset="0"/>
              </a:rPr>
              <a:t> </a:t>
            </a:r>
          </a:p>
          <a:p>
            <a:pPr>
              <a:buFont typeface="Arial" pitchFamily="34" charset="0"/>
              <a:buChar char="•"/>
            </a:pPr>
            <a:r>
              <a:rPr lang="en-US" dirty="0" smtClean="0">
                <a:latin typeface="Maiandra GD" pitchFamily="34" charset="0"/>
              </a:rPr>
              <a:t>The airway is open and clear if the casualty is</a:t>
            </a:r>
            <a:r>
              <a:rPr lang="tr-TR" dirty="0" smtClean="0">
                <a:latin typeface="Maiandra GD" pitchFamily="34" charset="0"/>
              </a:rPr>
              <a:t> </a:t>
            </a:r>
            <a:r>
              <a:rPr lang="en-US" dirty="0" smtClean="0">
                <a:latin typeface="Maiandra GD" pitchFamily="34" charset="0"/>
              </a:rPr>
              <a:t>talking to you.</a:t>
            </a:r>
          </a:p>
          <a:p>
            <a:r>
              <a:rPr lang="en-US" dirty="0" smtClean="0">
                <a:latin typeface="Maiandra GD" pitchFamily="34" charset="0"/>
              </a:rPr>
              <a:t>■ </a:t>
            </a:r>
            <a:r>
              <a:rPr lang="en-US" b="1" dirty="0" smtClean="0">
                <a:solidFill>
                  <a:srgbClr val="FF0000"/>
                </a:solidFill>
                <a:latin typeface="Maiandra GD" pitchFamily="34" charset="0"/>
              </a:rPr>
              <a:t>Breathing</a:t>
            </a:r>
            <a:r>
              <a:rPr lang="en-US" dirty="0" smtClean="0">
                <a:latin typeface="Maiandra GD" pitchFamily="34" charset="0"/>
              </a:rPr>
              <a:t> </a:t>
            </a:r>
            <a:endParaRPr lang="tr-TR" dirty="0" smtClean="0">
              <a:latin typeface="Maiandra GD" pitchFamily="34" charset="0"/>
            </a:endParaRPr>
          </a:p>
          <a:p>
            <a:r>
              <a:rPr lang="en-US" dirty="0" smtClean="0">
                <a:latin typeface="Maiandra GD" pitchFamily="34" charset="0"/>
              </a:rPr>
              <a:t>Is the casualty breathing normally?</a:t>
            </a:r>
            <a:endParaRPr lang="tr-TR" dirty="0" smtClean="0">
              <a:latin typeface="Maiandra GD" pitchFamily="34" charset="0"/>
            </a:endParaRPr>
          </a:p>
          <a:p>
            <a:pPr>
              <a:buFont typeface="Arial" pitchFamily="34" charset="0"/>
              <a:buChar char="•"/>
            </a:pPr>
            <a:r>
              <a:rPr lang="en-US" dirty="0" smtClean="0">
                <a:latin typeface="Maiandra GD" pitchFamily="34" charset="0"/>
              </a:rPr>
              <a:t>If the casualty is not breathing normally, </a:t>
            </a:r>
            <a:r>
              <a:rPr lang="en-US" b="1" dirty="0" smtClean="0">
                <a:latin typeface="Maiandra GD" pitchFamily="34" charset="0"/>
              </a:rPr>
              <a:t>call</a:t>
            </a:r>
            <a:r>
              <a:rPr lang="tr-TR" b="1" dirty="0" smtClean="0">
                <a:latin typeface="Maiandra GD" pitchFamily="34" charset="0"/>
              </a:rPr>
              <a:t> 112 </a:t>
            </a:r>
            <a:r>
              <a:rPr lang="en-US" dirty="0" smtClean="0">
                <a:latin typeface="Maiandra GD" pitchFamily="34" charset="0"/>
              </a:rPr>
              <a:t>for emergency help, then start chest</a:t>
            </a:r>
            <a:r>
              <a:rPr lang="tr-TR" dirty="0" smtClean="0">
                <a:latin typeface="Maiandra GD" pitchFamily="34" charset="0"/>
              </a:rPr>
              <a:t> c</a:t>
            </a:r>
            <a:r>
              <a:rPr lang="en-US" dirty="0" err="1" smtClean="0">
                <a:latin typeface="Maiandra GD" pitchFamily="34" charset="0"/>
              </a:rPr>
              <a:t>ompressions</a:t>
            </a:r>
            <a:r>
              <a:rPr lang="en-US" dirty="0" smtClean="0">
                <a:latin typeface="Maiandra GD" pitchFamily="34" charset="0"/>
              </a:rPr>
              <a:t> with rescue breaths</a:t>
            </a:r>
            <a:r>
              <a:rPr lang="tr-TR" dirty="0" smtClean="0">
                <a:latin typeface="Maiandra GD" pitchFamily="34" charset="0"/>
              </a:rPr>
              <a:t> </a:t>
            </a:r>
            <a:r>
              <a:rPr lang="en-US" dirty="0" smtClean="0">
                <a:latin typeface="Maiandra GD" pitchFamily="34" charset="0"/>
              </a:rPr>
              <a:t>(cardiopulmonary resuscitation/CPR). </a:t>
            </a:r>
            <a:endParaRPr lang="tr-TR" dirty="0" smtClean="0">
              <a:latin typeface="Maiandra GD" pitchFamily="34" charset="0"/>
            </a:endParaRPr>
          </a:p>
          <a:p>
            <a:pPr>
              <a:buFont typeface="Arial" pitchFamily="34" charset="0"/>
              <a:buChar char="•"/>
            </a:pPr>
            <a:r>
              <a:rPr lang="en-US" dirty="0" smtClean="0">
                <a:latin typeface="Maiandra GD" pitchFamily="34" charset="0"/>
              </a:rPr>
              <a:t>If the casualty is breathing,</a:t>
            </a:r>
            <a:r>
              <a:rPr lang="tr-TR" dirty="0" smtClean="0">
                <a:latin typeface="Maiandra GD" pitchFamily="34" charset="0"/>
              </a:rPr>
              <a:t> </a:t>
            </a:r>
            <a:r>
              <a:rPr lang="en-US" dirty="0" smtClean="0">
                <a:latin typeface="Maiandra GD" pitchFamily="34" charset="0"/>
              </a:rPr>
              <a:t>check for and treat any breathing difficulty</a:t>
            </a:r>
            <a:r>
              <a:rPr lang="tr-TR" dirty="0" smtClean="0">
                <a:latin typeface="Maiandra GD" pitchFamily="34" charset="0"/>
              </a:rPr>
              <a:t> </a:t>
            </a:r>
            <a:r>
              <a:rPr lang="en-US" dirty="0" smtClean="0">
                <a:latin typeface="Maiandra GD" pitchFamily="34" charset="0"/>
              </a:rPr>
              <a:t>such as asthma, then move on to the next</a:t>
            </a:r>
            <a:r>
              <a:rPr lang="tr-TR" dirty="0" smtClean="0">
                <a:latin typeface="Maiandra GD" pitchFamily="34" charset="0"/>
              </a:rPr>
              <a:t> </a:t>
            </a:r>
            <a:r>
              <a:rPr lang="en-US" dirty="0" smtClean="0">
                <a:latin typeface="Maiandra GD" pitchFamily="34" charset="0"/>
              </a:rPr>
              <a:t>stage: circulation.</a:t>
            </a:r>
          </a:p>
          <a:p>
            <a:r>
              <a:rPr lang="en-US" dirty="0" smtClean="0">
                <a:latin typeface="Maiandra GD" pitchFamily="34" charset="0"/>
              </a:rPr>
              <a:t>■ </a:t>
            </a:r>
            <a:r>
              <a:rPr lang="en-US" b="1" dirty="0" smtClean="0">
                <a:solidFill>
                  <a:srgbClr val="FF0000"/>
                </a:solidFill>
                <a:latin typeface="Maiandra GD" pitchFamily="34" charset="0"/>
              </a:rPr>
              <a:t>Circulation</a:t>
            </a:r>
            <a:r>
              <a:rPr lang="en-US" dirty="0" smtClean="0">
                <a:latin typeface="Maiandra GD" pitchFamily="34" charset="0"/>
              </a:rPr>
              <a:t> </a:t>
            </a:r>
            <a:endParaRPr lang="tr-TR" dirty="0" smtClean="0">
              <a:latin typeface="Maiandra GD" pitchFamily="34" charset="0"/>
            </a:endParaRPr>
          </a:p>
          <a:p>
            <a:r>
              <a:rPr lang="en-US" dirty="0" smtClean="0">
                <a:latin typeface="Maiandra GD" pitchFamily="34" charset="0"/>
              </a:rPr>
              <a:t>Is the casualty bleeding severely?</a:t>
            </a:r>
          </a:p>
          <a:p>
            <a:pPr>
              <a:buFont typeface="Arial" pitchFamily="34" charset="0"/>
              <a:buChar char="•"/>
            </a:pPr>
            <a:r>
              <a:rPr lang="en-US" dirty="0" smtClean="0">
                <a:latin typeface="Maiandra GD" pitchFamily="34" charset="0"/>
              </a:rPr>
              <a:t>If he is bleeding this must be treated</a:t>
            </a:r>
            <a:r>
              <a:rPr lang="tr-TR" dirty="0" smtClean="0">
                <a:latin typeface="Maiandra GD" pitchFamily="34" charset="0"/>
              </a:rPr>
              <a:t> </a:t>
            </a:r>
            <a:r>
              <a:rPr lang="en-US" dirty="0" smtClean="0">
                <a:latin typeface="Maiandra GD" pitchFamily="34" charset="0"/>
              </a:rPr>
              <a:t>immediately because it can lead to a </a:t>
            </a:r>
            <a:r>
              <a:rPr lang="tr-TR" dirty="0" smtClean="0">
                <a:latin typeface="Maiandra GD" pitchFamily="34" charset="0"/>
              </a:rPr>
              <a:t>l</a:t>
            </a:r>
            <a:r>
              <a:rPr lang="en-US" dirty="0" err="1" smtClean="0">
                <a:latin typeface="Maiandra GD" pitchFamily="34" charset="0"/>
              </a:rPr>
              <a:t>ife</a:t>
            </a:r>
            <a:r>
              <a:rPr lang="tr-TR" dirty="0" smtClean="0">
                <a:latin typeface="Maiandra GD" pitchFamily="34" charset="0"/>
              </a:rPr>
              <a:t> </a:t>
            </a:r>
            <a:r>
              <a:rPr lang="en-US" dirty="0" smtClean="0">
                <a:latin typeface="Maiandra GD" pitchFamily="34" charset="0"/>
              </a:rPr>
              <a:t>threatening</a:t>
            </a:r>
            <a:r>
              <a:rPr lang="tr-TR" dirty="0" smtClean="0">
                <a:latin typeface="Maiandra GD" pitchFamily="34" charset="0"/>
              </a:rPr>
              <a:t> </a:t>
            </a:r>
            <a:r>
              <a:rPr lang="en-US" dirty="0" smtClean="0">
                <a:latin typeface="Maiandra GD" pitchFamily="34" charset="0"/>
              </a:rPr>
              <a:t>condition known as shock</a:t>
            </a:r>
            <a:r>
              <a:rPr lang="tr-TR" dirty="0" smtClean="0">
                <a:latin typeface="Maiandra GD" pitchFamily="34" charset="0"/>
              </a:rPr>
              <a:t>.</a:t>
            </a:r>
            <a:r>
              <a:rPr lang="en-US" b="1" dirty="0" smtClean="0">
                <a:latin typeface="Maiandra GD" pitchFamily="34" charset="0"/>
              </a:rPr>
              <a:t>Call </a:t>
            </a:r>
            <a:r>
              <a:rPr lang="tr-TR" b="1" dirty="0" smtClean="0">
                <a:latin typeface="Maiandra GD" pitchFamily="34" charset="0"/>
              </a:rPr>
              <a:t>112 </a:t>
            </a:r>
            <a:r>
              <a:rPr lang="en-US" dirty="0" smtClean="0">
                <a:latin typeface="Maiandra GD" pitchFamily="34" charset="0"/>
              </a:rPr>
              <a:t>for emergency help.</a:t>
            </a:r>
          </a:p>
          <a:p>
            <a:pPr>
              <a:buFont typeface="Arial" pitchFamily="34" charset="0"/>
              <a:buChar char="•"/>
            </a:pPr>
            <a:r>
              <a:rPr lang="en-US" dirty="0" smtClean="0">
                <a:latin typeface="Maiandra GD" pitchFamily="34" charset="0"/>
              </a:rPr>
              <a:t>If there is no bleeding, continue to the</a:t>
            </a:r>
            <a:r>
              <a:rPr lang="tr-TR" dirty="0" smtClean="0">
                <a:latin typeface="Maiandra GD" pitchFamily="34" charset="0"/>
              </a:rPr>
              <a:t> </a:t>
            </a:r>
            <a:r>
              <a:rPr lang="en-US" dirty="0" smtClean="0">
                <a:latin typeface="Maiandra GD" pitchFamily="34" charset="0"/>
              </a:rPr>
              <a:t>secondary survey.</a:t>
            </a:r>
            <a:endParaRPr lang="en-US" dirty="0">
              <a:latin typeface="Maiandra GD" pitchFamily="34" charset="0"/>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pPr/>
              <a:t>34</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1691679" y="0"/>
            <a:ext cx="5260819" cy="6858000"/>
          </a:xfrm>
          <a:prstGeom prst="rect">
            <a:avLst/>
          </a:prstGeom>
          <a:noFill/>
          <a:ln w="9525">
            <a:noFill/>
            <a:miter lim="800000"/>
            <a:headEnd/>
            <a:tailEnd/>
          </a:ln>
        </p:spPr>
      </p:pic>
      <p:sp>
        <p:nvSpPr>
          <p:cNvPr id="3" name="2 Slayt Numarası Yer Tutucusu"/>
          <p:cNvSpPr>
            <a:spLocks noGrp="1"/>
          </p:cNvSpPr>
          <p:nvPr>
            <p:ph type="sldNum" sz="quarter" idx="12"/>
          </p:nvPr>
        </p:nvSpPr>
        <p:spPr/>
        <p:txBody>
          <a:bodyPr/>
          <a:lstStyle/>
          <a:p>
            <a:fld id="{B1DEFA8C-F947-479F-BE07-76B6B3F80BF1}" type="slidenum">
              <a:rPr lang="tr-TR" smtClean="0"/>
              <a:pPr/>
              <a:t>35</a:t>
            </a:fld>
            <a:endParaRPr lang="tr-T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0" y="548680"/>
            <a:ext cx="9145016" cy="1200329"/>
          </a:xfrm>
          <a:prstGeom prst="rect">
            <a:avLst/>
          </a:prstGeom>
        </p:spPr>
        <p:txBody>
          <a:bodyPr wrap="square">
            <a:spAutoFit/>
          </a:bodyPr>
          <a:lstStyle/>
          <a:p>
            <a:r>
              <a:rPr lang="en-US" b="1" dirty="0" smtClean="0">
                <a:solidFill>
                  <a:srgbClr val="FF0000"/>
                </a:solidFill>
                <a:latin typeface="Maiandra GD" pitchFamily="34" charset="0"/>
              </a:rPr>
              <a:t>THE SECONDARY SURVEY</a:t>
            </a:r>
            <a:endParaRPr lang="tr-TR" b="1" dirty="0" smtClean="0">
              <a:solidFill>
                <a:srgbClr val="FF0000"/>
              </a:solidFill>
              <a:latin typeface="Maiandra GD" pitchFamily="34" charset="0"/>
            </a:endParaRPr>
          </a:p>
          <a:p>
            <a:endParaRPr lang="en-US" b="1" dirty="0" smtClean="0">
              <a:solidFill>
                <a:srgbClr val="FF0000"/>
              </a:solidFill>
              <a:latin typeface="Maiandra GD" pitchFamily="34" charset="0"/>
            </a:endParaRPr>
          </a:p>
          <a:p>
            <a:r>
              <a:rPr lang="en-US" dirty="0" smtClean="0">
                <a:latin typeface="Maiandra GD" pitchFamily="34" charset="0"/>
              </a:rPr>
              <a:t>This is a detailed examination of a casualty</a:t>
            </a:r>
            <a:r>
              <a:rPr lang="tr-TR" dirty="0" smtClean="0">
                <a:latin typeface="Maiandra GD" pitchFamily="34" charset="0"/>
              </a:rPr>
              <a:t> </a:t>
            </a:r>
            <a:r>
              <a:rPr lang="en-US" dirty="0" smtClean="0">
                <a:latin typeface="Maiandra GD" pitchFamily="34" charset="0"/>
              </a:rPr>
              <a:t>to look for other injuries or conditions that</a:t>
            </a:r>
          </a:p>
          <a:p>
            <a:r>
              <a:rPr lang="en-US" dirty="0" smtClean="0">
                <a:latin typeface="Maiandra GD" pitchFamily="34" charset="0"/>
              </a:rPr>
              <a:t>may not be readily apparent on the primary</a:t>
            </a:r>
            <a:r>
              <a:rPr lang="tr-TR" dirty="0" smtClean="0">
                <a:latin typeface="Maiandra GD" pitchFamily="34" charset="0"/>
              </a:rPr>
              <a:t> s</a:t>
            </a:r>
            <a:r>
              <a:rPr lang="en-US" dirty="0" err="1" smtClean="0">
                <a:latin typeface="Maiandra GD" pitchFamily="34" charset="0"/>
              </a:rPr>
              <a:t>urvey</a:t>
            </a:r>
            <a:r>
              <a:rPr lang="tr-TR" dirty="0" smtClean="0">
                <a:latin typeface="Maiandra GD" pitchFamily="34" charset="0"/>
              </a:rPr>
              <a:t>. </a:t>
            </a:r>
            <a:endParaRPr lang="en-US" dirty="0">
              <a:latin typeface="Maiandra GD" pitchFamily="34" charset="0"/>
            </a:endParaRPr>
          </a:p>
        </p:txBody>
      </p:sp>
      <p:sp>
        <p:nvSpPr>
          <p:cNvPr id="4" name="3 Dikdörtgen"/>
          <p:cNvSpPr/>
          <p:nvPr/>
        </p:nvSpPr>
        <p:spPr>
          <a:xfrm>
            <a:off x="179512" y="2060848"/>
            <a:ext cx="8964488" cy="2862322"/>
          </a:xfrm>
          <a:prstGeom prst="rect">
            <a:avLst/>
          </a:prstGeom>
        </p:spPr>
        <p:txBody>
          <a:bodyPr wrap="square">
            <a:spAutoFit/>
          </a:bodyPr>
          <a:lstStyle/>
          <a:p>
            <a:r>
              <a:rPr lang="en-US" dirty="0" smtClean="0">
                <a:latin typeface="Maiandra GD" pitchFamily="34" charset="0"/>
              </a:rPr>
              <a:t>To do this, carry out a</a:t>
            </a:r>
            <a:r>
              <a:rPr lang="tr-TR" dirty="0" smtClean="0">
                <a:latin typeface="Maiandra GD" pitchFamily="34" charset="0"/>
              </a:rPr>
              <a:t> </a:t>
            </a:r>
            <a:r>
              <a:rPr lang="en-US" b="1" dirty="0" smtClean="0">
                <a:solidFill>
                  <a:srgbClr val="FF0000"/>
                </a:solidFill>
                <a:latin typeface="Maiandra GD" pitchFamily="34" charset="0"/>
              </a:rPr>
              <a:t>head-to-toe examination</a:t>
            </a:r>
            <a:r>
              <a:rPr lang="en-US" dirty="0" smtClean="0">
                <a:latin typeface="Maiandra GD" pitchFamily="34" charset="0"/>
              </a:rPr>
              <a:t>. Your</a:t>
            </a:r>
            <a:r>
              <a:rPr lang="tr-TR" dirty="0" smtClean="0">
                <a:latin typeface="Maiandra GD" pitchFamily="34" charset="0"/>
              </a:rPr>
              <a:t> </a:t>
            </a:r>
            <a:r>
              <a:rPr lang="en-US" dirty="0" smtClean="0">
                <a:latin typeface="Maiandra GD" pitchFamily="34" charset="0"/>
              </a:rPr>
              <a:t>aim is to find out:</a:t>
            </a:r>
            <a:endParaRPr lang="tr-TR" dirty="0" smtClean="0">
              <a:latin typeface="Maiandra GD" pitchFamily="34" charset="0"/>
            </a:endParaRPr>
          </a:p>
          <a:p>
            <a:endParaRPr lang="tr-TR" dirty="0" smtClean="0">
              <a:latin typeface="Maiandra GD" pitchFamily="34" charset="0"/>
            </a:endParaRPr>
          </a:p>
          <a:p>
            <a:r>
              <a:rPr lang="en-US" dirty="0" smtClean="0">
                <a:latin typeface="Maiandra GD" pitchFamily="34" charset="0"/>
              </a:rPr>
              <a:t>■ History </a:t>
            </a:r>
            <a:endParaRPr lang="tr-TR" dirty="0" smtClean="0">
              <a:latin typeface="Maiandra GD" pitchFamily="34" charset="0"/>
            </a:endParaRPr>
          </a:p>
          <a:p>
            <a:r>
              <a:rPr lang="en-US" dirty="0" smtClean="0">
                <a:latin typeface="Maiandra GD" pitchFamily="34" charset="0"/>
              </a:rPr>
              <a:t>What actually happened and any</a:t>
            </a:r>
            <a:r>
              <a:rPr lang="tr-TR" dirty="0" smtClean="0">
                <a:latin typeface="Maiandra GD" pitchFamily="34" charset="0"/>
              </a:rPr>
              <a:t> </a:t>
            </a:r>
            <a:r>
              <a:rPr lang="en-US" dirty="0" smtClean="0">
                <a:latin typeface="Maiandra GD" pitchFamily="34" charset="0"/>
              </a:rPr>
              <a:t>relevant medical history.</a:t>
            </a:r>
            <a:endParaRPr lang="tr-TR" dirty="0" smtClean="0">
              <a:latin typeface="Maiandra GD" pitchFamily="34" charset="0"/>
            </a:endParaRPr>
          </a:p>
          <a:p>
            <a:endParaRPr lang="en-US" dirty="0" smtClean="0">
              <a:latin typeface="Maiandra GD" pitchFamily="34" charset="0"/>
            </a:endParaRPr>
          </a:p>
          <a:p>
            <a:r>
              <a:rPr lang="en-US" dirty="0" smtClean="0">
                <a:latin typeface="Maiandra GD" pitchFamily="34" charset="0"/>
              </a:rPr>
              <a:t>■ Symptoms </a:t>
            </a:r>
            <a:endParaRPr lang="tr-TR" dirty="0" smtClean="0">
              <a:latin typeface="Maiandra GD" pitchFamily="34" charset="0"/>
            </a:endParaRPr>
          </a:p>
          <a:p>
            <a:r>
              <a:rPr lang="en-US" dirty="0" smtClean="0">
                <a:latin typeface="Maiandra GD" pitchFamily="34" charset="0"/>
              </a:rPr>
              <a:t>Injuries or abnormalities that the</a:t>
            </a:r>
            <a:r>
              <a:rPr lang="tr-TR" dirty="0" smtClean="0">
                <a:latin typeface="Maiandra GD" pitchFamily="34" charset="0"/>
              </a:rPr>
              <a:t> </a:t>
            </a:r>
            <a:r>
              <a:rPr lang="en-US" dirty="0" smtClean="0">
                <a:latin typeface="Maiandra GD" pitchFamily="34" charset="0"/>
              </a:rPr>
              <a:t>casualty tells you about.</a:t>
            </a:r>
            <a:endParaRPr lang="tr-TR" dirty="0" smtClean="0">
              <a:latin typeface="Maiandra GD" pitchFamily="34" charset="0"/>
            </a:endParaRPr>
          </a:p>
          <a:p>
            <a:endParaRPr lang="en-US" dirty="0" smtClean="0">
              <a:latin typeface="Maiandra GD" pitchFamily="34" charset="0"/>
            </a:endParaRPr>
          </a:p>
          <a:p>
            <a:r>
              <a:rPr lang="en-US" dirty="0" smtClean="0">
                <a:latin typeface="Maiandra GD" pitchFamily="34" charset="0"/>
              </a:rPr>
              <a:t>■ Signs </a:t>
            </a:r>
            <a:endParaRPr lang="tr-TR" dirty="0" smtClean="0">
              <a:latin typeface="Maiandra GD" pitchFamily="34" charset="0"/>
            </a:endParaRPr>
          </a:p>
          <a:p>
            <a:r>
              <a:rPr lang="en-US" dirty="0" smtClean="0">
                <a:latin typeface="Maiandra GD" pitchFamily="34" charset="0"/>
              </a:rPr>
              <a:t>Injuries or abnormalities that</a:t>
            </a:r>
            <a:r>
              <a:rPr lang="tr-TR" dirty="0" smtClean="0">
                <a:latin typeface="Maiandra GD" pitchFamily="34" charset="0"/>
              </a:rPr>
              <a:t> </a:t>
            </a:r>
            <a:r>
              <a:rPr lang="en-US" dirty="0" smtClean="0">
                <a:latin typeface="Maiandra GD" pitchFamily="34" charset="0"/>
              </a:rPr>
              <a:t>you can see.</a:t>
            </a:r>
            <a:endParaRPr lang="en-US" dirty="0">
              <a:latin typeface="Maiandra GD" pitchFamily="34" charset="0"/>
            </a:endParaRPr>
          </a:p>
        </p:txBody>
      </p:sp>
      <p:sp>
        <p:nvSpPr>
          <p:cNvPr id="5" name="4 Slayt Numarası Yer Tutucusu"/>
          <p:cNvSpPr>
            <a:spLocks noGrp="1"/>
          </p:cNvSpPr>
          <p:nvPr>
            <p:ph type="sldNum" sz="quarter" idx="12"/>
          </p:nvPr>
        </p:nvSpPr>
        <p:spPr/>
        <p:txBody>
          <a:bodyPr/>
          <a:lstStyle/>
          <a:p>
            <a:fld id="{B1DEFA8C-F947-479F-BE07-76B6B3F80BF1}" type="slidenum">
              <a:rPr lang="tr-TR" smtClean="0"/>
              <a:pPr/>
              <a:t>36</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79512" y="260648"/>
            <a:ext cx="8964488" cy="2585323"/>
          </a:xfrm>
          <a:prstGeom prst="rect">
            <a:avLst/>
          </a:prstGeom>
        </p:spPr>
        <p:txBody>
          <a:bodyPr wrap="square">
            <a:spAutoFit/>
          </a:bodyPr>
          <a:lstStyle/>
          <a:p>
            <a:endParaRPr lang="tr-TR" dirty="0" smtClean="0">
              <a:latin typeface="Maiandra GD" pitchFamily="34" charset="0"/>
            </a:endParaRPr>
          </a:p>
          <a:p>
            <a:r>
              <a:rPr lang="en-US" dirty="0" smtClean="0">
                <a:latin typeface="Maiandra GD" pitchFamily="34" charset="0"/>
              </a:rPr>
              <a:t>■ History </a:t>
            </a:r>
            <a:endParaRPr lang="tr-TR" dirty="0" smtClean="0">
              <a:latin typeface="Maiandra GD" pitchFamily="34" charset="0"/>
            </a:endParaRPr>
          </a:p>
          <a:p>
            <a:r>
              <a:rPr lang="en-US" dirty="0" smtClean="0">
                <a:latin typeface="Maiandra GD" pitchFamily="34" charset="0"/>
              </a:rPr>
              <a:t>What actually happened and any</a:t>
            </a:r>
            <a:r>
              <a:rPr lang="tr-TR" dirty="0" smtClean="0">
                <a:latin typeface="Maiandra GD" pitchFamily="34" charset="0"/>
              </a:rPr>
              <a:t> </a:t>
            </a:r>
            <a:r>
              <a:rPr lang="en-US" dirty="0" smtClean="0">
                <a:latin typeface="Maiandra GD" pitchFamily="34" charset="0"/>
              </a:rPr>
              <a:t>relevant medical history.</a:t>
            </a:r>
            <a:endParaRPr lang="tr-TR" dirty="0" smtClean="0">
              <a:latin typeface="Maiandra GD" pitchFamily="34" charset="0"/>
            </a:endParaRPr>
          </a:p>
          <a:p>
            <a:endParaRPr lang="en-US" dirty="0" smtClean="0">
              <a:solidFill>
                <a:schemeClr val="bg1">
                  <a:lumMod val="95000"/>
                </a:schemeClr>
              </a:solidFill>
              <a:latin typeface="Maiandra GD" pitchFamily="34" charset="0"/>
            </a:endParaRPr>
          </a:p>
          <a:p>
            <a:r>
              <a:rPr lang="en-US" dirty="0" smtClean="0">
                <a:solidFill>
                  <a:schemeClr val="bg1">
                    <a:lumMod val="95000"/>
                  </a:schemeClr>
                </a:solidFill>
                <a:latin typeface="Maiandra GD" pitchFamily="34" charset="0"/>
              </a:rPr>
              <a:t>■ Symptoms </a:t>
            </a:r>
            <a:endParaRPr lang="tr-TR" dirty="0" smtClean="0">
              <a:solidFill>
                <a:schemeClr val="bg1">
                  <a:lumMod val="95000"/>
                </a:schemeClr>
              </a:solidFill>
              <a:latin typeface="Maiandra GD" pitchFamily="34" charset="0"/>
            </a:endParaRPr>
          </a:p>
          <a:p>
            <a:r>
              <a:rPr lang="en-US" dirty="0" smtClean="0">
                <a:solidFill>
                  <a:schemeClr val="bg1">
                    <a:lumMod val="95000"/>
                  </a:schemeClr>
                </a:solidFill>
                <a:latin typeface="Maiandra GD" pitchFamily="34" charset="0"/>
              </a:rPr>
              <a:t>Injuries or abnormalities that the</a:t>
            </a:r>
            <a:r>
              <a:rPr lang="tr-TR" dirty="0" smtClean="0">
                <a:solidFill>
                  <a:schemeClr val="bg1">
                    <a:lumMod val="95000"/>
                  </a:schemeClr>
                </a:solidFill>
                <a:latin typeface="Maiandra GD" pitchFamily="34" charset="0"/>
              </a:rPr>
              <a:t> </a:t>
            </a:r>
            <a:r>
              <a:rPr lang="en-US" dirty="0" smtClean="0">
                <a:solidFill>
                  <a:schemeClr val="bg1">
                    <a:lumMod val="95000"/>
                  </a:schemeClr>
                </a:solidFill>
                <a:latin typeface="Maiandra GD" pitchFamily="34" charset="0"/>
              </a:rPr>
              <a:t>casualty tells y</a:t>
            </a:r>
            <a:r>
              <a:rPr lang="tr-TR" dirty="0" smtClean="0">
                <a:solidFill>
                  <a:schemeClr val="bg1">
                    <a:lumMod val="95000"/>
                  </a:schemeClr>
                </a:solidFill>
                <a:latin typeface="Maiandra GD" pitchFamily="34" charset="0"/>
              </a:rPr>
              <a:t> </a:t>
            </a:r>
            <a:r>
              <a:rPr lang="en-US" dirty="0" err="1" smtClean="0">
                <a:solidFill>
                  <a:schemeClr val="bg1">
                    <a:lumMod val="95000"/>
                  </a:schemeClr>
                </a:solidFill>
                <a:latin typeface="Maiandra GD" pitchFamily="34" charset="0"/>
              </a:rPr>
              <a:t>ou</a:t>
            </a:r>
            <a:r>
              <a:rPr lang="en-US" dirty="0" smtClean="0">
                <a:solidFill>
                  <a:schemeClr val="bg1">
                    <a:lumMod val="95000"/>
                  </a:schemeClr>
                </a:solidFill>
                <a:latin typeface="Maiandra GD" pitchFamily="34" charset="0"/>
              </a:rPr>
              <a:t> about.</a:t>
            </a:r>
            <a:endParaRPr lang="tr-TR" dirty="0" smtClean="0">
              <a:solidFill>
                <a:schemeClr val="bg1">
                  <a:lumMod val="95000"/>
                </a:schemeClr>
              </a:solidFill>
              <a:latin typeface="Maiandra GD" pitchFamily="34" charset="0"/>
            </a:endParaRPr>
          </a:p>
          <a:p>
            <a:endParaRPr lang="en-US" dirty="0" smtClean="0">
              <a:solidFill>
                <a:schemeClr val="bg1">
                  <a:lumMod val="95000"/>
                </a:schemeClr>
              </a:solidFill>
              <a:latin typeface="Maiandra GD" pitchFamily="34" charset="0"/>
            </a:endParaRPr>
          </a:p>
          <a:p>
            <a:r>
              <a:rPr lang="en-US" dirty="0" smtClean="0">
                <a:solidFill>
                  <a:schemeClr val="bg1">
                    <a:lumMod val="95000"/>
                  </a:schemeClr>
                </a:solidFill>
                <a:latin typeface="Maiandra GD" pitchFamily="34" charset="0"/>
              </a:rPr>
              <a:t>■ Signs </a:t>
            </a:r>
            <a:endParaRPr lang="tr-TR" dirty="0" smtClean="0">
              <a:solidFill>
                <a:schemeClr val="bg1">
                  <a:lumMod val="95000"/>
                </a:schemeClr>
              </a:solidFill>
              <a:latin typeface="Maiandra GD" pitchFamily="34" charset="0"/>
            </a:endParaRPr>
          </a:p>
          <a:p>
            <a:r>
              <a:rPr lang="en-US" dirty="0" smtClean="0">
                <a:solidFill>
                  <a:schemeClr val="bg1">
                    <a:lumMod val="95000"/>
                  </a:schemeClr>
                </a:solidFill>
                <a:latin typeface="Maiandra GD" pitchFamily="34" charset="0"/>
              </a:rPr>
              <a:t>Injuries or abnormalities that</a:t>
            </a:r>
            <a:r>
              <a:rPr lang="tr-TR" dirty="0" smtClean="0">
                <a:solidFill>
                  <a:schemeClr val="bg1">
                    <a:lumMod val="95000"/>
                  </a:schemeClr>
                </a:solidFill>
                <a:latin typeface="Maiandra GD" pitchFamily="34" charset="0"/>
              </a:rPr>
              <a:t> </a:t>
            </a:r>
            <a:r>
              <a:rPr lang="en-US" dirty="0" smtClean="0">
                <a:solidFill>
                  <a:schemeClr val="bg1">
                    <a:lumMod val="95000"/>
                  </a:schemeClr>
                </a:solidFill>
                <a:latin typeface="Maiandra GD" pitchFamily="34" charset="0"/>
              </a:rPr>
              <a:t>you can see.</a:t>
            </a:r>
            <a:endParaRPr lang="en-US" dirty="0">
              <a:solidFill>
                <a:schemeClr val="bg1">
                  <a:lumMod val="95000"/>
                </a:schemeClr>
              </a:solidFill>
              <a:latin typeface="Maiandra GD" pitchFamily="34" charset="0"/>
            </a:endParaRPr>
          </a:p>
        </p:txBody>
      </p:sp>
      <p:sp>
        <p:nvSpPr>
          <p:cNvPr id="5" name="4 Dikdörtgen"/>
          <p:cNvSpPr/>
          <p:nvPr/>
        </p:nvSpPr>
        <p:spPr>
          <a:xfrm>
            <a:off x="251520" y="3717032"/>
            <a:ext cx="8532440" cy="2308324"/>
          </a:xfrm>
          <a:prstGeom prst="rect">
            <a:avLst/>
          </a:prstGeom>
        </p:spPr>
        <p:txBody>
          <a:bodyPr wrap="square">
            <a:spAutoFit/>
          </a:bodyPr>
          <a:lstStyle/>
          <a:p>
            <a:r>
              <a:rPr lang="en-US" dirty="0" smtClean="0">
                <a:latin typeface="Maiandra GD" pitchFamily="34" charset="0"/>
              </a:rPr>
              <a:t>■ Ask what happened; for example, establish</a:t>
            </a:r>
            <a:r>
              <a:rPr lang="tr-TR" dirty="0" smtClean="0">
                <a:latin typeface="Maiandra GD" pitchFamily="34" charset="0"/>
              </a:rPr>
              <a:t> </a:t>
            </a:r>
            <a:r>
              <a:rPr lang="en-US" dirty="0" smtClean="0">
                <a:latin typeface="Maiandra GD" pitchFamily="34" charset="0"/>
              </a:rPr>
              <a:t>whether the incident is due to illness or</a:t>
            </a:r>
            <a:r>
              <a:rPr lang="tr-TR" dirty="0" smtClean="0">
                <a:latin typeface="Maiandra GD" pitchFamily="34" charset="0"/>
              </a:rPr>
              <a:t> </a:t>
            </a:r>
            <a:r>
              <a:rPr lang="en-US" dirty="0" smtClean="0">
                <a:latin typeface="Maiandra GD" pitchFamily="34" charset="0"/>
              </a:rPr>
              <a:t>an accident.</a:t>
            </a:r>
          </a:p>
          <a:p>
            <a:r>
              <a:rPr lang="en-US" dirty="0" smtClean="0">
                <a:latin typeface="Maiandra GD" pitchFamily="34" charset="0"/>
              </a:rPr>
              <a:t>■ Ask about medication the casualty is taking.</a:t>
            </a:r>
          </a:p>
          <a:p>
            <a:r>
              <a:rPr lang="en-US" dirty="0" smtClean="0">
                <a:latin typeface="Maiandra GD" pitchFamily="34" charset="0"/>
              </a:rPr>
              <a:t>■ Ask about medical history. Find out if there</a:t>
            </a:r>
            <a:r>
              <a:rPr lang="tr-TR" dirty="0" smtClean="0">
                <a:latin typeface="Maiandra GD" pitchFamily="34" charset="0"/>
              </a:rPr>
              <a:t> </a:t>
            </a:r>
            <a:r>
              <a:rPr lang="en-US" dirty="0" smtClean="0">
                <a:latin typeface="Maiandra GD" pitchFamily="34" charset="0"/>
              </a:rPr>
              <a:t>are ongoing and previous conditions.</a:t>
            </a:r>
          </a:p>
          <a:p>
            <a:r>
              <a:rPr lang="en-US" dirty="0" smtClean="0">
                <a:latin typeface="Maiandra GD" pitchFamily="34" charset="0"/>
              </a:rPr>
              <a:t>■ Find out if a person has any allergies,</a:t>
            </a:r>
            <a:r>
              <a:rPr lang="tr-TR" dirty="0" smtClean="0">
                <a:latin typeface="Maiandra GD" pitchFamily="34" charset="0"/>
              </a:rPr>
              <a:t> </a:t>
            </a:r>
            <a:r>
              <a:rPr lang="en-US" dirty="0" smtClean="0">
                <a:latin typeface="Maiandra GD" pitchFamily="34" charset="0"/>
              </a:rPr>
              <a:t>including to any medications or latex.</a:t>
            </a:r>
          </a:p>
          <a:p>
            <a:r>
              <a:rPr lang="en-US" dirty="0" smtClean="0">
                <a:latin typeface="Maiandra GD" pitchFamily="34" charset="0"/>
              </a:rPr>
              <a:t>■ Check when the person last had something</a:t>
            </a:r>
            <a:r>
              <a:rPr lang="tr-TR" dirty="0" smtClean="0">
                <a:latin typeface="Maiandra GD" pitchFamily="34" charset="0"/>
              </a:rPr>
              <a:t> </a:t>
            </a:r>
            <a:r>
              <a:rPr lang="en-US" dirty="0" smtClean="0">
                <a:latin typeface="Maiandra GD" pitchFamily="34" charset="0"/>
              </a:rPr>
              <a:t>to eat or drink.</a:t>
            </a:r>
          </a:p>
          <a:p>
            <a:r>
              <a:rPr lang="en-US" dirty="0" smtClean="0">
                <a:latin typeface="Maiandra GD" pitchFamily="34" charset="0"/>
              </a:rPr>
              <a:t>■ Note the presence of a medical warning</a:t>
            </a:r>
            <a:r>
              <a:rPr lang="tr-TR" dirty="0" smtClean="0">
                <a:latin typeface="Maiandra GD" pitchFamily="34" charset="0"/>
              </a:rPr>
              <a:t> </a:t>
            </a:r>
            <a:r>
              <a:rPr lang="en-US" dirty="0" smtClean="0">
                <a:latin typeface="Maiandra GD" pitchFamily="34" charset="0"/>
              </a:rPr>
              <a:t>bracelet—this may indicate an ongoing</a:t>
            </a:r>
          </a:p>
          <a:p>
            <a:r>
              <a:rPr lang="en-US" dirty="0" smtClean="0">
                <a:latin typeface="Maiandra GD" pitchFamily="34" charset="0"/>
              </a:rPr>
              <a:t>medical condition, such as epilepsy, diabetes,</a:t>
            </a:r>
            <a:r>
              <a:rPr lang="tr-TR" dirty="0" smtClean="0">
                <a:latin typeface="Maiandra GD" pitchFamily="34" charset="0"/>
              </a:rPr>
              <a:t> </a:t>
            </a:r>
            <a:r>
              <a:rPr lang="en-US" dirty="0" smtClean="0">
                <a:latin typeface="Maiandra GD" pitchFamily="34" charset="0"/>
              </a:rPr>
              <a:t>or anaphylaxis.</a:t>
            </a:r>
            <a:endParaRPr lang="en-US" dirty="0">
              <a:latin typeface="Maiandra GD" pitchFamily="34" charset="0"/>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pPr/>
              <a:t>37</a:t>
            </a:fld>
            <a:endParaRPr lang="tr-T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3131840" y="1188789"/>
            <a:ext cx="5580112" cy="5374424"/>
          </a:xfrm>
          <a:prstGeom prst="rect">
            <a:avLst/>
          </a:prstGeom>
          <a:noFill/>
          <a:ln w="9525">
            <a:noFill/>
            <a:miter lim="800000"/>
            <a:headEnd/>
            <a:tailEnd/>
          </a:ln>
        </p:spPr>
      </p:pic>
      <p:pic>
        <p:nvPicPr>
          <p:cNvPr id="37892" name="Picture 4" descr="csi ile ilgili görsel sonucu"/>
          <p:cNvPicPr>
            <a:picLocks noChangeAspect="1" noChangeArrowheads="1"/>
          </p:cNvPicPr>
          <p:nvPr/>
        </p:nvPicPr>
        <p:blipFill>
          <a:blip r:embed="rId3" cstate="print"/>
          <a:srcRect/>
          <a:stretch>
            <a:fillRect/>
          </a:stretch>
        </p:blipFill>
        <p:spPr bwMode="auto">
          <a:xfrm>
            <a:off x="323528" y="188640"/>
            <a:ext cx="1733550" cy="2552700"/>
          </a:xfrm>
          <a:prstGeom prst="rect">
            <a:avLst/>
          </a:prstGeom>
          <a:noFill/>
        </p:spPr>
      </p:pic>
      <p:sp>
        <p:nvSpPr>
          <p:cNvPr id="4" name="3 Dikdörtgen"/>
          <p:cNvSpPr/>
          <p:nvPr/>
        </p:nvSpPr>
        <p:spPr>
          <a:xfrm>
            <a:off x="5508104" y="1628800"/>
            <a:ext cx="2808312" cy="5040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4 Dikdörtgen"/>
          <p:cNvSpPr/>
          <p:nvPr/>
        </p:nvSpPr>
        <p:spPr>
          <a:xfrm>
            <a:off x="5508104" y="2708920"/>
            <a:ext cx="2880320" cy="5040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6 Dikdörtgen"/>
          <p:cNvSpPr/>
          <p:nvPr/>
        </p:nvSpPr>
        <p:spPr>
          <a:xfrm>
            <a:off x="5508104" y="3645024"/>
            <a:ext cx="2880320" cy="5040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7 Dikdörtgen"/>
          <p:cNvSpPr/>
          <p:nvPr/>
        </p:nvSpPr>
        <p:spPr>
          <a:xfrm>
            <a:off x="5508104" y="4941168"/>
            <a:ext cx="2880320" cy="5040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8 Dikdörtgen"/>
          <p:cNvSpPr/>
          <p:nvPr/>
        </p:nvSpPr>
        <p:spPr>
          <a:xfrm>
            <a:off x="5508104" y="5733256"/>
            <a:ext cx="2880320" cy="50405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9 Slayt Numarası Yer Tutucusu"/>
          <p:cNvSpPr>
            <a:spLocks noGrp="1"/>
          </p:cNvSpPr>
          <p:nvPr>
            <p:ph type="sldNum" sz="quarter" idx="12"/>
          </p:nvPr>
        </p:nvSpPr>
        <p:spPr/>
        <p:txBody>
          <a:bodyPr/>
          <a:lstStyle/>
          <a:p>
            <a:fld id="{B1DEFA8C-F947-479F-BE07-76B6B3F80BF1}" type="slidenum">
              <a:rPr lang="tr-TR" smtClean="0"/>
              <a:pPr/>
              <a:t>38</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noChangeArrowheads="1"/>
          </p:cNvPicPr>
          <p:nvPr/>
        </p:nvPicPr>
        <p:blipFill>
          <a:blip r:embed="rId2" cstate="print"/>
          <a:srcRect/>
          <a:stretch>
            <a:fillRect/>
          </a:stretch>
        </p:blipFill>
        <p:spPr bwMode="auto">
          <a:xfrm>
            <a:off x="1763688" y="1772816"/>
            <a:ext cx="4991591" cy="3153891"/>
          </a:xfrm>
          <a:prstGeom prst="rect">
            <a:avLst/>
          </a:prstGeom>
          <a:noFill/>
          <a:ln w="9525">
            <a:noFill/>
            <a:miter lim="800000"/>
            <a:headEnd/>
            <a:tailEnd/>
          </a:ln>
        </p:spPr>
      </p:pic>
      <p:sp>
        <p:nvSpPr>
          <p:cNvPr id="3" name="2 Dikdörtgen"/>
          <p:cNvSpPr/>
          <p:nvPr/>
        </p:nvSpPr>
        <p:spPr>
          <a:xfrm>
            <a:off x="2267744" y="3284984"/>
            <a:ext cx="504056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a:t>
            </a:r>
            <a:endParaRPr lang="en-US" dirty="0"/>
          </a:p>
        </p:txBody>
      </p:sp>
      <p:sp>
        <p:nvSpPr>
          <p:cNvPr id="4" name="3 Dikdörtgen"/>
          <p:cNvSpPr/>
          <p:nvPr/>
        </p:nvSpPr>
        <p:spPr>
          <a:xfrm>
            <a:off x="2267744" y="3573016"/>
            <a:ext cx="504056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a:t>
            </a:r>
            <a:endParaRPr lang="en-US" dirty="0"/>
          </a:p>
        </p:txBody>
      </p:sp>
      <p:sp>
        <p:nvSpPr>
          <p:cNvPr id="5" name="4 Dikdörtgen"/>
          <p:cNvSpPr/>
          <p:nvPr/>
        </p:nvSpPr>
        <p:spPr>
          <a:xfrm>
            <a:off x="2195736" y="3789040"/>
            <a:ext cx="504056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a:t>
            </a:r>
            <a:endParaRPr lang="en-US" dirty="0"/>
          </a:p>
        </p:txBody>
      </p:sp>
      <p:sp>
        <p:nvSpPr>
          <p:cNvPr id="6" name="5 Dikdörtgen"/>
          <p:cNvSpPr/>
          <p:nvPr/>
        </p:nvSpPr>
        <p:spPr>
          <a:xfrm>
            <a:off x="2195736" y="4293096"/>
            <a:ext cx="504056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a:t>
            </a:r>
            <a:endParaRPr lang="en-US" dirty="0"/>
          </a:p>
        </p:txBody>
      </p:sp>
      <p:sp>
        <p:nvSpPr>
          <p:cNvPr id="7" name="6 Dikdörtgen"/>
          <p:cNvSpPr/>
          <p:nvPr/>
        </p:nvSpPr>
        <p:spPr>
          <a:xfrm>
            <a:off x="2195736" y="4581128"/>
            <a:ext cx="5040560"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a:t>
            </a:r>
            <a:endParaRPr lang="en-US" dirty="0"/>
          </a:p>
        </p:txBody>
      </p:sp>
      <p:sp>
        <p:nvSpPr>
          <p:cNvPr id="8" name="7 Dikdörtgen"/>
          <p:cNvSpPr/>
          <p:nvPr/>
        </p:nvSpPr>
        <p:spPr>
          <a:xfrm>
            <a:off x="1907704" y="4077072"/>
            <a:ext cx="288032"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a:t>
            </a:r>
            <a:endParaRPr lang="en-US" dirty="0"/>
          </a:p>
        </p:txBody>
      </p:sp>
      <p:sp>
        <p:nvSpPr>
          <p:cNvPr id="9" name="8 Slayt Numarası Yer Tutucusu"/>
          <p:cNvSpPr>
            <a:spLocks noGrp="1"/>
          </p:cNvSpPr>
          <p:nvPr>
            <p:ph type="sldNum" sz="quarter" idx="12"/>
          </p:nvPr>
        </p:nvSpPr>
        <p:spPr/>
        <p:txBody>
          <a:bodyPr/>
          <a:lstStyle/>
          <a:p>
            <a:fld id="{B1DEFA8C-F947-479F-BE07-76B6B3F80BF1}" type="slidenum">
              <a:rPr lang="tr-TR" smtClean="0"/>
              <a:pPr/>
              <a:t>39</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first aid image ile ilgili görsel sonucu"/>
          <p:cNvPicPr>
            <a:picLocks noChangeAspect="1" noChangeArrowheads="1"/>
          </p:cNvPicPr>
          <p:nvPr/>
        </p:nvPicPr>
        <p:blipFill>
          <a:blip r:embed="rId3" cstate="print"/>
          <a:srcRect/>
          <a:stretch>
            <a:fillRect/>
          </a:stretch>
        </p:blipFill>
        <p:spPr bwMode="auto">
          <a:xfrm>
            <a:off x="323528" y="332656"/>
            <a:ext cx="5516673" cy="5508849"/>
          </a:xfrm>
          <a:prstGeom prst="rect">
            <a:avLst/>
          </a:prstGeom>
          <a:noFill/>
        </p:spPr>
      </p:pic>
      <p:sp>
        <p:nvSpPr>
          <p:cNvPr id="3" name="2 Dikdörtgen"/>
          <p:cNvSpPr/>
          <p:nvPr/>
        </p:nvSpPr>
        <p:spPr>
          <a:xfrm>
            <a:off x="4211960" y="3212976"/>
            <a:ext cx="4932040" cy="1200329"/>
          </a:xfrm>
          <a:prstGeom prst="rect">
            <a:avLst/>
          </a:prstGeom>
        </p:spPr>
        <p:txBody>
          <a:bodyPr wrap="square">
            <a:spAutoFit/>
          </a:bodyPr>
          <a:lstStyle/>
          <a:p>
            <a:r>
              <a:rPr lang="tr-TR" dirty="0" err="1" smtClean="0">
                <a:latin typeface="Maiandra GD" pitchFamily="34" charset="0"/>
              </a:rPr>
              <a:t>to</a:t>
            </a:r>
            <a:r>
              <a:rPr lang="tr-TR" dirty="0" smtClean="0">
                <a:latin typeface="Maiandra GD" pitchFamily="34" charset="0"/>
              </a:rPr>
              <a:t> </a:t>
            </a:r>
            <a:r>
              <a:rPr lang="en-US" dirty="0" smtClean="0">
                <a:latin typeface="Maiandra GD" pitchFamily="34" charset="0"/>
              </a:rPr>
              <a:t>recognize emergency medical events</a:t>
            </a:r>
            <a:r>
              <a:rPr lang="tr-TR" dirty="0" smtClean="0">
                <a:latin typeface="Maiandra GD" pitchFamily="34" charset="0"/>
              </a:rPr>
              <a:t>,</a:t>
            </a:r>
          </a:p>
          <a:p>
            <a:r>
              <a:rPr lang="en-US" dirty="0" smtClean="0">
                <a:latin typeface="Maiandra GD" pitchFamily="34" charset="0"/>
              </a:rPr>
              <a:t>to possess the basic knowledge and</a:t>
            </a:r>
            <a:r>
              <a:rPr lang="tr-TR" dirty="0" smtClean="0">
                <a:latin typeface="Maiandra GD" pitchFamily="34" charset="0"/>
              </a:rPr>
              <a:t> </a:t>
            </a:r>
            <a:r>
              <a:rPr lang="en-US" dirty="0" smtClean="0">
                <a:latin typeface="Maiandra GD" pitchFamily="34" charset="0"/>
              </a:rPr>
              <a:t>skills</a:t>
            </a:r>
            <a:endParaRPr lang="tr-TR" dirty="0" smtClean="0">
              <a:latin typeface="Maiandra GD" pitchFamily="34" charset="0"/>
            </a:endParaRPr>
          </a:p>
          <a:p>
            <a:r>
              <a:rPr lang="en-US" dirty="0" smtClean="0">
                <a:latin typeface="Maiandra GD" pitchFamily="34" charset="0"/>
              </a:rPr>
              <a:t>to provide basic care until</a:t>
            </a:r>
            <a:r>
              <a:rPr lang="tr-TR" dirty="0" smtClean="0">
                <a:latin typeface="Maiandra GD" pitchFamily="34" charset="0"/>
              </a:rPr>
              <a:t> </a:t>
            </a:r>
            <a:r>
              <a:rPr lang="en-US" dirty="0" smtClean="0">
                <a:latin typeface="Maiandra GD" pitchFamily="34" charset="0"/>
              </a:rPr>
              <a:t>help arrives</a:t>
            </a:r>
            <a:endParaRPr lang="tr-TR" dirty="0" smtClean="0">
              <a:latin typeface="Maiandra GD" pitchFamily="34" charset="0"/>
            </a:endParaRPr>
          </a:p>
          <a:p>
            <a:endParaRPr lang="en-US" dirty="0">
              <a:latin typeface="Maiandra GD" pitchFamily="34" charset="0"/>
            </a:endParaRPr>
          </a:p>
        </p:txBody>
      </p:sp>
      <p:sp>
        <p:nvSpPr>
          <p:cNvPr id="4" name="3 Slayt Numarası Yer Tutucusu"/>
          <p:cNvSpPr>
            <a:spLocks noGrp="1"/>
          </p:cNvSpPr>
          <p:nvPr>
            <p:ph type="sldNum" sz="quarter" idx="12"/>
          </p:nvPr>
        </p:nvSpPr>
        <p:spPr/>
        <p:txBody>
          <a:bodyPr/>
          <a:lstStyle/>
          <a:p>
            <a:fld id="{B1DEFA8C-F947-479F-BE07-76B6B3F80BF1}" type="slidenum">
              <a:rPr lang="tr-TR" smtClean="0"/>
              <a:pPr/>
              <a:t>4</a:t>
            </a:fld>
            <a:endParaRPr lang="tr-T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79512" y="260648"/>
            <a:ext cx="8964488" cy="2585323"/>
          </a:xfrm>
          <a:prstGeom prst="rect">
            <a:avLst/>
          </a:prstGeom>
        </p:spPr>
        <p:txBody>
          <a:bodyPr wrap="square">
            <a:spAutoFit/>
          </a:bodyPr>
          <a:lstStyle/>
          <a:p>
            <a:endParaRPr lang="tr-TR" dirty="0" smtClean="0">
              <a:latin typeface="Maiandra GD" pitchFamily="34" charset="0"/>
            </a:endParaRPr>
          </a:p>
          <a:p>
            <a:r>
              <a:rPr lang="en-US" dirty="0" smtClean="0">
                <a:solidFill>
                  <a:schemeClr val="bg1">
                    <a:lumMod val="95000"/>
                  </a:schemeClr>
                </a:solidFill>
                <a:latin typeface="Maiandra GD" pitchFamily="34" charset="0"/>
              </a:rPr>
              <a:t>■ History </a:t>
            </a:r>
            <a:endParaRPr lang="tr-TR" dirty="0" smtClean="0">
              <a:solidFill>
                <a:schemeClr val="bg1">
                  <a:lumMod val="95000"/>
                </a:schemeClr>
              </a:solidFill>
              <a:latin typeface="Maiandra GD" pitchFamily="34" charset="0"/>
            </a:endParaRPr>
          </a:p>
          <a:p>
            <a:r>
              <a:rPr lang="en-US" dirty="0" smtClean="0">
                <a:solidFill>
                  <a:schemeClr val="bg1">
                    <a:lumMod val="95000"/>
                  </a:schemeClr>
                </a:solidFill>
                <a:latin typeface="Maiandra GD" pitchFamily="34" charset="0"/>
              </a:rPr>
              <a:t>What actually happened and any</a:t>
            </a:r>
            <a:r>
              <a:rPr lang="tr-TR" dirty="0" smtClean="0">
                <a:solidFill>
                  <a:schemeClr val="bg1">
                    <a:lumMod val="95000"/>
                  </a:schemeClr>
                </a:solidFill>
                <a:latin typeface="Maiandra GD" pitchFamily="34" charset="0"/>
              </a:rPr>
              <a:t> </a:t>
            </a:r>
            <a:r>
              <a:rPr lang="en-US" dirty="0" smtClean="0">
                <a:solidFill>
                  <a:schemeClr val="bg1">
                    <a:lumMod val="95000"/>
                  </a:schemeClr>
                </a:solidFill>
                <a:latin typeface="Maiandra GD" pitchFamily="34" charset="0"/>
              </a:rPr>
              <a:t>relevant medical history.</a:t>
            </a:r>
            <a:endParaRPr lang="tr-TR" dirty="0" smtClean="0">
              <a:solidFill>
                <a:schemeClr val="bg1">
                  <a:lumMod val="95000"/>
                </a:schemeClr>
              </a:solidFill>
              <a:latin typeface="Maiandra GD" pitchFamily="34" charset="0"/>
            </a:endParaRPr>
          </a:p>
          <a:p>
            <a:endParaRPr lang="en-US" dirty="0" smtClean="0">
              <a:solidFill>
                <a:schemeClr val="bg1">
                  <a:lumMod val="95000"/>
                </a:schemeClr>
              </a:solidFill>
              <a:latin typeface="Maiandra GD" pitchFamily="34" charset="0"/>
            </a:endParaRPr>
          </a:p>
          <a:p>
            <a:r>
              <a:rPr lang="en-US" dirty="0" smtClean="0">
                <a:latin typeface="Maiandra GD" pitchFamily="34" charset="0"/>
              </a:rPr>
              <a:t>■ Symptoms </a:t>
            </a:r>
            <a:endParaRPr lang="tr-TR" dirty="0" smtClean="0">
              <a:latin typeface="Maiandra GD" pitchFamily="34" charset="0"/>
            </a:endParaRPr>
          </a:p>
          <a:p>
            <a:r>
              <a:rPr lang="en-US" dirty="0" smtClean="0">
                <a:latin typeface="Maiandra GD" pitchFamily="34" charset="0"/>
              </a:rPr>
              <a:t>Injuries or abnormalities that the</a:t>
            </a:r>
            <a:r>
              <a:rPr lang="tr-TR" dirty="0" smtClean="0">
                <a:latin typeface="Maiandra GD" pitchFamily="34" charset="0"/>
              </a:rPr>
              <a:t> </a:t>
            </a:r>
            <a:r>
              <a:rPr lang="en-US" dirty="0" smtClean="0">
                <a:latin typeface="Maiandra GD" pitchFamily="34" charset="0"/>
              </a:rPr>
              <a:t>casualty tells you about.</a:t>
            </a:r>
            <a:endParaRPr lang="tr-TR" dirty="0" smtClean="0">
              <a:latin typeface="Maiandra GD" pitchFamily="34" charset="0"/>
            </a:endParaRPr>
          </a:p>
          <a:p>
            <a:endParaRPr lang="en-US" dirty="0" smtClean="0">
              <a:solidFill>
                <a:schemeClr val="bg1">
                  <a:lumMod val="95000"/>
                </a:schemeClr>
              </a:solidFill>
              <a:latin typeface="Maiandra GD" pitchFamily="34" charset="0"/>
            </a:endParaRPr>
          </a:p>
          <a:p>
            <a:r>
              <a:rPr lang="en-US" dirty="0" smtClean="0">
                <a:solidFill>
                  <a:schemeClr val="bg1">
                    <a:lumMod val="95000"/>
                  </a:schemeClr>
                </a:solidFill>
                <a:latin typeface="Maiandra GD" pitchFamily="34" charset="0"/>
              </a:rPr>
              <a:t>■ Signs </a:t>
            </a:r>
            <a:endParaRPr lang="tr-TR" dirty="0" smtClean="0">
              <a:solidFill>
                <a:schemeClr val="bg1">
                  <a:lumMod val="95000"/>
                </a:schemeClr>
              </a:solidFill>
              <a:latin typeface="Maiandra GD" pitchFamily="34" charset="0"/>
            </a:endParaRPr>
          </a:p>
          <a:p>
            <a:r>
              <a:rPr lang="en-US" dirty="0" smtClean="0">
                <a:solidFill>
                  <a:schemeClr val="bg1">
                    <a:lumMod val="95000"/>
                  </a:schemeClr>
                </a:solidFill>
                <a:latin typeface="Maiandra GD" pitchFamily="34" charset="0"/>
              </a:rPr>
              <a:t>Injuries or abnormalities that</a:t>
            </a:r>
            <a:r>
              <a:rPr lang="tr-TR" dirty="0" smtClean="0">
                <a:solidFill>
                  <a:schemeClr val="bg1">
                    <a:lumMod val="95000"/>
                  </a:schemeClr>
                </a:solidFill>
                <a:latin typeface="Maiandra GD" pitchFamily="34" charset="0"/>
              </a:rPr>
              <a:t> </a:t>
            </a:r>
            <a:r>
              <a:rPr lang="en-US" dirty="0" smtClean="0">
                <a:solidFill>
                  <a:schemeClr val="bg1">
                    <a:lumMod val="95000"/>
                  </a:schemeClr>
                </a:solidFill>
                <a:latin typeface="Maiandra GD" pitchFamily="34" charset="0"/>
              </a:rPr>
              <a:t>you can see.</a:t>
            </a:r>
            <a:endParaRPr lang="en-US" dirty="0">
              <a:solidFill>
                <a:schemeClr val="bg1">
                  <a:lumMod val="95000"/>
                </a:schemeClr>
              </a:solidFill>
              <a:latin typeface="Maiandra GD" pitchFamily="34" charset="0"/>
            </a:endParaRPr>
          </a:p>
        </p:txBody>
      </p:sp>
      <p:sp>
        <p:nvSpPr>
          <p:cNvPr id="6" name="5 Dikdörtgen"/>
          <p:cNvSpPr/>
          <p:nvPr/>
        </p:nvSpPr>
        <p:spPr>
          <a:xfrm>
            <a:off x="179512" y="3501008"/>
            <a:ext cx="8964488" cy="3139321"/>
          </a:xfrm>
          <a:prstGeom prst="rect">
            <a:avLst/>
          </a:prstGeom>
        </p:spPr>
        <p:txBody>
          <a:bodyPr wrap="square">
            <a:spAutoFit/>
          </a:bodyPr>
          <a:lstStyle/>
          <a:p>
            <a:r>
              <a:rPr lang="en-US" dirty="0" smtClean="0">
                <a:latin typeface="Maiandra GD" pitchFamily="34" charset="0"/>
              </a:rPr>
              <a:t>When you talk to</a:t>
            </a:r>
            <a:r>
              <a:rPr lang="tr-TR" dirty="0" smtClean="0">
                <a:latin typeface="Maiandra GD" pitchFamily="34" charset="0"/>
              </a:rPr>
              <a:t> </a:t>
            </a:r>
            <a:r>
              <a:rPr lang="en-US" dirty="0" smtClean="0">
                <a:latin typeface="Maiandra GD" pitchFamily="34" charset="0"/>
              </a:rPr>
              <a:t>the casualty, ask him to give you as much</a:t>
            </a:r>
            <a:r>
              <a:rPr lang="tr-TR" dirty="0" smtClean="0">
                <a:latin typeface="Maiandra GD" pitchFamily="34" charset="0"/>
              </a:rPr>
              <a:t> </a:t>
            </a:r>
            <a:r>
              <a:rPr lang="en-US" dirty="0" smtClean="0">
                <a:latin typeface="Maiandra GD" pitchFamily="34" charset="0"/>
              </a:rPr>
              <a:t>detail as possible. </a:t>
            </a:r>
            <a:endParaRPr lang="tr-TR" dirty="0" smtClean="0">
              <a:latin typeface="Maiandra GD" pitchFamily="34" charset="0"/>
            </a:endParaRPr>
          </a:p>
          <a:p>
            <a:endParaRPr lang="tr-TR" dirty="0" smtClean="0">
              <a:latin typeface="Maiandra GD" pitchFamily="34" charset="0"/>
            </a:endParaRPr>
          </a:p>
          <a:p>
            <a:r>
              <a:rPr lang="en-US" dirty="0" smtClean="0">
                <a:latin typeface="Maiandra GD" pitchFamily="34" charset="0"/>
              </a:rPr>
              <a:t>For example, if he complains</a:t>
            </a:r>
            <a:r>
              <a:rPr lang="tr-TR" dirty="0" smtClean="0">
                <a:latin typeface="Maiandra GD" pitchFamily="34" charset="0"/>
              </a:rPr>
              <a:t> </a:t>
            </a:r>
            <a:r>
              <a:rPr lang="en-US" dirty="0" smtClean="0">
                <a:latin typeface="Maiandra GD" pitchFamily="34" charset="0"/>
              </a:rPr>
              <a:t>of pain, ask where it is. Ask him to describe the</a:t>
            </a:r>
            <a:r>
              <a:rPr lang="tr-TR" dirty="0" smtClean="0">
                <a:latin typeface="Maiandra GD" pitchFamily="34" charset="0"/>
              </a:rPr>
              <a:t> </a:t>
            </a:r>
            <a:r>
              <a:rPr lang="en-US" dirty="0" smtClean="0">
                <a:latin typeface="Maiandra GD" pitchFamily="34" charset="0"/>
              </a:rPr>
              <a:t>pain (is it constant or intermittent, sharp or</a:t>
            </a:r>
            <a:r>
              <a:rPr lang="tr-TR" dirty="0" smtClean="0">
                <a:latin typeface="Maiandra GD" pitchFamily="34" charset="0"/>
              </a:rPr>
              <a:t>  </a:t>
            </a:r>
            <a:r>
              <a:rPr lang="en-US" dirty="0" smtClean="0">
                <a:latin typeface="Maiandra GD" pitchFamily="34" charset="0"/>
              </a:rPr>
              <a:t>dull). Ask him what makes the pain better (or</a:t>
            </a:r>
            <a:r>
              <a:rPr lang="tr-TR" dirty="0" smtClean="0">
                <a:latin typeface="Maiandra GD" pitchFamily="34" charset="0"/>
              </a:rPr>
              <a:t> </a:t>
            </a:r>
            <a:r>
              <a:rPr lang="en-US" dirty="0" smtClean="0">
                <a:latin typeface="Maiandra GD" pitchFamily="34" charset="0"/>
              </a:rPr>
              <a:t>worse), whether it is affected by movement</a:t>
            </a:r>
            <a:r>
              <a:rPr lang="tr-TR" dirty="0" smtClean="0">
                <a:latin typeface="Maiandra GD" pitchFamily="34" charset="0"/>
              </a:rPr>
              <a:t> </a:t>
            </a:r>
            <a:r>
              <a:rPr lang="en-US" dirty="0" smtClean="0">
                <a:latin typeface="Maiandra GD" pitchFamily="34" charset="0"/>
              </a:rPr>
              <a:t>or breathing, and, if it did not result from an</a:t>
            </a:r>
            <a:r>
              <a:rPr lang="tr-TR" dirty="0" smtClean="0">
                <a:latin typeface="Maiandra GD" pitchFamily="34" charset="0"/>
              </a:rPr>
              <a:t> </a:t>
            </a:r>
            <a:r>
              <a:rPr lang="en-US" dirty="0" smtClean="0">
                <a:latin typeface="Maiandra GD" pitchFamily="34" charset="0"/>
              </a:rPr>
              <a:t>injury, where and how it began. </a:t>
            </a:r>
            <a:endParaRPr lang="tr-TR" dirty="0" smtClean="0">
              <a:latin typeface="Maiandra GD" pitchFamily="34" charset="0"/>
            </a:endParaRPr>
          </a:p>
          <a:p>
            <a:endParaRPr lang="tr-TR" dirty="0" smtClean="0">
              <a:latin typeface="Maiandra GD" pitchFamily="34" charset="0"/>
            </a:endParaRPr>
          </a:p>
          <a:p>
            <a:r>
              <a:rPr lang="en-US" dirty="0" smtClean="0">
                <a:latin typeface="Maiandra GD" pitchFamily="34" charset="0"/>
              </a:rPr>
              <a:t>The casualty</a:t>
            </a:r>
            <a:r>
              <a:rPr lang="tr-TR" dirty="0" smtClean="0">
                <a:latin typeface="Maiandra GD" pitchFamily="34" charset="0"/>
              </a:rPr>
              <a:t> </a:t>
            </a:r>
            <a:r>
              <a:rPr lang="en-US" dirty="0" smtClean="0">
                <a:latin typeface="Maiandra GD" pitchFamily="34" charset="0"/>
              </a:rPr>
              <a:t>may describe other symptoms, too, such as</a:t>
            </a:r>
            <a:r>
              <a:rPr lang="tr-TR" dirty="0" smtClean="0">
                <a:latin typeface="Maiandra GD" pitchFamily="34" charset="0"/>
              </a:rPr>
              <a:t> </a:t>
            </a:r>
            <a:r>
              <a:rPr lang="en-US" dirty="0" smtClean="0">
                <a:latin typeface="Maiandra GD" pitchFamily="34" charset="0"/>
              </a:rPr>
              <a:t>nausea, giddiness, heat, cold, or thirst. </a:t>
            </a:r>
            <a:endParaRPr lang="tr-TR" dirty="0" smtClean="0">
              <a:latin typeface="Maiandra GD" pitchFamily="34" charset="0"/>
            </a:endParaRPr>
          </a:p>
          <a:p>
            <a:endParaRPr lang="tr-TR" dirty="0" smtClean="0">
              <a:latin typeface="Maiandra GD" pitchFamily="34" charset="0"/>
            </a:endParaRPr>
          </a:p>
          <a:p>
            <a:r>
              <a:rPr lang="en-US" dirty="0" smtClean="0">
                <a:latin typeface="Maiandra GD" pitchFamily="34" charset="0"/>
              </a:rPr>
              <a:t>Listen</a:t>
            </a:r>
            <a:r>
              <a:rPr lang="tr-TR" dirty="0" smtClean="0">
                <a:latin typeface="Maiandra GD" pitchFamily="34" charset="0"/>
              </a:rPr>
              <a:t> </a:t>
            </a:r>
            <a:r>
              <a:rPr lang="en-US" dirty="0" smtClean="0">
                <a:latin typeface="Maiandra GD" pitchFamily="34" charset="0"/>
              </a:rPr>
              <a:t>very carefully to his answers and do not</a:t>
            </a:r>
            <a:r>
              <a:rPr lang="tr-TR" dirty="0" smtClean="0">
                <a:latin typeface="Maiandra GD" pitchFamily="34" charset="0"/>
              </a:rPr>
              <a:t> </a:t>
            </a:r>
            <a:r>
              <a:rPr lang="en-US" dirty="0" smtClean="0">
                <a:latin typeface="Maiandra GD" pitchFamily="34" charset="0"/>
              </a:rPr>
              <a:t>interrupt him while he is speaking.</a:t>
            </a:r>
            <a:endParaRPr lang="en-US" dirty="0">
              <a:latin typeface="Maiandra GD" pitchFamily="34" charset="0"/>
            </a:endParaRPr>
          </a:p>
        </p:txBody>
      </p:sp>
      <p:sp>
        <p:nvSpPr>
          <p:cNvPr id="5" name="4 Slayt Numarası Yer Tutucusu"/>
          <p:cNvSpPr>
            <a:spLocks noGrp="1"/>
          </p:cNvSpPr>
          <p:nvPr>
            <p:ph type="sldNum" sz="quarter" idx="12"/>
          </p:nvPr>
        </p:nvSpPr>
        <p:spPr/>
        <p:txBody>
          <a:bodyPr/>
          <a:lstStyle/>
          <a:p>
            <a:fld id="{B1DEFA8C-F947-479F-BE07-76B6B3F80BF1}" type="slidenum">
              <a:rPr lang="tr-TR" smtClean="0"/>
              <a:pPr/>
              <a:t>40</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0" y="692696"/>
            <a:ext cx="8964488" cy="2585323"/>
          </a:xfrm>
          <a:prstGeom prst="rect">
            <a:avLst/>
          </a:prstGeom>
        </p:spPr>
        <p:txBody>
          <a:bodyPr wrap="square">
            <a:spAutoFit/>
          </a:bodyPr>
          <a:lstStyle/>
          <a:p>
            <a:endParaRPr lang="tr-TR" dirty="0" smtClean="0">
              <a:latin typeface="Maiandra GD" pitchFamily="34" charset="0"/>
            </a:endParaRPr>
          </a:p>
          <a:p>
            <a:r>
              <a:rPr lang="en-US" dirty="0" smtClean="0">
                <a:solidFill>
                  <a:schemeClr val="bg1">
                    <a:lumMod val="95000"/>
                  </a:schemeClr>
                </a:solidFill>
                <a:latin typeface="Maiandra GD" pitchFamily="34" charset="0"/>
              </a:rPr>
              <a:t>■ </a:t>
            </a:r>
            <a:r>
              <a:rPr lang="en-US" dirty="0" smtClean="0">
                <a:solidFill>
                  <a:schemeClr val="bg1">
                    <a:lumMod val="85000"/>
                  </a:schemeClr>
                </a:solidFill>
                <a:latin typeface="Maiandra GD" pitchFamily="34" charset="0"/>
              </a:rPr>
              <a:t>History </a:t>
            </a:r>
            <a:endParaRPr lang="tr-TR" dirty="0" smtClean="0">
              <a:solidFill>
                <a:schemeClr val="bg1">
                  <a:lumMod val="85000"/>
                </a:schemeClr>
              </a:solidFill>
              <a:latin typeface="Maiandra GD" pitchFamily="34" charset="0"/>
            </a:endParaRPr>
          </a:p>
          <a:p>
            <a:r>
              <a:rPr lang="en-US" dirty="0" smtClean="0">
                <a:solidFill>
                  <a:schemeClr val="bg1">
                    <a:lumMod val="85000"/>
                  </a:schemeClr>
                </a:solidFill>
                <a:latin typeface="Maiandra GD" pitchFamily="34" charset="0"/>
              </a:rPr>
              <a:t>What actually happened and any</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relevant medical history.</a:t>
            </a:r>
            <a:endParaRPr lang="tr-TR" dirty="0" smtClean="0">
              <a:solidFill>
                <a:schemeClr val="bg1">
                  <a:lumMod val="85000"/>
                </a:schemeClr>
              </a:solidFill>
              <a:latin typeface="Maiandra GD" pitchFamily="34" charset="0"/>
            </a:endParaRPr>
          </a:p>
          <a:p>
            <a:endParaRPr lang="en-US" dirty="0" smtClean="0">
              <a:solidFill>
                <a:schemeClr val="bg1">
                  <a:lumMod val="85000"/>
                </a:schemeClr>
              </a:solidFill>
              <a:latin typeface="Maiandra GD" pitchFamily="34" charset="0"/>
            </a:endParaRPr>
          </a:p>
          <a:p>
            <a:r>
              <a:rPr lang="en-US" dirty="0" smtClean="0">
                <a:solidFill>
                  <a:schemeClr val="bg1">
                    <a:lumMod val="85000"/>
                  </a:schemeClr>
                </a:solidFill>
                <a:latin typeface="Maiandra GD" pitchFamily="34" charset="0"/>
              </a:rPr>
              <a:t>■ Symptoms </a:t>
            </a:r>
            <a:endParaRPr lang="tr-TR" dirty="0" smtClean="0">
              <a:solidFill>
                <a:schemeClr val="bg1">
                  <a:lumMod val="85000"/>
                </a:schemeClr>
              </a:solidFill>
              <a:latin typeface="Maiandra GD" pitchFamily="34" charset="0"/>
            </a:endParaRPr>
          </a:p>
          <a:p>
            <a:r>
              <a:rPr lang="en-US" dirty="0" smtClean="0">
                <a:solidFill>
                  <a:schemeClr val="bg1">
                    <a:lumMod val="85000"/>
                  </a:schemeClr>
                </a:solidFill>
                <a:latin typeface="Maiandra GD" pitchFamily="34" charset="0"/>
              </a:rPr>
              <a:t>Injuries or abnormalities that the</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casualty tells y</a:t>
            </a:r>
            <a:r>
              <a:rPr lang="tr-TR" dirty="0" smtClean="0">
                <a:solidFill>
                  <a:schemeClr val="bg1">
                    <a:lumMod val="85000"/>
                  </a:schemeClr>
                </a:solidFill>
                <a:latin typeface="Maiandra GD" pitchFamily="34" charset="0"/>
              </a:rPr>
              <a:t> </a:t>
            </a:r>
            <a:r>
              <a:rPr lang="en-US" dirty="0" err="1" smtClean="0">
                <a:solidFill>
                  <a:schemeClr val="bg1">
                    <a:lumMod val="85000"/>
                  </a:schemeClr>
                </a:solidFill>
                <a:latin typeface="Maiandra GD" pitchFamily="34" charset="0"/>
              </a:rPr>
              <a:t>ou</a:t>
            </a:r>
            <a:r>
              <a:rPr lang="en-US" dirty="0" smtClean="0">
                <a:solidFill>
                  <a:schemeClr val="bg1">
                    <a:lumMod val="85000"/>
                  </a:schemeClr>
                </a:solidFill>
                <a:latin typeface="Maiandra GD" pitchFamily="34" charset="0"/>
              </a:rPr>
              <a:t> about.</a:t>
            </a:r>
            <a:endParaRPr lang="tr-TR" dirty="0" smtClean="0">
              <a:solidFill>
                <a:schemeClr val="bg1">
                  <a:lumMod val="85000"/>
                </a:schemeClr>
              </a:solidFill>
              <a:latin typeface="Maiandra GD" pitchFamily="34" charset="0"/>
            </a:endParaRPr>
          </a:p>
          <a:p>
            <a:endParaRPr lang="en-US" dirty="0" smtClean="0">
              <a:solidFill>
                <a:schemeClr val="bg1">
                  <a:lumMod val="95000"/>
                </a:schemeClr>
              </a:solidFill>
              <a:latin typeface="Maiandra GD" pitchFamily="34" charset="0"/>
            </a:endParaRPr>
          </a:p>
          <a:p>
            <a:r>
              <a:rPr lang="en-US" dirty="0" smtClean="0">
                <a:latin typeface="Maiandra GD" pitchFamily="34" charset="0"/>
              </a:rPr>
              <a:t>■ Signs </a:t>
            </a:r>
            <a:endParaRPr lang="tr-TR" dirty="0" smtClean="0">
              <a:latin typeface="Maiandra GD" pitchFamily="34" charset="0"/>
            </a:endParaRPr>
          </a:p>
          <a:p>
            <a:r>
              <a:rPr lang="en-US" dirty="0" smtClean="0">
                <a:latin typeface="Maiandra GD" pitchFamily="34" charset="0"/>
              </a:rPr>
              <a:t>Injuries or abnormalities that</a:t>
            </a:r>
            <a:r>
              <a:rPr lang="tr-TR" dirty="0" smtClean="0">
                <a:latin typeface="Maiandra GD" pitchFamily="34" charset="0"/>
              </a:rPr>
              <a:t> </a:t>
            </a:r>
            <a:r>
              <a:rPr lang="en-US" dirty="0" smtClean="0">
                <a:latin typeface="Maiandra GD" pitchFamily="34" charset="0"/>
              </a:rPr>
              <a:t>you can see.</a:t>
            </a:r>
            <a:endParaRPr lang="en-US" dirty="0">
              <a:latin typeface="Maiandra GD" pitchFamily="34" charset="0"/>
            </a:endParaRPr>
          </a:p>
        </p:txBody>
      </p:sp>
      <p:sp>
        <p:nvSpPr>
          <p:cNvPr id="3" name="2 Slayt Numarası Yer Tutucusu"/>
          <p:cNvSpPr>
            <a:spLocks noGrp="1"/>
          </p:cNvSpPr>
          <p:nvPr>
            <p:ph type="sldNum" sz="quarter" idx="12"/>
          </p:nvPr>
        </p:nvSpPr>
        <p:spPr/>
        <p:txBody>
          <a:bodyPr/>
          <a:lstStyle/>
          <a:p>
            <a:fld id="{B1DEFA8C-F947-479F-BE07-76B6B3F80BF1}" type="slidenum">
              <a:rPr lang="tr-TR" smtClean="0"/>
              <a:pPr/>
              <a:t>41</a:t>
            </a:fld>
            <a:endParaRPr lang="tr-T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179512" y="476672"/>
            <a:ext cx="3326680" cy="369332"/>
          </a:xfrm>
          <a:prstGeom prst="rect">
            <a:avLst/>
          </a:prstGeom>
        </p:spPr>
        <p:txBody>
          <a:bodyPr wrap="none">
            <a:spAutoFit/>
          </a:bodyPr>
          <a:lstStyle/>
          <a:p>
            <a:r>
              <a:rPr lang="en-US" b="1" dirty="0" smtClean="0">
                <a:latin typeface="Maiandra GD" pitchFamily="34" charset="0"/>
              </a:rPr>
              <a:t>HEAD-TO-TOE EXAMINATION</a:t>
            </a:r>
            <a:endParaRPr lang="en-US" dirty="0">
              <a:latin typeface="Maiandra GD" pitchFamily="34" charset="0"/>
            </a:endParaRPr>
          </a:p>
        </p:txBody>
      </p:sp>
      <p:pic>
        <p:nvPicPr>
          <p:cNvPr id="102402" name="Picture 2"/>
          <p:cNvPicPr>
            <a:picLocks noChangeAspect="1" noChangeArrowheads="1"/>
          </p:cNvPicPr>
          <p:nvPr/>
        </p:nvPicPr>
        <p:blipFill>
          <a:blip r:embed="rId3" cstate="print"/>
          <a:srcRect/>
          <a:stretch>
            <a:fillRect/>
          </a:stretch>
        </p:blipFill>
        <p:spPr bwMode="auto">
          <a:xfrm>
            <a:off x="611560" y="1340768"/>
            <a:ext cx="8058150" cy="4962525"/>
          </a:xfrm>
          <a:prstGeom prst="rect">
            <a:avLst/>
          </a:prstGeom>
          <a:noFill/>
          <a:ln w="9525">
            <a:noFill/>
            <a:miter lim="800000"/>
            <a:headEnd/>
            <a:tailEnd/>
          </a:ln>
        </p:spPr>
      </p:pic>
      <p:sp>
        <p:nvSpPr>
          <p:cNvPr id="5" name="4 Slayt Numarası Yer Tutucusu"/>
          <p:cNvSpPr>
            <a:spLocks noGrp="1"/>
          </p:cNvSpPr>
          <p:nvPr>
            <p:ph type="sldNum" sz="quarter" idx="12"/>
          </p:nvPr>
        </p:nvSpPr>
        <p:spPr/>
        <p:txBody>
          <a:bodyPr/>
          <a:lstStyle/>
          <a:p>
            <a:fld id="{B1DEFA8C-F947-479F-BE07-76B6B3F80BF1}" type="slidenum">
              <a:rPr lang="tr-TR" smtClean="0"/>
              <a:pPr/>
              <a:t>42</a:t>
            </a:fld>
            <a:endParaRPr lang="tr-T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cstate="print"/>
          <a:srcRect/>
          <a:stretch>
            <a:fillRect/>
          </a:stretch>
        </p:blipFill>
        <p:spPr bwMode="auto">
          <a:xfrm>
            <a:off x="395536" y="332656"/>
            <a:ext cx="3039531" cy="3096344"/>
          </a:xfrm>
          <a:prstGeom prst="rect">
            <a:avLst/>
          </a:prstGeom>
          <a:noFill/>
          <a:ln w="9525">
            <a:noFill/>
            <a:miter lim="800000"/>
            <a:headEnd/>
            <a:tailEnd/>
          </a:ln>
        </p:spPr>
      </p:pic>
      <p:pic>
        <p:nvPicPr>
          <p:cNvPr id="103427" name="Picture 3"/>
          <p:cNvPicPr>
            <a:picLocks noChangeAspect="1" noChangeArrowheads="1"/>
          </p:cNvPicPr>
          <p:nvPr/>
        </p:nvPicPr>
        <p:blipFill>
          <a:blip r:embed="rId3" cstate="print"/>
          <a:srcRect/>
          <a:stretch>
            <a:fillRect/>
          </a:stretch>
        </p:blipFill>
        <p:spPr bwMode="auto">
          <a:xfrm>
            <a:off x="5436096" y="260649"/>
            <a:ext cx="3228603" cy="3196872"/>
          </a:xfrm>
          <a:prstGeom prst="rect">
            <a:avLst/>
          </a:prstGeom>
          <a:noFill/>
          <a:ln w="9525">
            <a:noFill/>
            <a:miter lim="800000"/>
            <a:headEnd/>
            <a:tailEnd/>
          </a:ln>
        </p:spPr>
      </p:pic>
      <p:pic>
        <p:nvPicPr>
          <p:cNvPr id="103428" name="Picture 4"/>
          <p:cNvPicPr>
            <a:picLocks noChangeAspect="1" noChangeArrowheads="1"/>
          </p:cNvPicPr>
          <p:nvPr/>
        </p:nvPicPr>
        <p:blipFill>
          <a:blip r:embed="rId4" cstate="print"/>
          <a:srcRect/>
          <a:stretch>
            <a:fillRect/>
          </a:stretch>
        </p:blipFill>
        <p:spPr bwMode="auto">
          <a:xfrm>
            <a:off x="467544" y="3789040"/>
            <a:ext cx="3771900" cy="1133475"/>
          </a:xfrm>
          <a:prstGeom prst="rect">
            <a:avLst/>
          </a:prstGeom>
          <a:noFill/>
          <a:ln w="9525">
            <a:noFill/>
            <a:miter lim="800000"/>
            <a:headEnd/>
            <a:tailEnd/>
          </a:ln>
        </p:spPr>
      </p:pic>
      <p:pic>
        <p:nvPicPr>
          <p:cNvPr id="103429" name="Picture 5"/>
          <p:cNvPicPr>
            <a:picLocks noChangeAspect="1" noChangeArrowheads="1"/>
          </p:cNvPicPr>
          <p:nvPr/>
        </p:nvPicPr>
        <p:blipFill>
          <a:blip r:embed="rId5" cstate="print"/>
          <a:srcRect/>
          <a:stretch>
            <a:fillRect/>
          </a:stretch>
        </p:blipFill>
        <p:spPr bwMode="auto">
          <a:xfrm>
            <a:off x="395536" y="5229200"/>
            <a:ext cx="3800475" cy="1238250"/>
          </a:xfrm>
          <a:prstGeom prst="rect">
            <a:avLst/>
          </a:prstGeom>
          <a:noFill/>
          <a:ln w="9525">
            <a:noFill/>
            <a:miter lim="800000"/>
            <a:headEnd/>
            <a:tailEnd/>
          </a:ln>
        </p:spPr>
      </p:pic>
      <p:sp>
        <p:nvSpPr>
          <p:cNvPr id="6" name="5 Slayt Numarası Yer Tutucusu"/>
          <p:cNvSpPr>
            <a:spLocks noGrp="1"/>
          </p:cNvSpPr>
          <p:nvPr>
            <p:ph type="sldNum" sz="quarter" idx="12"/>
          </p:nvPr>
        </p:nvSpPr>
        <p:spPr/>
        <p:txBody>
          <a:bodyPr/>
          <a:lstStyle/>
          <a:p>
            <a:fld id="{B1DEFA8C-F947-479F-BE07-76B6B3F80BF1}" type="slidenum">
              <a:rPr lang="tr-TR" smtClean="0"/>
              <a:pPr/>
              <a:t>43</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4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4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2" cstate="print"/>
          <a:srcRect/>
          <a:stretch>
            <a:fillRect/>
          </a:stretch>
        </p:blipFill>
        <p:spPr bwMode="auto">
          <a:xfrm>
            <a:off x="395536" y="548680"/>
            <a:ext cx="4095750" cy="1266825"/>
          </a:xfrm>
          <a:prstGeom prst="rect">
            <a:avLst/>
          </a:prstGeom>
          <a:noFill/>
          <a:ln w="9525">
            <a:noFill/>
            <a:miter lim="800000"/>
            <a:headEnd/>
            <a:tailEnd/>
          </a:ln>
        </p:spPr>
      </p:pic>
      <p:pic>
        <p:nvPicPr>
          <p:cNvPr id="104451" name="Picture 3"/>
          <p:cNvPicPr>
            <a:picLocks noChangeAspect="1" noChangeArrowheads="1"/>
          </p:cNvPicPr>
          <p:nvPr/>
        </p:nvPicPr>
        <p:blipFill>
          <a:blip r:embed="rId3" cstate="print"/>
          <a:srcRect/>
          <a:stretch>
            <a:fillRect/>
          </a:stretch>
        </p:blipFill>
        <p:spPr bwMode="auto">
          <a:xfrm>
            <a:off x="4860032" y="548680"/>
            <a:ext cx="4029075" cy="1190625"/>
          </a:xfrm>
          <a:prstGeom prst="rect">
            <a:avLst/>
          </a:prstGeom>
          <a:noFill/>
          <a:ln w="9525">
            <a:noFill/>
            <a:miter lim="800000"/>
            <a:headEnd/>
            <a:tailEnd/>
          </a:ln>
        </p:spPr>
      </p:pic>
      <p:pic>
        <p:nvPicPr>
          <p:cNvPr id="104452" name="Picture 4"/>
          <p:cNvPicPr>
            <a:picLocks noChangeAspect="1" noChangeArrowheads="1"/>
          </p:cNvPicPr>
          <p:nvPr/>
        </p:nvPicPr>
        <p:blipFill>
          <a:blip r:embed="rId4" cstate="print"/>
          <a:srcRect/>
          <a:stretch>
            <a:fillRect/>
          </a:stretch>
        </p:blipFill>
        <p:spPr bwMode="auto">
          <a:xfrm>
            <a:off x="395536" y="2564904"/>
            <a:ext cx="4048125" cy="3714750"/>
          </a:xfrm>
          <a:prstGeom prst="rect">
            <a:avLst/>
          </a:prstGeom>
          <a:noFill/>
          <a:ln w="9525">
            <a:noFill/>
            <a:miter lim="800000"/>
            <a:headEnd/>
            <a:tailEnd/>
          </a:ln>
        </p:spPr>
      </p:pic>
      <p:pic>
        <p:nvPicPr>
          <p:cNvPr id="104454" name="Picture 6"/>
          <p:cNvPicPr>
            <a:picLocks noChangeAspect="1" noChangeArrowheads="1"/>
          </p:cNvPicPr>
          <p:nvPr/>
        </p:nvPicPr>
        <p:blipFill>
          <a:blip r:embed="rId5" cstate="print"/>
          <a:srcRect/>
          <a:stretch>
            <a:fillRect/>
          </a:stretch>
        </p:blipFill>
        <p:spPr bwMode="auto">
          <a:xfrm>
            <a:off x="5076056" y="2691538"/>
            <a:ext cx="3783335" cy="3600691"/>
          </a:xfrm>
          <a:prstGeom prst="rect">
            <a:avLst/>
          </a:prstGeom>
          <a:noFill/>
          <a:ln w="9525">
            <a:noFill/>
            <a:miter lim="800000"/>
            <a:headEnd/>
            <a:tailEnd/>
          </a:ln>
        </p:spPr>
      </p:pic>
      <p:sp>
        <p:nvSpPr>
          <p:cNvPr id="6" name="5 Slayt Numarası Yer Tutucusu"/>
          <p:cNvSpPr>
            <a:spLocks noGrp="1"/>
          </p:cNvSpPr>
          <p:nvPr>
            <p:ph type="sldNum" sz="quarter" idx="12"/>
          </p:nvPr>
        </p:nvSpPr>
        <p:spPr/>
        <p:txBody>
          <a:bodyPr/>
          <a:lstStyle/>
          <a:p>
            <a:fld id="{B1DEFA8C-F947-479F-BE07-76B6B3F80BF1}" type="slidenum">
              <a:rPr lang="tr-TR" smtClean="0"/>
              <a:pPr/>
              <a:t>44</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4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4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2" cstate="print"/>
          <a:srcRect/>
          <a:stretch>
            <a:fillRect/>
          </a:stretch>
        </p:blipFill>
        <p:spPr bwMode="auto">
          <a:xfrm>
            <a:off x="251520" y="620688"/>
            <a:ext cx="3744416" cy="4811665"/>
          </a:xfrm>
          <a:prstGeom prst="rect">
            <a:avLst/>
          </a:prstGeom>
          <a:noFill/>
          <a:ln w="9525">
            <a:noFill/>
            <a:miter lim="800000"/>
            <a:headEnd/>
            <a:tailEnd/>
          </a:ln>
        </p:spPr>
      </p:pic>
      <p:pic>
        <p:nvPicPr>
          <p:cNvPr id="105475" name="Picture 3"/>
          <p:cNvPicPr>
            <a:picLocks noChangeAspect="1" noChangeArrowheads="1"/>
          </p:cNvPicPr>
          <p:nvPr/>
        </p:nvPicPr>
        <p:blipFill>
          <a:blip r:embed="rId3" cstate="print"/>
          <a:srcRect/>
          <a:stretch>
            <a:fillRect/>
          </a:stretch>
        </p:blipFill>
        <p:spPr bwMode="auto">
          <a:xfrm>
            <a:off x="4932040" y="620688"/>
            <a:ext cx="4010025" cy="4629150"/>
          </a:xfrm>
          <a:prstGeom prst="rect">
            <a:avLst/>
          </a:prstGeom>
          <a:noFill/>
          <a:ln w="9525">
            <a:noFill/>
            <a:miter lim="800000"/>
            <a:headEnd/>
            <a:tailEnd/>
          </a:ln>
        </p:spPr>
      </p:pic>
      <p:sp>
        <p:nvSpPr>
          <p:cNvPr id="4" name="3 Slayt Numarası Yer Tutucusu"/>
          <p:cNvSpPr>
            <a:spLocks noGrp="1"/>
          </p:cNvSpPr>
          <p:nvPr>
            <p:ph type="sldNum" sz="quarter" idx="12"/>
          </p:nvPr>
        </p:nvSpPr>
        <p:spPr/>
        <p:txBody>
          <a:bodyPr/>
          <a:lstStyle/>
          <a:p>
            <a:fld id="{B1DEFA8C-F947-479F-BE07-76B6B3F80BF1}" type="slidenum">
              <a:rPr lang="tr-TR" smtClean="0"/>
              <a:pPr/>
              <a:t>45</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4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cstate="print"/>
          <a:srcRect/>
          <a:stretch>
            <a:fillRect/>
          </a:stretch>
        </p:blipFill>
        <p:spPr bwMode="auto">
          <a:xfrm>
            <a:off x="251520" y="404664"/>
            <a:ext cx="4038600" cy="1438275"/>
          </a:xfrm>
          <a:prstGeom prst="rect">
            <a:avLst/>
          </a:prstGeom>
          <a:noFill/>
          <a:ln w="9525">
            <a:noFill/>
            <a:miter lim="800000"/>
            <a:headEnd/>
            <a:tailEnd/>
          </a:ln>
        </p:spPr>
      </p:pic>
      <p:pic>
        <p:nvPicPr>
          <p:cNvPr id="106499" name="Picture 3"/>
          <p:cNvPicPr>
            <a:picLocks noChangeAspect="1" noChangeArrowheads="1"/>
          </p:cNvPicPr>
          <p:nvPr/>
        </p:nvPicPr>
        <p:blipFill>
          <a:blip r:embed="rId3" cstate="print"/>
          <a:srcRect/>
          <a:stretch>
            <a:fillRect/>
          </a:stretch>
        </p:blipFill>
        <p:spPr bwMode="auto">
          <a:xfrm>
            <a:off x="4788024" y="332656"/>
            <a:ext cx="4076700" cy="1524000"/>
          </a:xfrm>
          <a:prstGeom prst="rect">
            <a:avLst/>
          </a:prstGeom>
          <a:noFill/>
          <a:ln w="9525">
            <a:noFill/>
            <a:miter lim="800000"/>
            <a:headEnd/>
            <a:tailEnd/>
          </a:ln>
        </p:spPr>
      </p:pic>
      <p:pic>
        <p:nvPicPr>
          <p:cNvPr id="106500" name="Picture 4"/>
          <p:cNvPicPr>
            <a:picLocks noChangeAspect="1" noChangeArrowheads="1"/>
          </p:cNvPicPr>
          <p:nvPr/>
        </p:nvPicPr>
        <p:blipFill>
          <a:blip r:embed="rId4" cstate="print"/>
          <a:srcRect/>
          <a:stretch>
            <a:fillRect/>
          </a:stretch>
        </p:blipFill>
        <p:spPr bwMode="auto">
          <a:xfrm>
            <a:off x="395536" y="2132856"/>
            <a:ext cx="3886200" cy="1266825"/>
          </a:xfrm>
          <a:prstGeom prst="rect">
            <a:avLst/>
          </a:prstGeom>
          <a:noFill/>
          <a:ln w="9525">
            <a:noFill/>
            <a:miter lim="800000"/>
            <a:headEnd/>
            <a:tailEnd/>
          </a:ln>
        </p:spPr>
      </p:pic>
      <p:pic>
        <p:nvPicPr>
          <p:cNvPr id="106501" name="Picture 5"/>
          <p:cNvPicPr>
            <a:picLocks noChangeAspect="1" noChangeArrowheads="1"/>
          </p:cNvPicPr>
          <p:nvPr/>
        </p:nvPicPr>
        <p:blipFill>
          <a:blip r:embed="rId5" cstate="print"/>
          <a:srcRect/>
          <a:stretch>
            <a:fillRect/>
          </a:stretch>
        </p:blipFill>
        <p:spPr bwMode="auto">
          <a:xfrm>
            <a:off x="4716016" y="2060848"/>
            <a:ext cx="3838575" cy="1123950"/>
          </a:xfrm>
          <a:prstGeom prst="rect">
            <a:avLst/>
          </a:prstGeom>
          <a:noFill/>
          <a:ln w="9525">
            <a:noFill/>
            <a:miter lim="800000"/>
            <a:headEnd/>
            <a:tailEnd/>
          </a:ln>
        </p:spPr>
      </p:pic>
      <p:pic>
        <p:nvPicPr>
          <p:cNvPr id="106502" name="Picture 6"/>
          <p:cNvPicPr>
            <a:picLocks noChangeAspect="1" noChangeArrowheads="1"/>
          </p:cNvPicPr>
          <p:nvPr/>
        </p:nvPicPr>
        <p:blipFill>
          <a:blip r:embed="rId6" cstate="print"/>
          <a:srcRect/>
          <a:stretch>
            <a:fillRect/>
          </a:stretch>
        </p:blipFill>
        <p:spPr bwMode="auto">
          <a:xfrm>
            <a:off x="4932040" y="3157433"/>
            <a:ext cx="3307854" cy="3700567"/>
          </a:xfrm>
          <a:prstGeom prst="rect">
            <a:avLst/>
          </a:prstGeom>
          <a:noFill/>
          <a:ln w="9525">
            <a:noFill/>
            <a:miter lim="800000"/>
            <a:headEnd/>
            <a:tailEnd/>
          </a:ln>
        </p:spPr>
      </p:pic>
      <p:sp>
        <p:nvSpPr>
          <p:cNvPr id="7" name="6 Slayt Numarası Yer Tutucusu"/>
          <p:cNvSpPr>
            <a:spLocks noGrp="1"/>
          </p:cNvSpPr>
          <p:nvPr>
            <p:ph type="sldNum" sz="quarter" idx="12"/>
          </p:nvPr>
        </p:nvSpPr>
        <p:spPr/>
        <p:txBody>
          <a:bodyPr/>
          <a:lstStyle/>
          <a:p>
            <a:fld id="{B1DEFA8C-F947-479F-BE07-76B6B3F80BF1}" type="slidenum">
              <a:rPr lang="tr-TR" smtClean="0"/>
              <a:pPr/>
              <a:t>46</a:t>
            </a:fld>
            <a:endParaRPr lang="tr-TR"/>
          </a:p>
        </p:txBody>
      </p:sp>
      <p:pic>
        <p:nvPicPr>
          <p:cNvPr id="101377" name="Picture 1"/>
          <p:cNvPicPr>
            <a:picLocks noChangeAspect="1" noChangeArrowheads="1"/>
          </p:cNvPicPr>
          <p:nvPr/>
        </p:nvPicPr>
        <p:blipFill>
          <a:blip r:embed="rId7" cstate="print"/>
          <a:srcRect/>
          <a:stretch>
            <a:fillRect/>
          </a:stretch>
        </p:blipFill>
        <p:spPr bwMode="auto">
          <a:xfrm>
            <a:off x="539552" y="3933056"/>
            <a:ext cx="4016499" cy="253673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4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5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65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5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51520" y="476672"/>
            <a:ext cx="3106171" cy="369332"/>
          </a:xfrm>
          <a:prstGeom prst="rect">
            <a:avLst/>
          </a:prstGeom>
        </p:spPr>
        <p:txBody>
          <a:bodyPr wrap="none">
            <a:spAutoFit/>
          </a:bodyPr>
          <a:lstStyle/>
          <a:p>
            <a:r>
              <a:rPr lang="en-US" b="1" dirty="0" smtClean="0">
                <a:latin typeface="Maiandra GD" pitchFamily="34" charset="0"/>
              </a:rPr>
              <a:t>MONITORING VITAL SIGNS</a:t>
            </a:r>
            <a:endParaRPr lang="en-US" dirty="0">
              <a:latin typeface="Maiandra GD" pitchFamily="34" charset="0"/>
            </a:endParaRPr>
          </a:p>
        </p:txBody>
      </p:sp>
      <p:sp>
        <p:nvSpPr>
          <p:cNvPr id="3" name="2 Dikdörtgen"/>
          <p:cNvSpPr/>
          <p:nvPr/>
        </p:nvSpPr>
        <p:spPr>
          <a:xfrm>
            <a:off x="323528" y="2132856"/>
            <a:ext cx="4572000" cy="1200329"/>
          </a:xfrm>
          <a:prstGeom prst="rect">
            <a:avLst/>
          </a:prstGeom>
        </p:spPr>
        <p:txBody>
          <a:bodyPr>
            <a:spAutoFit/>
          </a:bodyPr>
          <a:lstStyle/>
          <a:p>
            <a:pPr>
              <a:buFont typeface="Arial" pitchFamily="34" charset="0"/>
              <a:buChar char="•"/>
            </a:pPr>
            <a:r>
              <a:rPr lang="en-US" sz="2400" dirty="0" smtClean="0">
                <a:latin typeface="Maiandra GD" pitchFamily="34" charset="0"/>
              </a:rPr>
              <a:t>Breathing</a:t>
            </a:r>
            <a:endParaRPr lang="tr-TR" sz="2400" dirty="0" smtClean="0">
              <a:latin typeface="Maiandra GD" pitchFamily="34" charset="0"/>
            </a:endParaRPr>
          </a:p>
          <a:p>
            <a:pPr>
              <a:buFont typeface="Arial" pitchFamily="34" charset="0"/>
              <a:buChar char="•"/>
            </a:pPr>
            <a:r>
              <a:rPr lang="tr-TR" sz="2400" dirty="0" smtClean="0">
                <a:latin typeface="Maiandra GD" pitchFamily="34" charset="0"/>
              </a:rPr>
              <a:t>P</a:t>
            </a:r>
            <a:r>
              <a:rPr lang="en-US" sz="2400" dirty="0" err="1" smtClean="0">
                <a:latin typeface="Maiandra GD" pitchFamily="34" charset="0"/>
              </a:rPr>
              <a:t>ulse</a:t>
            </a:r>
            <a:endParaRPr lang="tr-TR" sz="2400" dirty="0" smtClean="0">
              <a:latin typeface="Maiandra GD" pitchFamily="34" charset="0"/>
            </a:endParaRPr>
          </a:p>
          <a:p>
            <a:pPr>
              <a:buFont typeface="Arial" pitchFamily="34" charset="0"/>
              <a:buChar char="•"/>
            </a:pPr>
            <a:r>
              <a:rPr lang="tr-TR" sz="2400" dirty="0" smtClean="0">
                <a:latin typeface="Maiandra GD" pitchFamily="34" charset="0"/>
              </a:rPr>
              <a:t>L</a:t>
            </a:r>
            <a:r>
              <a:rPr lang="en-US" sz="2400" dirty="0" err="1" smtClean="0">
                <a:latin typeface="Maiandra GD" pitchFamily="34" charset="0"/>
              </a:rPr>
              <a:t>evel</a:t>
            </a:r>
            <a:r>
              <a:rPr lang="en-US" sz="2400" dirty="0" smtClean="0">
                <a:latin typeface="Maiandra GD" pitchFamily="34" charset="0"/>
              </a:rPr>
              <a:t> of response</a:t>
            </a:r>
            <a:endParaRPr lang="en-US" sz="2400" dirty="0">
              <a:latin typeface="Maiandra GD" pitchFamily="34" charset="0"/>
            </a:endParaRPr>
          </a:p>
        </p:txBody>
      </p:sp>
      <p:sp>
        <p:nvSpPr>
          <p:cNvPr id="4" name="3 Slayt Numarası Yer Tutucusu"/>
          <p:cNvSpPr>
            <a:spLocks noGrp="1"/>
          </p:cNvSpPr>
          <p:nvPr>
            <p:ph type="sldNum" sz="quarter" idx="12"/>
          </p:nvPr>
        </p:nvSpPr>
        <p:spPr/>
        <p:txBody>
          <a:bodyPr/>
          <a:lstStyle/>
          <a:p>
            <a:fld id="{B1DEFA8C-F947-479F-BE07-76B6B3F80BF1}" type="slidenum">
              <a:rPr lang="tr-TR" smtClean="0"/>
              <a:pPr/>
              <a:t>47</a:t>
            </a:fld>
            <a:endParaRPr lang="tr-T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Dikdörtgen"/>
          <p:cNvSpPr/>
          <p:nvPr/>
        </p:nvSpPr>
        <p:spPr>
          <a:xfrm>
            <a:off x="323528" y="620688"/>
            <a:ext cx="4572000" cy="369332"/>
          </a:xfrm>
          <a:prstGeom prst="rect">
            <a:avLst/>
          </a:prstGeom>
        </p:spPr>
        <p:txBody>
          <a:bodyPr>
            <a:spAutoFit/>
          </a:bodyPr>
          <a:lstStyle/>
          <a:p>
            <a:r>
              <a:rPr lang="tr-TR" b="1" dirty="0" smtClean="0">
                <a:solidFill>
                  <a:srgbClr val="FF0000"/>
                </a:solidFill>
                <a:latin typeface="Maiandra GD" pitchFamily="34" charset="0"/>
              </a:rPr>
              <a:t>L</a:t>
            </a:r>
            <a:r>
              <a:rPr lang="en-US" b="1" dirty="0" err="1" smtClean="0">
                <a:solidFill>
                  <a:srgbClr val="FF0000"/>
                </a:solidFill>
                <a:latin typeface="Maiandra GD" pitchFamily="34" charset="0"/>
              </a:rPr>
              <a:t>evel</a:t>
            </a:r>
            <a:r>
              <a:rPr lang="en-US" b="1" dirty="0" smtClean="0">
                <a:solidFill>
                  <a:srgbClr val="FF0000"/>
                </a:solidFill>
                <a:latin typeface="Maiandra GD" pitchFamily="34" charset="0"/>
              </a:rPr>
              <a:t> of response</a:t>
            </a:r>
            <a:endParaRPr lang="en-US" b="1" dirty="0">
              <a:solidFill>
                <a:srgbClr val="FF0000"/>
              </a:solidFill>
              <a:latin typeface="Maiandra GD" pitchFamily="34" charset="0"/>
            </a:endParaRPr>
          </a:p>
        </p:txBody>
      </p:sp>
      <p:pic>
        <p:nvPicPr>
          <p:cNvPr id="107522" name="Picture 2"/>
          <p:cNvPicPr>
            <a:picLocks noChangeAspect="1" noChangeArrowheads="1"/>
          </p:cNvPicPr>
          <p:nvPr/>
        </p:nvPicPr>
        <p:blipFill>
          <a:blip r:embed="rId3" cstate="print"/>
          <a:srcRect/>
          <a:stretch>
            <a:fillRect/>
          </a:stretch>
        </p:blipFill>
        <p:spPr bwMode="auto">
          <a:xfrm>
            <a:off x="1979712" y="1916832"/>
            <a:ext cx="4295775" cy="2495550"/>
          </a:xfrm>
          <a:prstGeom prst="rect">
            <a:avLst/>
          </a:prstGeom>
          <a:noFill/>
          <a:ln w="9525">
            <a:noFill/>
            <a:miter lim="800000"/>
            <a:headEnd/>
            <a:tailEnd/>
          </a:ln>
        </p:spPr>
      </p:pic>
      <p:sp>
        <p:nvSpPr>
          <p:cNvPr id="4" name="3 Dikdörtgen"/>
          <p:cNvSpPr/>
          <p:nvPr/>
        </p:nvSpPr>
        <p:spPr>
          <a:xfrm>
            <a:off x="2483768" y="2060848"/>
            <a:ext cx="504056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a:t>
            </a:r>
            <a:endParaRPr lang="en-US" dirty="0"/>
          </a:p>
        </p:txBody>
      </p:sp>
      <p:sp>
        <p:nvSpPr>
          <p:cNvPr id="5" name="4 Dikdörtgen"/>
          <p:cNvSpPr/>
          <p:nvPr/>
        </p:nvSpPr>
        <p:spPr>
          <a:xfrm>
            <a:off x="2483768" y="2564904"/>
            <a:ext cx="504056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a:t>
            </a:r>
            <a:endParaRPr lang="en-US" dirty="0"/>
          </a:p>
        </p:txBody>
      </p:sp>
      <p:sp>
        <p:nvSpPr>
          <p:cNvPr id="6" name="5 Dikdörtgen"/>
          <p:cNvSpPr/>
          <p:nvPr/>
        </p:nvSpPr>
        <p:spPr>
          <a:xfrm>
            <a:off x="2483768" y="2996952"/>
            <a:ext cx="5040560" cy="5760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a:t>
            </a:r>
            <a:endParaRPr lang="en-US" dirty="0"/>
          </a:p>
        </p:txBody>
      </p:sp>
      <p:sp>
        <p:nvSpPr>
          <p:cNvPr id="7" name="6 Dikdörtgen"/>
          <p:cNvSpPr/>
          <p:nvPr/>
        </p:nvSpPr>
        <p:spPr>
          <a:xfrm>
            <a:off x="2483768" y="3573016"/>
            <a:ext cx="504056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a:t>
            </a:r>
            <a:endParaRPr lang="en-US" dirty="0"/>
          </a:p>
        </p:txBody>
      </p:sp>
      <p:sp>
        <p:nvSpPr>
          <p:cNvPr id="8" name="7 Dikdörtgen"/>
          <p:cNvSpPr/>
          <p:nvPr/>
        </p:nvSpPr>
        <p:spPr>
          <a:xfrm>
            <a:off x="2060104" y="2276872"/>
            <a:ext cx="423664" cy="207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a:t>
            </a:r>
            <a:endParaRPr lang="en-US" dirty="0"/>
          </a:p>
        </p:txBody>
      </p:sp>
      <p:sp>
        <p:nvSpPr>
          <p:cNvPr id="10" name="9 Dikdörtgen"/>
          <p:cNvSpPr/>
          <p:nvPr/>
        </p:nvSpPr>
        <p:spPr>
          <a:xfrm>
            <a:off x="2051720" y="2780928"/>
            <a:ext cx="423664" cy="207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a:t>
            </a:r>
            <a:endParaRPr lang="en-US" dirty="0"/>
          </a:p>
        </p:txBody>
      </p:sp>
      <p:sp>
        <p:nvSpPr>
          <p:cNvPr id="11" name="10 Dikdörtgen"/>
          <p:cNvSpPr/>
          <p:nvPr/>
        </p:nvSpPr>
        <p:spPr>
          <a:xfrm>
            <a:off x="2051720" y="3284984"/>
            <a:ext cx="423664" cy="207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a:t>
            </a:r>
            <a:endParaRPr lang="en-US" dirty="0"/>
          </a:p>
        </p:txBody>
      </p:sp>
      <p:sp>
        <p:nvSpPr>
          <p:cNvPr id="12" name="11 Dikdörtgen"/>
          <p:cNvSpPr/>
          <p:nvPr/>
        </p:nvSpPr>
        <p:spPr>
          <a:xfrm>
            <a:off x="2051720" y="3789040"/>
            <a:ext cx="423664" cy="2076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smtClean="0"/>
              <a:t>v</a:t>
            </a:r>
            <a:endParaRPr lang="en-US" dirty="0"/>
          </a:p>
        </p:txBody>
      </p:sp>
      <p:sp>
        <p:nvSpPr>
          <p:cNvPr id="13" name="12 Slayt Numarası Yer Tutucusu"/>
          <p:cNvSpPr>
            <a:spLocks noGrp="1"/>
          </p:cNvSpPr>
          <p:nvPr>
            <p:ph type="sldNum" sz="quarter" idx="12"/>
          </p:nvPr>
        </p:nvSpPr>
        <p:spPr/>
        <p:txBody>
          <a:bodyPr/>
          <a:lstStyle/>
          <a:p>
            <a:fld id="{B1DEFA8C-F947-479F-BE07-76B6B3F80BF1}" type="slidenum">
              <a:rPr lang="tr-TR" smtClean="0"/>
              <a:pPr/>
              <a:t>48</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cstate="print"/>
          <a:srcRect/>
          <a:stretch>
            <a:fillRect/>
          </a:stretch>
        </p:blipFill>
        <p:spPr bwMode="auto">
          <a:xfrm>
            <a:off x="179512" y="836712"/>
            <a:ext cx="4267200" cy="4895850"/>
          </a:xfrm>
          <a:prstGeom prst="rect">
            <a:avLst/>
          </a:prstGeom>
          <a:noFill/>
          <a:ln w="9525">
            <a:noFill/>
            <a:miter lim="800000"/>
            <a:headEnd/>
            <a:tailEnd/>
          </a:ln>
        </p:spPr>
      </p:pic>
      <p:pic>
        <p:nvPicPr>
          <p:cNvPr id="108547" name="Picture 3"/>
          <p:cNvPicPr>
            <a:picLocks noChangeAspect="1" noChangeArrowheads="1"/>
          </p:cNvPicPr>
          <p:nvPr/>
        </p:nvPicPr>
        <p:blipFill>
          <a:blip r:embed="rId4" cstate="print"/>
          <a:srcRect/>
          <a:stretch>
            <a:fillRect/>
          </a:stretch>
        </p:blipFill>
        <p:spPr bwMode="auto">
          <a:xfrm>
            <a:off x="4788024" y="1196752"/>
            <a:ext cx="4114800" cy="1981200"/>
          </a:xfrm>
          <a:prstGeom prst="rect">
            <a:avLst/>
          </a:prstGeom>
          <a:noFill/>
          <a:ln w="9525">
            <a:noFill/>
            <a:miter lim="800000"/>
            <a:headEnd/>
            <a:tailEnd/>
          </a:ln>
        </p:spPr>
      </p:pic>
      <p:sp>
        <p:nvSpPr>
          <p:cNvPr id="4" name="3 Dikdörtgen"/>
          <p:cNvSpPr/>
          <p:nvPr/>
        </p:nvSpPr>
        <p:spPr>
          <a:xfrm>
            <a:off x="251520" y="116632"/>
            <a:ext cx="4572000" cy="369332"/>
          </a:xfrm>
          <a:prstGeom prst="rect">
            <a:avLst/>
          </a:prstGeom>
        </p:spPr>
        <p:txBody>
          <a:bodyPr>
            <a:spAutoFit/>
          </a:bodyPr>
          <a:lstStyle/>
          <a:p>
            <a:r>
              <a:rPr lang="tr-TR" b="1" dirty="0" err="1" smtClean="0">
                <a:solidFill>
                  <a:srgbClr val="FF0000"/>
                </a:solidFill>
                <a:latin typeface="Maiandra GD" pitchFamily="34" charset="0"/>
              </a:rPr>
              <a:t>Breathing</a:t>
            </a:r>
            <a:endParaRPr lang="en-US" b="1" dirty="0">
              <a:solidFill>
                <a:srgbClr val="FF0000"/>
              </a:solidFill>
              <a:latin typeface="Maiandra GD" pitchFamily="34" charset="0"/>
            </a:endParaRPr>
          </a:p>
        </p:txBody>
      </p:sp>
      <p:sp>
        <p:nvSpPr>
          <p:cNvPr id="5" name="4 Dikdörtgen"/>
          <p:cNvSpPr/>
          <p:nvPr/>
        </p:nvSpPr>
        <p:spPr>
          <a:xfrm>
            <a:off x="4211960" y="5157192"/>
            <a:ext cx="4572000" cy="1200329"/>
          </a:xfrm>
          <a:prstGeom prst="rect">
            <a:avLst/>
          </a:prstGeom>
        </p:spPr>
        <p:txBody>
          <a:bodyPr>
            <a:spAutoFit/>
          </a:bodyPr>
          <a:lstStyle/>
          <a:p>
            <a:r>
              <a:rPr lang="en-US" dirty="0" smtClean="0">
                <a:latin typeface="Maiandra GD" pitchFamily="34" charset="0"/>
              </a:rPr>
              <a:t>An adult’s normal breathing rate is 12–16</a:t>
            </a:r>
          </a:p>
          <a:p>
            <a:r>
              <a:rPr lang="en-US" dirty="0" smtClean="0">
                <a:latin typeface="Maiandra GD" pitchFamily="34" charset="0"/>
              </a:rPr>
              <a:t>breaths per minute; </a:t>
            </a:r>
            <a:endParaRPr lang="tr-TR" dirty="0" smtClean="0">
              <a:latin typeface="Maiandra GD" pitchFamily="34" charset="0"/>
            </a:endParaRPr>
          </a:p>
          <a:p>
            <a:r>
              <a:rPr lang="tr-TR" dirty="0" smtClean="0">
                <a:latin typeface="Maiandra GD" pitchFamily="34" charset="0"/>
              </a:rPr>
              <a:t>I</a:t>
            </a:r>
            <a:r>
              <a:rPr lang="en-US" dirty="0" smtClean="0">
                <a:latin typeface="Maiandra GD" pitchFamily="34" charset="0"/>
              </a:rPr>
              <a:t>n babies and young</a:t>
            </a:r>
            <a:r>
              <a:rPr lang="tr-TR" dirty="0" smtClean="0">
                <a:latin typeface="Maiandra GD" pitchFamily="34" charset="0"/>
              </a:rPr>
              <a:t>  </a:t>
            </a:r>
            <a:r>
              <a:rPr lang="en-US" dirty="0" smtClean="0">
                <a:latin typeface="Maiandra GD" pitchFamily="34" charset="0"/>
              </a:rPr>
              <a:t>children, it is 20–30 breaths per minute.</a:t>
            </a:r>
          </a:p>
        </p:txBody>
      </p:sp>
      <p:sp>
        <p:nvSpPr>
          <p:cNvPr id="6" name="5 Slayt Numarası Yer Tutucusu"/>
          <p:cNvSpPr>
            <a:spLocks noGrp="1"/>
          </p:cNvSpPr>
          <p:nvPr>
            <p:ph type="sldNum" sz="quarter" idx="12"/>
          </p:nvPr>
        </p:nvSpPr>
        <p:spPr/>
        <p:txBody>
          <a:bodyPr/>
          <a:lstStyle/>
          <a:p>
            <a:fld id="{B1DEFA8C-F947-479F-BE07-76B6B3F80BF1}" type="slidenum">
              <a:rPr lang="tr-TR" smtClean="0"/>
              <a:pPr/>
              <a:t>49</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395536" y="1556792"/>
            <a:ext cx="8229600" cy="4525963"/>
          </a:xfrm>
        </p:spPr>
        <p:txBody>
          <a:bodyPr/>
          <a:lstStyle/>
          <a:p>
            <a:r>
              <a:rPr lang="en-US" b="1" dirty="0" smtClean="0">
                <a:latin typeface="Maiandra GD" pitchFamily="34" charset="0"/>
              </a:rPr>
              <a:t>P</a:t>
            </a:r>
            <a:r>
              <a:rPr lang="en-US" sz="3000" dirty="0" smtClean="0">
                <a:latin typeface="Maiandra GD" pitchFamily="34" charset="0"/>
              </a:rPr>
              <a:t>reserve the life of the victim </a:t>
            </a:r>
            <a:endParaRPr lang="tr-TR" sz="3000" dirty="0" smtClean="0">
              <a:latin typeface="Maiandra GD" pitchFamily="34" charset="0"/>
            </a:endParaRPr>
          </a:p>
          <a:p>
            <a:r>
              <a:rPr lang="en-US" b="1" dirty="0" smtClean="0">
                <a:latin typeface="Maiandra GD" pitchFamily="34" charset="0"/>
              </a:rPr>
              <a:t>P</a:t>
            </a:r>
            <a:r>
              <a:rPr lang="en-US" sz="3000" dirty="0" smtClean="0">
                <a:latin typeface="Maiandra GD" pitchFamily="34" charset="0"/>
              </a:rPr>
              <a:t>revent worsening of the situation </a:t>
            </a:r>
            <a:endParaRPr lang="tr-TR" sz="3000" dirty="0" smtClean="0">
              <a:latin typeface="Maiandra GD" pitchFamily="34" charset="0"/>
            </a:endParaRPr>
          </a:p>
          <a:p>
            <a:r>
              <a:rPr lang="en-US" b="1" dirty="0" smtClean="0">
                <a:latin typeface="Maiandra GD" pitchFamily="34" charset="0"/>
              </a:rPr>
              <a:t>P</a:t>
            </a:r>
            <a:r>
              <a:rPr lang="en-US" sz="3000" dirty="0" smtClean="0">
                <a:latin typeface="Maiandra GD" pitchFamily="34" charset="0"/>
              </a:rPr>
              <a:t>romote recovery from the injury or illness</a:t>
            </a:r>
            <a:endParaRPr lang="en-US" sz="3000" dirty="0">
              <a:latin typeface="Maiandra GD" pitchFamily="34" charset="0"/>
            </a:endParaRPr>
          </a:p>
        </p:txBody>
      </p:sp>
      <p:sp>
        <p:nvSpPr>
          <p:cNvPr id="4" name="3 Slayt Numarası Yer Tutucusu"/>
          <p:cNvSpPr>
            <a:spLocks noGrp="1"/>
          </p:cNvSpPr>
          <p:nvPr>
            <p:ph type="sldNum" sz="quarter" idx="12"/>
          </p:nvPr>
        </p:nvSpPr>
        <p:spPr/>
        <p:txBody>
          <a:bodyPr/>
          <a:lstStyle/>
          <a:p>
            <a:fld id="{B1DEFA8C-F947-479F-BE07-76B6B3F80BF1}" type="slidenum">
              <a:rPr lang="tr-TR" smtClean="0"/>
              <a:pPr/>
              <a:t>5</a:t>
            </a:fld>
            <a:endParaRPr lang="tr-T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print"/>
          <a:srcRect/>
          <a:stretch>
            <a:fillRect/>
          </a:stretch>
        </p:blipFill>
        <p:spPr bwMode="auto">
          <a:xfrm>
            <a:off x="395536" y="1124744"/>
            <a:ext cx="8582025" cy="3181350"/>
          </a:xfrm>
          <a:prstGeom prst="rect">
            <a:avLst/>
          </a:prstGeom>
          <a:noFill/>
          <a:ln w="9525">
            <a:noFill/>
            <a:miter lim="800000"/>
            <a:headEnd/>
            <a:tailEnd/>
          </a:ln>
        </p:spPr>
      </p:pic>
      <p:pic>
        <p:nvPicPr>
          <p:cNvPr id="109571" name="Picture 3"/>
          <p:cNvPicPr>
            <a:picLocks noChangeAspect="1" noChangeArrowheads="1"/>
          </p:cNvPicPr>
          <p:nvPr/>
        </p:nvPicPr>
        <p:blipFill>
          <a:blip r:embed="rId4" cstate="print"/>
          <a:srcRect/>
          <a:stretch>
            <a:fillRect/>
          </a:stretch>
        </p:blipFill>
        <p:spPr bwMode="auto">
          <a:xfrm>
            <a:off x="4716016" y="5157192"/>
            <a:ext cx="3857625" cy="809625"/>
          </a:xfrm>
          <a:prstGeom prst="rect">
            <a:avLst/>
          </a:prstGeom>
          <a:noFill/>
          <a:ln w="9525">
            <a:noFill/>
            <a:miter lim="800000"/>
            <a:headEnd/>
            <a:tailEnd/>
          </a:ln>
        </p:spPr>
      </p:pic>
      <p:sp>
        <p:nvSpPr>
          <p:cNvPr id="5" name="4 Dikdörtgen"/>
          <p:cNvSpPr/>
          <p:nvPr/>
        </p:nvSpPr>
        <p:spPr>
          <a:xfrm>
            <a:off x="251520" y="116632"/>
            <a:ext cx="8892480" cy="923330"/>
          </a:xfrm>
          <a:prstGeom prst="rect">
            <a:avLst/>
          </a:prstGeom>
        </p:spPr>
        <p:txBody>
          <a:bodyPr wrap="square">
            <a:spAutoFit/>
          </a:bodyPr>
          <a:lstStyle/>
          <a:p>
            <a:r>
              <a:rPr lang="tr-TR" b="1" dirty="0" err="1" smtClean="0">
                <a:solidFill>
                  <a:srgbClr val="FF0000"/>
                </a:solidFill>
                <a:latin typeface="Maiandra GD" pitchFamily="34" charset="0"/>
              </a:rPr>
              <a:t>Pulse</a:t>
            </a:r>
            <a:r>
              <a:rPr lang="tr-TR" b="1" dirty="0" smtClean="0">
                <a:solidFill>
                  <a:srgbClr val="FF0000"/>
                </a:solidFill>
                <a:latin typeface="Maiandra GD" pitchFamily="34" charset="0"/>
              </a:rPr>
              <a:t>; </a:t>
            </a:r>
          </a:p>
          <a:p>
            <a:endParaRPr lang="tr-TR" b="1" dirty="0" smtClean="0">
              <a:solidFill>
                <a:srgbClr val="FF0000"/>
              </a:solidFill>
              <a:latin typeface="Maiandra GD" pitchFamily="34" charset="0"/>
            </a:endParaRPr>
          </a:p>
          <a:p>
            <a:r>
              <a:rPr lang="en-US" dirty="0" smtClean="0">
                <a:latin typeface="Maiandra GD" pitchFamily="34" charset="0"/>
              </a:rPr>
              <a:t>Each heartbeat creates a wave of pressure as</a:t>
            </a:r>
            <a:r>
              <a:rPr lang="tr-TR" dirty="0" smtClean="0">
                <a:latin typeface="Maiandra GD" pitchFamily="34" charset="0"/>
              </a:rPr>
              <a:t> </a:t>
            </a:r>
            <a:r>
              <a:rPr lang="en-US" dirty="0" smtClean="0">
                <a:latin typeface="Maiandra GD" pitchFamily="34" charset="0"/>
              </a:rPr>
              <a:t>blood is pumped along the arteries </a:t>
            </a:r>
            <a:endParaRPr lang="en-US" b="1" dirty="0">
              <a:solidFill>
                <a:srgbClr val="FF0000"/>
              </a:solidFill>
              <a:latin typeface="Maiandra GD" pitchFamily="34" charset="0"/>
            </a:endParaRPr>
          </a:p>
        </p:txBody>
      </p:sp>
      <p:sp>
        <p:nvSpPr>
          <p:cNvPr id="6" name="5 Dikdörtgen"/>
          <p:cNvSpPr/>
          <p:nvPr/>
        </p:nvSpPr>
        <p:spPr>
          <a:xfrm>
            <a:off x="179512" y="4941168"/>
            <a:ext cx="4572000" cy="1200329"/>
          </a:xfrm>
          <a:prstGeom prst="rect">
            <a:avLst/>
          </a:prstGeom>
        </p:spPr>
        <p:txBody>
          <a:bodyPr>
            <a:spAutoFit/>
          </a:bodyPr>
          <a:lstStyle/>
          <a:p>
            <a:r>
              <a:rPr lang="en-US" dirty="0" smtClean="0">
                <a:latin typeface="Maiandra GD" pitchFamily="34" charset="0"/>
              </a:rPr>
              <a:t>The normal pulse rate in adults is</a:t>
            </a:r>
          </a:p>
          <a:p>
            <a:r>
              <a:rPr lang="en-US" dirty="0" smtClean="0">
                <a:latin typeface="Maiandra GD" pitchFamily="34" charset="0"/>
              </a:rPr>
              <a:t>60–100 beats per minute. </a:t>
            </a:r>
            <a:endParaRPr lang="tr-TR" dirty="0" smtClean="0">
              <a:latin typeface="Maiandra GD" pitchFamily="34" charset="0"/>
            </a:endParaRPr>
          </a:p>
          <a:p>
            <a:r>
              <a:rPr lang="en-US" dirty="0" smtClean="0">
                <a:latin typeface="Maiandra GD" pitchFamily="34" charset="0"/>
              </a:rPr>
              <a:t>The rate is faster</a:t>
            </a:r>
            <a:r>
              <a:rPr lang="tr-TR" dirty="0" smtClean="0">
                <a:latin typeface="Maiandra GD" pitchFamily="34" charset="0"/>
              </a:rPr>
              <a:t> </a:t>
            </a:r>
            <a:r>
              <a:rPr lang="en-US" dirty="0" smtClean="0">
                <a:latin typeface="Maiandra GD" pitchFamily="34" charset="0"/>
              </a:rPr>
              <a:t>in children and may be slower in very fit</a:t>
            </a:r>
            <a:r>
              <a:rPr lang="tr-TR" dirty="0" smtClean="0">
                <a:latin typeface="Maiandra GD" pitchFamily="34" charset="0"/>
              </a:rPr>
              <a:t> </a:t>
            </a:r>
            <a:r>
              <a:rPr lang="en-US" dirty="0" smtClean="0">
                <a:latin typeface="Maiandra GD" pitchFamily="34" charset="0"/>
              </a:rPr>
              <a:t>adults.</a:t>
            </a:r>
            <a:endParaRPr lang="en-US" dirty="0">
              <a:latin typeface="Maiandra GD" pitchFamily="34" charset="0"/>
            </a:endParaRPr>
          </a:p>
        </p:txBody>
      </p:sp>
      <p:sp>
        <p:nvSpPr>
          <p:cNvPr id="7" name="6 Slayt Numarası Yer Tutucusu"/>
          <p:cNvSpPr>
            <a:spLocks noGrp="1"/>
          </p:cNvSpPr>
          <p:nvPr>
            <p:ph type="sldNum" sz="quarter" idx="12"/>
          </p:nvPr>
        </p:nvSpPr>
        <p:spPr/>
        <p:txBody>
          <a:bodyPr/>
          <a:lstStyle/>
          <a:p>
            <a:fld id="{B1DEFA8C-F947-479F-BE07-76B6B3F80BF1}" type="slidenum">
              <a:rPr lang="tr-TR" smtClean="0"/>
              <a:pPr/>
              <a:t>50</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3" cstate="print"/>
          <a:srcRect/>
          <a:stretch>
            <a:fillRect/>
          </a:stretch>
        </p:blipFill>
        <p:spPr bwMode="auto">
          <a:xfrm>
            <a:off x="0" y="1268760"/>
            <a:ext cx="8963025" cy="2838450"/>
          </a:xfrm>
          <a:prstGeom prst="rect">
            <a:avLst/>
          </a:prstGeom>
          <a:noFill/>
          <a:ln w="9525">
            <a:noFill/>
            <a:miter lim="800000"/>
            <a:headEnd/>
            <a:tailEnd/>
          </a:ln>
        </p:spPr>
      </p:pic>
      <p:sp>
        <p:nvSpPr>
          <p:cNvPr id="3" name="2 Dikdörtgen"/>
          <p:cNvSpPr/>
          <p:nvPr/>
        </p:nvSpPr>
        <p:spPr>
          <a:xfrm>
            <a:off x="251520" y="116632"/>
            <a:ext cx="4572000" cy="369332"/>
          </a:xfrm>
          <a:prstGeom prst="rect">
            <a:avLst/>
          </a:prstGeom>
        </p:spPr>
        <p:txBody>
          <a:bodyPr>
            <a:spAutoFit/>
          </a:bodyPr>
          <a:lstStyle/>
          <a:p>
            <a:r>
              <a:rPr lang="tr-TR" b="1" dirty="0" smtClean="0">
                <a:solidFill>
                  <a:srgbClr val="FF0000"/>
                </a:solidFill>
                <a:latin typeface="Maiandra GD" pitchFamily="34" charset="0"/>
              </a:rPr>
              <a:t>Body </a:t>
            </a:r>
            <a:r>
              <a:rPr lang="tr-TR" b="1" dirty="0" err="1" smtClean="0">
                <a:solidFill>
                  <a:srgbClr val="FF0000"/>
                </a:solidFill>
                <a:latin typeface="Maiandra GD" pitchFamily="34" charset="0"/>
              </a:rPr>
              <a:t>Temperature</a:t>
            </a:r>
            <a:endParaRPr lang="en-US" b="1" dirty="0">
              <a:solidFill>
                <a:srgbClr val="FF0000"/>
              </a:solidFill>
              <a:latin typeface="Maiandra GD" pitchFamily="34" charset="0"/>
            </a:endParaRPr>
          </a:p>
        </p:txBody>
      </p:sp>
      <p:sp>
        <p:nvSpPr>
          <p:cNvPr id="4" name="3 Dikdörtgen"/>
          <p:cNvSpPr/>
          <p:nvPr/>
        </p:nvSpPr>
        <p:spPr>
          <a:xfrm>
            <a:off x="0" y="4365104"/>
            <a:ext cx="9144000" cy="2031325"/>
          </a:xfrm>
          <a:prstGeom prst="rect">
            <a:avLst/>
          </a:prstGeom>
        </p:spPr>
        <p:txBody>
          <a:bodyPr wrap="square">
            <a:spAutoFit/>
          </a:bodyPr>
          <a:lstStyle/>
          <a:p>
            <a:r>
              <a:rPr lang="en-US" dirty="0" smtClean="0">
                <a:latin typeface="Maiandra GD" pitchFamily="34" charset="0"/>
              </a:rPr>
              <a:t>Normal body temperature</a:t>
            </a:r>
            <a:r>
              <a:rPr lang="tr-TR" dirty="0" smtClean="0">
                <a:latin typeface="Maiandra GD" pitchFamily="34" charset="0"/>
              </a:rPr>
              <a:t> </a:t>
            </a:r>
            <a:r>
              <a:rPr lang="en-US" dirty="0" smtClean="0">
                <a:latin typeface="Maiandra GD" pitchFamily="34" charset="0"/>
              </a:rPr>
              <a:t>is 37°C but can be slightly higher or</a:t>
            </a:r>
            <a:r>
              <a:rPr lang="tr-TR" dirty="0" smtClean="0">
                <a:latin typeface="Maiandra GD" pitchFamily="34" charset="0"/>
              </a:rPr>
              <a:t> l</a:t>
            </a:r>
            <a:r>
              <a:rPr lang="en-US" dirty="0" err="1" smtClean="0">
                <a:latin typeface="Maiandra GD" pitchFamily="34" charset="0"/>
              </a:rPr>
              <a:t>ower</a:t>
            </a:r>
            <a:r>
              <a:rPr lang="en-US" dirty="0" smtClean="0">
                <a:latin typeface="Maiandra GD" pitchFamily="34" charset="0"/>
              </a:rPr>
              <a:t>. </a:t>
            </a:r>
            <a:endParaRPr lang="tr-TR" dirty="0" smtClean="0">
              <a:latin typeface="Maiandra GD" pitchFamily="34" charset="0"/>
            </a:endParaRPr>
          </a:p>
          <a:p>
            <a:endParaRPr lang="tr-TR" dirty="0" smtClean="0">
              <a:latin typeface="Maiandra GD" pitchFamily="34" charset="0"/>
            </a:endParaRPr>
          </a:p>
          <a:p>
            <a:r>
              <a:rPr lang="en-US" dirty="0" smtClean="0">
                <a:latin typeface="Maiandra GD" pitchFamily="34" charset="0"/>
              </a:rPr>
              <a:t>A temperature above </a:t>
            </a:r>
            <a:r>
              <a:rPr lang="tr-TR" dirty="0" smtClean="0">
                <a:latin typeface="Maiandra GD" pitchFamily="34" charset="0"/>
              </a:rPr>
              <a:t>38</a:t>
            </a:r>
            <a:r>
              <a:rPr lang="en-US" dirty="0" smtClean="0">
                <a:latin typeface="Maiandra GD" pitchFamily="34" charset="0"/>
              </a:rPr>
              <a:t>ºC is</a:t>
            </a:r>
            <a:r>
              <a:rPr lang="tr-TR" dirty="0" smtClean="0">
                <a:latin typeface="Maiandra GD" pitchFamily="34" charset="0"/>
              </a:rPr>
              <a:t> </a:t>
            </a:r>
            <a:r>
              <a:rPr lang="en-US" dirty="0" smtClean="0">
                <a:latin typeface="Maiandra GD" pitchFamily="34" charset="0"/>
              </a:rPr>
              <a:t>usually caused by infection, but can be the</a:t>
            </a:r>
            <a:r>
              <a:rPr lang="tr-TR" dirty="0" smtClean="0">
                <a:latin typeface="Maiandra GD" pitchFamily="34" charset="0"/>
              </a:rPr>
              <a:t> </a:t>
            </a:r>
            <a:r>
              <a:rPr lang="en-US" dirty="0" smtClean="0">
                <a:latin typeface="Maiandra GD" pitchFamily="34" charset="0"/>
              </a:rPr>
              <a:t>result of heat exhaustion or heatstroke</a:t>
            </a:r>
            <a:r>
              <a:rPr lang="tr-TR" dirty="0" smtClean="0">
                <a:latin typeface="Maiandra GD" pitchFamily="34" charset="0"/>
              </a:rPr>
              <a:t>. </a:t>
            </a:r>
          </a:p>
          <a:p>
            <a:endParaRPr lang="tr-TR" dirty="0" smtClean="0">
              <a:latin typeface="Maiandra GD" pitchFamily="34" charset="0"/>
            </a:endParaRPr>
          </a:p>
          <a:p>
            <a:r>
              <a:rPr lang="en-US" dirty="0" smtClean="0">
                <a:latin typeface="Maiandra GD" pitchFamily="34" charset="0"/>
              </a:rPr>
              <a:t>A lower body temperature may</a:t>
            </a:r>
            <a:r>
              <a:rPr lang="tr-TR" dirty="0" smtClean="0">
                <a:latin typeface="Maiandra GD" pitchFamily="34" charset="0"/>
              </a:rPr>
              <a:t> </a:t>
            </a:r>
            <a:r>
              <a:rPr lang="en-US" dirty="0" smtClean="0">
                <a:latin typeface="Maiandra GD" pitchFamily="34" charset="0"/>
              </a:rPr>
              <a:t>result from exposure to cold and/or wet</a:t>
            </a:r>
            <a:r>
              <a:rPr lang="tr-TR" dirty="0" smtClean="0">
                <a:latin typeface="Maiandra GD" pitchFamily="34" charset="0"/>
              </a:rPr>
              <a:t> </a:t>
            </a:r>
            <a:r>
              <a:rPr lang="en-US" dirty="0" smtClean="0">
                <a:latin typeface="Maiandra GD" pitchFamily="34" charset="0"/>
              </a:rPr>
              <a:t>conditions—hypothermia or it may</a:t>
            </a:r>
            <a:r>
              <a:rPr lang="tr-TR" dirty="0" smtClean="0">
                <a:latin typeface="Maiandra GD" pitchFamily="34" charset="0"/>
              </a:rPr>
              <a:t> </a:t>
            </a:r>
            <a:r>
              <a:rPr lang="en-US" dirty="0" smtClean="0">
                <a:latin typeface="Maiandra GD" pitchFamily="34" charset="0"/>
              </a:rPr>
              <a:t>be a sign of life-threatening infection or shock</a:t>
            </a:r>
          </a:p>
        </p:txBody>
      </p:sp>
      <p:sp>
        <p:nvSpPr>
          <p:cNvPr id="5" name="4 Slayt Numarası Yer Tutucusu"/>
          <p:cNvSpPr>
            <a:spLocks noGrp="1"/>
          </p:cNvSpPr>
          <p:nvPr>
            <p:ph type="sldNum" sz="quarter" idx="12"/>
          </p:nvPr>
        </p:nvSpPr>
        <p:spPr/>
        <p:txBody>
          <a:bodyPr/>
          <a:lstStyle/>
          <a:p>
            <a:fld id="{B1DEFA8C-F947-479F-BE07-76B6B3F80BF1}" type="slidenum">
              <a:rPr lang="tr-TR" smtClean="0"/>
              <a:pPr/>
              <a:t>51</a:t>
            </a:fld>
            <a:endParaRPr lang="tr-T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irst aid kit ile ilgili görsel sonucu"/>
          <p:cNvPicPr>
            <a:picLocks noChangeAspect="1" noChangeArrowheads="1"/>
          </p:cNvPicPr>
          <p:nvPr/>
        </p:nvPicPr>
        <p:blipFill>
          <a:blip r:embed="rId2" cstate="print"/>
          <a:srcRect/>
          <a:stretch>
            <a:fillRect/>
          </a:stretch>
        </p:blipFill>
        <p:spPr bwMode="auto">
          <a:xfrm>
            <a:off x="0" y="0"/>
            <a:ext cx="4246867" cy="3137685"/>
          </a:xfrm>
          <a:prstGeom prst="rect">
            <a:avLst/>
          </a:prstGeom>
          <a:noFill/>
        </p:spPr>
      </p:pic>
      <p:sp>
        <p:nvSpPr>
          <p:cNvPr id="5" name="4 Dikdörtgen"/>
          <p:cNvSpPr/>
          <p:nvPr/>
        </p:nvSpPr>
        <p:spPr>
          <a:xfrm>
            <a:off x="4283968" y="260648"/>
            <a:ext cx="4572000" cy="3293209"/>
          </a:xfrm>
          <a:prstGeom prst="rect">
            <a:avLst/>
          </a:prstGeom>
        </p:spPr>
        <p:txBody>
          <a:bodyPr>
            <a:spAutoFit/>
          </a:bodyPr>
          <a:lstStyle/>
          <a:p>
            <a:r>
              <a:rPr lang="en-US" sz="1600" dirty="0" smtClean="0">
                <a:latin typeface="Maiandra GD" pitchFamily="34" charset="0"/>
              </a:rPr>
              <a:t>Benadryl (generic </a:t>
            </a:r>
            <a:r>
              <a:rPr lang="en-US" sz="1600" dirty="0" err="1" smtClean="0">
                <a:latin typeface="Maiandra GD" pitchFamily="34" charset="0"/>
              </a:rPr>
              <a:t>Diphenhydramine</a:t>
            </a:r>
            <a:r>
              <a:rPr lang="en-US" sz="1600" dirty="0" smtClean="0">
                <a:latin typeface="Maiandra GD" pitchFamily="34" charset="0"/>
              </a:rPr>
              <a:t>)</a:t>
            </a:r>
          </a:p>
          <a:p>
            <a:r>
              <a:rPr lang="en-US" sz="1600" dirty="0" smtClean="0">
                <a:latin typeface="Maiandra GD" pitchFamily="34" charset="0"/>
              </a:rPr>
              <a:t>Antibiotic ointment or cream</a:t>
            </a:r>
          </a:p>
          <a:p>
            <a:r>
              <a:rPr lang="en-US" sz="1600" dirty="0" smtClean="0">
                <a:latin typeface="Maiandra GD" pitchFamily="34" charset="0"/>
              </a:rPr>
              <a:t>Activated charcoal (if instructed by the Poison</a:t>
            </a:r>
          </a:p>
          <a:p>
            <a:r>
              <a:rPr lang="en-US" sz="1600" dirty="0" smtClean="0">
                <a:latin typeface="Maiandra GD" pitchFamily="34" charset="0"/>
              </a:rPr>
              <a:t>Control Center)</a:t>
            </a:r>
          </a:p>
          <a:p>
            <a:r>
              <a:rPr lang="en-US" sz="1600" dirty="0" smtClean="0">
                <a:latin typeface="Maiandra GD" pitchFamily="34" charset="0"/>
              </a:rPr>
              <a:t>Antacid (liquid)</a:t>
            </a:r>
          </a:p>
          <a:p>
            <a:r>
              <a:rPr lang="en-US" sz="1600" dirty="0" smtClean="0">
                <a:latin typeface="Maiandra GD" pitchFamily="34" charset="0"/>
              </a:rPr>
              <a:t>Calamine lotion</a:t>
            </a:r>
          </a:p>
          <a:p>
            <a:r>
              <a:rPr lang="en-US" sz="1600" dirty="0" smtClean="0">
                <a:latin typeface="Maiandra GD" pitchFamily="34" charset="0"/>
              </a:rPr>
              <a:t>Antihistamine cream</a:t>
            </a:r>
          </a:p>
          <a:p>
            <a:r>
              <a:rPr lang="en-US" sz="1600" dirty="0" smtClean="0">
                <a:latin typeface="Maiandra GD" pitchFamily="34" charset="0"/>
              </a:rPr>
              <a:t>1% hydrocortisone cream</a:t>
            </a:r>
          </a:p>
          <a:p>
            <a:r>
              <a:rPr lang="en-US" sz="1600" dirty="0" err="1" smtClean="0">
                <a:latin typeface="Maiandra GD" pitchFamily="34" charset="0"/>
              </a:rPr>
              <a:t>Povidone</a:t>
            </a:r>
            <a:r>
              <a:rPr lang="en-US" sz="1600" dirty="0" smtClean="0">
                <a:latin typeface="Maiandra GD" pitchFamily="34" charset="0"/>
              </a:rPr>
              <a:t>-iodine solution</a:t>
            </a:r>
          </a:p>
          <a:p>
            <a:r>
              <a:rPr lang="en-US" sz="1600" dirty="0" smtClean="0">
                <a:latin typeface="Maiandra GD" pitchFamily="34" charset="0"/>
              </a:rPr>
              <a:t>Aspirin, acetaminophen, and ibuprofen</a:t>
            </a:r>
          </a:p>
          <a:p>
            <a:r>
              <a:rPr lang="en-US" sz="1600" dirty="0" smtClean="0">
                <a:latin typeface="Maiandra GD" pitchFamily="34" charset="0"/>
              </a:rPr>
              <a:t>Sterile eye-wash solution</a:t>
            </a:r>
          </a:p>
          <a:p>
            <a:r>
              <a:rPr lang="en-US" sz="1600" dirty="0" smtClean="0">
                <a:latin typeface="Maiandra GD" pitchFamily="34" charset="0"/>
              </a:rPr>
              <a:t>Epinephrine auto-injector kit (if prescribed </a:t>
            </a:r>
            <a:r>
              <a:rPr lang="tr-TR" sz="1600" dirty="0" smtClean="0">
                <a:latin typeface="Maiandra GD" pitchFamily="34" charset="0"/>
              </a:rPr>
              <a:t>)</a:t>
            </a:r>
            <a:endParaRPr lang="en-US" sz="1600" dirty="0" smtClean="0">
              <a:latin typeface="Maiandra GD" pitchFamily="34" charset="0"/>
            </a:endParaRPr>
          </a:p>
          <a:p>
            <a:r>
              <a:rPr lang="en-US" sz="1600" dirty="0" smtClean="0">
                <a:latin typeface="Maiandra GD" pitchFamily="34" charset="0"/>
              </a:rPr>
              <a:t>Extra prescribed medications (such as inhalers)</a:t>
            </a:r>
            <a:endParaRPr lang="en-US" sz="1600" dirty="0">
              <a:latin typeface="Maiandra GD" pitchFamily="34" charset="0"/>
            </a:endParaRPr>
          </a:p>
        </p:txBody>
      </p:sp>
      <p:pic>
        <p:nvPicPr>
          <p:cNvPr id="111619" name="Picture 3"/>
          <p:cNvPicPr>
            <a:picLocks noChangeAspect="1" noChangeArrowheads="1"/>
          </p:cNvPicPr>
          <p:nvPr/>
        </p:nvPicPr>
        <p:blipFill>
          <a:blip r:embed="rId3" cstate="print"/>
          <a:srcRect/>
          <a:stretch>
            <a:fillRect/>
          </a:stretch>
        </p:blipFill>
        <p:spPr bwMode="auto">
          <a:xfrm>
            <a:off x="467544" y="4797152"/>
            <a:ext cx="4362450" cy="1800225"/>
          </a:xfrm>
          <a:prstGeom prst="rect">
            <a:avLst/>
          </a:prstGeom>
          <a:noFill/>
          <a:ln w="9525">
            <a:noFill/>
            <a:miter lim="800000"/>
            <a:headEnd/>
            <a:tailEnd/>
          </a:ln>
        </p:spPr>
      </p:pic>
      <p:sp>
        <p:nvSpPr>
          <p:cNvPr id="6" name="5 Slayt Numarası Yer Tutucusu"/>
          <p:cNvSpPr>
            <a:spLocks noGrp="1"/>
          </p:cNvSpPr>
          <p:nvPr>
            <p:ph type="sldNum" sz="quarter" idx="12"/>
          </p:nvPr>
        </p:nvSpPr>
        <p:spPr/>
        <p:txBody>
          <a:bodyPr/>
          <a:lstStyle/>
          <a:p>
            <a:fld id="{B1DEFA8C-F947-479F-BE07-76B6B3F80BF1}" type="slidenum">
              <a:rPr lang="tr-TR" smtClean="0"/>
              <a:pPr/>
              <a:t>52</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irst aid kit ile ilgili görsel sonucu"/>
          <p:cNvPicPr>
            <a:picLocks noChangeAspect="1" noChangeArrowheads="1"/>
          </p:cNvPicPr>
          <p:nvPr/>
        </p:nvPicPr>
        <p:blipFill>
          <a:blip r:embed="rId2" cstate="print"/>
          <a:srcRect/>
          <a:stretch>
            <a:fillRect/>
          </a:stretch>
        </p:blipFill>
        <p:spPr bwMode="auto">
          <a:xfrm>
            <a:off x="0" y="0"/>
            <a:ext cx="4246867" cy="3137685"/>
          </a:xfrm>
          <a:prstGeom prst="rect">
            <a:avLst/>
          </a:prstGeom>
          <a:noFill/>
        </p:spPr>
      </p:pic>
      <p:sp>
        <p:nvSpPr>
          <p:cNvPr id="4" name="3 Dikdörtgen"/>
          <p:cNvSpPr/>
          <p:nvPr/>
        </p:nvSpPr>
        <p:spPr>
          <a:xfrm>
            <a:off x="2286000" y="2828836"/>
            <a:ext cx="4572000" cy="3046988"/>
          </a:xfrm>
          <a:prstGeom prst="rect">
            <a:avLst/>
          </a:prstGeom>
        </p:spPr>
        <p:txBody>
          <a:bodyPr>
            <a:spAutoFit/>
          </a:bodyPr>
          <a:lstStyle/>
          <a:p>
            <a:r>
              <a:rPr lang="en-US" sz="1600" dirty="0" smtClean="0">
                <a:latin typeface="Maiandra GD" pitchFamily="34" charset="0"/>
              </a:rPr>
              <a:t>Commercial Band-Aid bandages</a:t>
            </a:r>
          </a:p>
          <a:p>
            <a:r>
              <a:rPr lang="en-US" sz="1600" dirty="0" smtClean="0">
                <a:latin typeface="Maiandra GD" pitchFamily="34" charset="0"/>
              </a:rPr>
              <a:t>Sterile cotton balls</a:t>
            </a:r>
          </a:p>
          <a:p>
            <a:r>
              <a:rPr lang="en-US" sz="1600" dirty="0" smtClean="0">
                <a:latin typeface="Maiandra GD" pitchFamily="34" charset="0"/>
              </a:rPr>
              <a:t>Cotton-tipped swabs</a:t>
            </a:r>
          </a:p>
          <a:p>
            <a:r>
              <a:rPr lang="en-US" sz="1600" dirty="0" smtClean="0">
                <a:latin typeface="Maiandra GD" pitchFamily="34" charset="0"/>
              </a:rPr>
              <a:t>Sterile gauze (pads and rolls)</a:t>
            </a:r>
            <a:endParaRPr lang="tr-TR" sz="1600" dirty="0" smtClean="0">
              <a:latin typeface="Maiandra GD" pitchFamily="34" charset="0"/>
            </a:endParaRPr>
          </a:p>
          <a:p>
            <a:r>
              <a:rPr lang="en-US" sz="1600" dirty="0" smtClean="0">
                <a:latin typeface="Maiandra GD" pitchFamily="34" charset="0"/>
              </a:rPr>
              <a:t>Elastic bandage rolls</a:t>
            </a:r>
          </a:p>
          <a:p>
            <a:r>
              <a:rPr lang="en-US" sz="1600" dirty="0" smtClean="0">
                <a:latin typeface="Maiandra GD" pitchFamily="34" charset="0"/>
              </a:rPr>
              <a:t>Extra bandage clips</a:t>
            </a:r>
          </a:p>
          <a:p>
            <a:r>
              <a:rPr lang="en-US" sz="1600" dirty="0" smtClean="0">
                <a:latin typeface="Maiandra GD" pitchFamily="34" charset="0"/>
              </a:rPr>
              <a:t>Butterfly bandages</a:t>
            </a:r>
          </a:p>
          <a:p>
            <a:r>
              <a:rPr lang="en-US" sz="1600" dirty="0" smtClean="0">
                <a:latin typeface="Maiandra GD" pitchFamily="34" charset="0"/>
              </a:rPr>
              <a:t>Sterile eye patches</a:t>
            </a:r>
          </a:p>
          <a:p>
            <a:r>
              <a:rPr lang="en-US" sz="1600" dirty="0" smtClean="0">
                <a:latin typeface="Maiandra GD" pitchFamily="34" charset="0"/>
              </a:rPr>
              <a:t>Regular adhesive bandages (multiple sizes)</a:t>
            </a:r>
          </a:p>
          <a:p>
            <a:r>
              <a:rPr lang="en-US" sz="1600" dirty="0" smtClean="0">
                <a:latin typeface="Maiandra GD" pitchFamily="34" charset="0"/>
              </a:rPr>
              <a:t>Adhesive tape (waterproof and stretchable)</a:t>
            </a:r>
          </a:p>
          <a:p>
            <a:r>
              <a:rPr lang="en-US" sz="1600" dirty="0" smtClean="0">
                <a:latin typeface="Maiandra GD" pitchFamily="34" charset="0"/>
              </a:rPr>
              <a:t>Triangular bandages</a:t>
            </a:r>
          </a:p>
          <a:p>
            <a:r>
              <a:rPr lang="en-US" sz="1600" dirty="0" smtClean="0">
                <a:latin typeface="Maiandra GD" pitchFamily="34" charset="0"/>
              </a:rPr>
              <a:t>Large foil-lined bandage</a:t>
            </a:r>
            <a:endParaRPr lang="en-US" sz="1600" dirty="0">
              <a:latin typeface="Maiandra GD" pitchFamily="34" charset="0"/>
            </a:endParaRPr>
          </a:p>
        </p:txBody>
      </p:sp>
      <p:sp>
        <p:nvSpPr>
          <p:cNvPr id="5" name="4 Slayt Numarası Yer Tutucusu"/>
          <p:cNvSpPr>
            <a:spLocks noGrp="1"/>
          </p:cNvSpPr>
          <p:nvPr>
            <p:ph type="sldNum" sz="quarter" idx="12"/>
          </p:nvPr>
        </p:nvSpPr>
        <p:spPr/>
        <p:txBody>
          <a:bodyPr/>
          <a:lstStyle/>
          <a:p>
            <a:fld id="{B1DEFA8C-F947-479F-BE07-76B6B3F80BF1}" type="slidenum">
              <a:rPr lang="tr-TR" smtClean="0"/>
              <a:pPr/>
              <a:t>53</a:t>
            </a:fld>
            <a:endParaRPr lang="tr-T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first aid kit ile ilgili görsel sonucu"/>
          <p:cNvPicPr>
            <a:picLocks noChangeAspect="1" noChangeArrowheads="1"/>
          </p:cNvPicPr>
          <p:nvPr/>
        </p:nvPicPr>
        <p:blipFill>
          <a:blip r:embed="rId2" cstate="print"/>
          <a:srcRect/>
          <a:stretch>
            <a:fillRect/>
          </a:stretch>
        </p:blipFill>
        <p:spPr bwMode="auto">
          <a:xfrm>
            <a:off x="0" y="0"/>
            <a:ext cx="4246867" cy="3137685"/>
          </a:xfrm>
          <a:prstGeom prst="rect">
            <a:avLst/>
          </a:prstGeom>
          <a:noFill/>
        </p:spPr>
      </p:pic>
      <p:sp>
        <p:nvSpPr>
          <p:cNvPr id="4" name="3 Dikdörtgen"/>
          <p:cNvSpPr/>
          <p:nvPr/>
        </p:nvSpPr>
        <p:spPr>
          <a:xfrm>
            <a:off x="4211960" y="188640"/>
            <a:ext cx="4932040" cy="5262979"/>
          </a:xfrm>
          <a:prstGeom prst="rect">
            <a:avLst/>
          </a:prstGeom>
        </p:spPr>
        <p:txBody>
          <a:bodyPr wrap="square">
            <a:spAutoFit/>
          </a:bodyPr>
          <a:lstStyle/>
          <a:p>
            <a:r>
              <a:rPr lang="en-US" sz="1600" dirty="0" smtClean="0">
                <a:latin typeface="Maiandra GD" pitchFamily="34" charset="0"/>
              </a:rPr>
              <a:t>Bulb syringe</a:t>
            </a:r>
          </a:p>
          <a:p>
            <a:r>
              <a:rPr lang="en-US" sz="1600" dirty="0" smtClean="0">
                <a:latin typeface="Maiandra GD" pitchFamily="34" charset="0"/>
              </a:rPr>
              <a:t>Medicine spoon </a:t>
            </a:r>
            <a:endParaRPr lang="tr-TR" sz="1600" dirty="0" smtClean="0">
              <a:latin typeface="Maiandra GD" pitchFamily="34" charset="0"/>
            </a:endParaRPr>
          </a:p>
          <a:p>
            <a:r>
              <a:rPr lang="en-US" sz="1600" dirty="0" smtClean="0">
                <a:latin typeface="Maiandra GD" pitchFamily="34" charset="0"/>
              </a:rPr>
              <a:t>Small paper cups</a:t>
            </a:r>
          </a:p>
          <a:p>
            <a:r>
              <a:rPr lang="en-US" sz="1600" dirty="0" smtClean="0">
                <a:latin typeface="Maiandra GD" pitchFamily="34" charset="0"/>
              </a:rPr>
              <a:t>Clean cloths and tissues</a:t>
            </a:r>
          </a:p>
          <a:p>
            <a:r>
              <a:rPr lang="en-US" sz="1600" dirty="0" smtClean="0">
                <a:latin typeface="Maiandra GD" pitchFamily="34" charset="0"/>
              </a:rPr>
              <a:t>Hand sanitizer</a:t>
            </a:r>
          </a:p>
          <a:p>
            <a:r>
              <a:rPr lang="en-US" sz="1600" dirty="0" smtClean="0">
                <a:latin typeface="Maiandra GD" pitchFamily="34" charset="0"/>
              </a:rPr>
              <a:t>Digital thermometer (and rectal </a:t>
            </a:r>
            <a:r>
              <a:rPr lang="tr-TR" sz="1600" dirty="0" smtClean="0">
                <a:latin typeface="Maiandra GD" pitchFamily="34" charset="0"/>
              </a:rPr>
              <a:t>t</a:t>
            </a:r>
            <a:r>
              <a:rPr lang="en-US" sz="1600" dirty="0" err="1" smtClean="0">
                <a:latin typeface="Maiandra GD" pitchFamily="34" charset="0"/>
              </a:rPr>
              <a:t>hermometer</a:t>
            </a:r>
            <a:r>
              <a:rPr lang="en-US" sz="1600" dirty="0" smtClean="0">
                <a:latin typeface="Maiandra GD" pitchFamily="34" charset="0"/>
              </a:rPr>
              <a:t> for</a:t>
            </a:r>
          </a:p>
          <a:p>
            <a:r>
              <a:rPr lang="en-US" sz="1600" dirty="0" smtClean="0">
                <a:latin typeface="Maiandra GD" pitchFamily="34" charset="0"/>
              </a:rPr>
              <a:t>babies less than one year old)</a:t>
            </a:r>
            <a:endParaRPr lang="tr-TR" sz="1600" dirty="0" smtClean="0">
              <a:latin typeface="Maiandra GD" pitchFamily="34" charset="0"/>
            </a:endParaRPr>
          </a:p>
          <a:p>
            <a:r>
              <a:rPr lang="en-US" sz="1600" dirty="0" smtClean="0">
                <a:latin typeface="Maiandra GD" pitchFamily="34" charset="0"/>
              </a:rPr>
              <a:t>Small jar of petroleum jelly</a:t>
            </a:r>
          </a:p>
          <a:p>
            <a:r>
              <a:rPr lang="en-US" sz="1600" dirty="0" smtClean="0">
                <a:latin typeface="Maiandra GD" pitchFamily="34" charset="0"/>
              </a:rPr>
              <a:t>Sterile disposable gloves</a:t>
            </a:r>
          </a:p>
          <a:p>
            <a:r>
              <a:rPr lang="en-US" sz="1600" dirty="0" smtClean="0">
                <a:latin typeface="Maiandra GD" pitchFamily="34" charset="0"/>
              </a:rPr>
              <a:t>Disposable CPR face mask</a:t>
            </a:r>
          </a:p>
          <a:p>
            <a:r>
              <a:rPr lang="en-US" sz="1600" dirty="0" smtClean="0">
                <a:latin typeface="Maiandra GD" pitchFamily="34" charset="0"/>
              </a:rPr>
              <a:t>Safety pins</a:t>
            </a:r>
          </a:p>
          <a:p>
            <a:r>
              <a:rPr lang="en-US" sz="1600" dirty="0" smtClean="0">
                <a:latin typeface="Maiandra GD" pitchFamily="34" charset="0"/>
              </a:rPr>
              <a:t>Scissors (the sharp, angular style with rounded end)</a:t>
            </a:r>
          </a:p>
          <a:p>
            <a:r>
              <a:rPr lang="en-US" sz="1600" dirty="0" smtClean="0">
                <a:latin typeface="Maiandra GD" pitchFamily="34" charset="0"/>
              </a:rPr>
              <a:t>Tweezers</a:t>
            </a:r>
          </a:p>
          <a:p>
            <a:r>
              <a:rPr lang="en-US" sz="1600" dirty="0" smtClean="0">
                <a:latin typeface="Maiandra GD" pitchFamily="34" charset="0"/>
              </a:rPr>
              <a:t>Tooth-preservation kit</a:t>
            </a:r>
          </a:p>
          <a:p>
            <a:r>
              <a:rPr lang="en-US" sz="1600" dirty="0" smtClean="0">
                <a:latin typeface="Maiandra GD" pitchFamily="34" charset="0"/>
              </a:rPr>
              <a:t>Space blanket</a:t>
            </a:r>
          </a:p>
          <a:p>
            <a:r>
              <a:rPr lang="en-US" sz="1600" dirty="0" smtClean="0">
                <a:latin typeface="Maiandra GD" pitchFamily="34" charset="0"/>
              </a:rPr>
              <a:t>Penlight</a:t>
            </a:r>
          </a:p>
          <a:p>
            <a:r>
              <a:rPr lang="en-US" sz="1600" dirty="0" smtClean="0">
                <a:latin typeface="Maiandra GD" pitchFamily="34" charset="0"/>
              </a:rPr>
              <a:t>Small pad of paper and pencil</a:t>
            </a:r>
          </a:p>
          <a:p>
            <a:r>
              <a:rPr lang="en-US" sz="1600" dirty="0" smtClean="0">
                <a:latin typeface="Maiandra GD" pitchFamily="34" charset="0"/>
              </a:rPr>
              <a:t>Emergency candle and waterproof matches</a:t>
            </a:r>
          </a:p>
          <a:p>
            <a:r>
              <a:rPr lang="en-US" sz="1600" dirty="0" smtClean="0">
                <a:latin typeface="Maiandra GD" pitchFamily="34" charset="0"/>
              </a:rPr>
              <a:t>Disposable self-activating cold and hot packs</a:t>
            </a:r>
          </a:p>
          <a:p>
            <a:r>
              <a:rPr lang="en-US" sz="1600" dirty="0" smtClean="0">
                <a:latin typeface="Maiandra GD" pitchFamily="34" charset="0"/>
              </a:rPr>
              <a:t>Magnifying glass</a:t>
            </a:r>
          </a:p>
          <a:p>
            <a:r>
              <a:rPr lang="en-US" sz="1600" dirty="0" smtClean="0">
                <a:latin typeface="Maiandra GD" pitchFamily="34" charset="0"/>
              </a:rPr>
              <a:t>Whistle</a:t>
            </a:r>
            <a:endParaRPr lang="en-US" sz="1600" dirty="0">
              <a:latin typeface="Maiandra GD" pitchFamily="34" charset="0"/>
            </a:endParaRPr>
          </a:p>
        </p:txBody>
      </p:sp>
      <p:sp>
        <p:nvSpPr>
          <p:cNvPr id="5" name="4 Slayt Numarası Yer Tutucusu"/>
          <p:cNvSpPr>
            <a:spLocks noGrp="1"/>
          </p:cNvSpPr>
          <p:nvPr>
            <p:ph type="sldNum" sz="quarter" idx="12"/>
          </p:nvPr>
        </p:nvSpPr>
        <p:spPr/>
        <p:txBody>
          <a:bodyPr/>
          <a:lstStyle/>
          <a:p>
            <a:fld id="{B1DEFA8C-F947-479F-BE07-76B6B3F80BF1}" type="slidenum">
              <a:rPr lang="tr-TR" smtClean="0"/>
              <a:pPr/>
              <a:t>54</a:t>
            </a:fld>
            <a:endParaRPr lang="tr-T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Dikdörtgen"/>
          <p:cNvSpPr/>
          <p:nvPr/>
        </p:nvSpPr>
        <p:spPr>
          <a:xfrm>
            <a:off x="323528" y="332656"/>
            <a:ext cx="3386953" cy="369332"/>
          </a:xfrm>
          <a:prstGeom prst="rect">
            <a:avLst/>
          </a:prstGeom>
        </p:spPr>
        <p:txBody>
          <a:bodyPr wrap="none">
            <a:spAutoFit/>
          </a:bodyPr>
          <a:lstStyle/>
          <a:p>
            <a:r>
              <a:rPr lang="en-US" b="1" dirty="0" smtClean="0">
                <a:solidFill>
                  <a:srgbClr val="FF0000"/>
                </a:solidFill>
                <a:latin typeface="Maiandra GD" pitchFamily="34" charset="0"/>
              </a:rPr>
              <a:t>Transporting the Person Yourself</a:t>
            </a:r>
            <a:endParaRPr lang="en-US" dirty="0">
              <a:solidFill>
                <a:srgbClr val="FF0000"/>
              </a:solidFill>
              <a:latin typeface="Maiandra GD" pitchFamily="34" charset="0"/>
            </a:endParaRPr>
          </a:p>
        </p:txBody>
      </p:sp>
      <p:sp>
        <p:nvSpPr>
          <p:cNvPr id="5" name="4 Dikdörtgen"/>
          <p:cNvSpPr/>
          <p:nvPr/>
        </p:nvSpPr>
        <p:spPr>
          <a:xfrm>
            <a:off x="251520" y="1124744"/>
            <a:ext cx="8352928" cy="2031325"/>
          </a:xfrm>
          <a:prstGeom prst="rect">
            <a:avLst/>
          </a:prstGeom>
        </p:spPr>
        <p:txBody>
          <a:bodyPr wrap="square">
            <a:spAutoFit/>
          </a:bodyPr>
          <a:lstStyle/>
          <a:p>
            <a:r>
              <a:rPr lang="en-US" i="1" dirty="0" smtClean="0">
                <a:latin typeface="Maiandra GD" pitchFamily="34" charset="0"/>
              </a:rPr>
              <a:t>NEVER transport a person:</a:t>
            </a:r>
            <a:endParaRPr lang="tr-TR" i="1" dirty="0" smtClean="0">
              <a:latin typeface="Maiandra GD" pitchFamily="34" charset="0"/>
            </a:endParaRPr>
          </a:p>
          <a:p>
            <a:endParaRPr lang="en-US" i="1" dirty="0" smtClean="0">
              <a:latin typeface="Maiandra GD" pitchFamily="34" charset="0"/>
            </a:endParaRPr>
          </a:p>
          <a:p>
            <a:r>
              <a:rPr lang="en-US" dirty="0" smtClean="0">
                <a:latin typeface="Maiandra GD" pitchFamily="34" charset="0"/>
              </a:rPr>
              <a:t>■ When the trip may aggravate the injury or illness or</a:t>
            </a:r>
            <a:r>
              <a:rPr lang="tr-TR" dirty="0" smtClean="0">
                <a:latin typeface="Maiandra GD" pitchFamily="34" charset="0"/>
              </a:rPr>
              <a:t> </a:t>
            </a:r>
            <a:r>
              <a:rPr lang="en-US" dirty="0" smtClean="0">
                <a:latin typeface="Maiandra GD" pitchFamily="34" charset="0"/>
              </a:rPr>
              <a:t>cause additional injury.</a:t>
            </a:r>
            <a:endParaRPr lang="tr-TR" dirty="0" smtClean="0">
              <a:latin typeface="Maiandra GD" pitchFamily="34" charset="0"/>
            </a:endParaRPr>
          </a:p>
          <a:p>
            <a:endParaRPr lang="en-US" dirty="0" smtClean="0">
              <a:latin typeface="Maiandra GD" pitchFamily="34" charset="0"/>
            </a:endParaRPr>
          </a:p>
          <a:p>
            <a:r>
              <a:rPr lang="en-US" dirty="0" smtClean="0">
                <a:latin typeface="Maiandra GD" pitchFamily="34" charset="0"/>
              </a:rPr>
              <a:t>■ When the person has or may develop a life</a:t>
            </a:r>
            <a:r>
              <a:rPr lang="tr-TR" dirty="0" smtClean="0">
                <a:latin typeface="Maiandra GD" pitchFamily="34" charset="0"/>
              </a:rPr>
              <a:t> </a:t>
            </a:r>
            <a:r>
              <a:rPr lang="en-US" dirty="0" smtClean="0">
                <a:latin typeface="Maiandra GD" pitchFamily="34" charset="0"/>
              </a:rPr>
              <a:t>threatening</a:t>
            </a:r>
            <a:r>
              <a:rPr lang="tr-TR" dirty="0" smtClean="0">
                <a:latin typeface="Maiandra GD" pitchFamily="34" charset="0"/>
              </a:rPr>
              <a:t> </a:t>
            </a:r>
            <a:r>
              <a:rPr lang="en-US" dirty="0" smtClean="0">
                <a:latin typeface="Maiandra GD" pitchFamily="34" charset="0"/>
              </a:rPr>
              <a:t>condition.</a:t>
            </a:r>
            <a:endParaRPr lang="tr-TR" dirty="0" smtClean="0">
              <a:latin typeface="Maiandra GD" pitchFamily="34" charset="0"/>
            </a:endParaRPr>
          </a:p>
          <a:p>
            <a:endParaRPr lang="en-US" dirty="0" smtClean="0">
              <a:latin typeface="Maiandra GD" pitchFamily="34" charset="0"/>
            </a:endParaRPr>
          </a:p>
          <a:p>
            <a:r>
              <a:rPr lang="en-US" dirty="0" smtClean="0">
                <a:latin typeface="Maiandra GD" pitchFamily="34" charset="0"/>
              </a:rPr>
              <a:t>■ If you are unsure of the nature of the injury or illness.</a:t>
            </a:r>
            <a:endParaRPr lang="en-US" dirty="0">
              <a:latin typeface="Maiandra GD" pitchFamily="34" charset="0"/>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pPr/>
              <a:t>55</a:t>
            </a:fld>
            <a:endParaRPr lang="tr-T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51520" y="1556792"/>
            <a:ext cx="8280920" cy="3416320"/>
          </a:xfrm>
          <a:prstGeom prst="rect">
            <a:avLst/>
          </a:prstGeom>
        </p:spPr>
        <p:txBody>
          <a:bodyPr wrap="square">
            <a:spAutoFit/>
          </a:bodyPr>
          <a:lstStyle/>
          <a:p>
            <a:endParaRPr lang="tr-TR" dirty="0" smtClean="0">
              <a:latin typeface="Maiandra GD" pitchFamily="34" charset="0"/>
            </a:endParaRPr>
          </a:p>
          <a:p>
            <a:pPr marL="342900" indent="-342900">
              <a:buAutoNum type="arabicPeriod"/>
            </a:pPr>
            <a:r>
              <a:rPr lang="tr-TR" dirty="0" smtClean="0">
                <a:latin typeface="Maiandra GD" pitchFamily="34" charset="0"/>
              </a:rPr>
              <a:t>W</a:t>
            </a:r>
            <a:r>
              <a:rPr lang="en-US" dirty="0" smtClean="0">
                <a:latin typeface="Maiandra GD" pitchFamily="34" charset="0"/>
              </a:rPr>
              <a:t>hen you are faced with immediate danger,</a:t>
            </a:r>
            <a:r>
              <a:rPr lang="tr-TR" dirty="0" smtClean="0">
                <a:latin typeface="Maiandra GD" pitchFamily="34" charset="0"/>
              </a:rPr>
              <a:t> </a:t>
            </a:r>
            <a:r>
              <a:rPr lang="en-US" dirty="0" smtClean="0">
                <a:latin typeface="Maiandra GD" pitchFamily="34" charset="0"/>
              </a:rPr>
              <a:t>such as fire, lack of oxygen, risk</a:t>
            </a:r>
            <a:endParaRPr lang="tr-TR" dirty="0" smtClean="0">
              <a:latin typeface="Maiandra GD" pitchFamily="34" charset="0"/>
            </a:endParaRPr>
          </a:p>
          <a:p>
            <a:pPr marL="342900" indent="-342900"/>
            <a:r>
              <a:rPr lang="en-US" dirty="0" smtClean="0">
                <a:latin typeface="Maiandra GD" pitchFamily="34" charset="0"/>
              </a:rPr>
              <a:t>of explosion or a</a:t>
            </a:r>
            <a:r>
              <a:rPr lang="tr-TR" dirty="0" smtClean="0">
                <a:latin typeface="Maiandra GD" pitchFamily="34" charset="0"/>
              </a:rPr>
              <a:t> </a:t>
            </a:r>
            <a:r>
              <a:rPr lang="en-US" dirty="0" smtClean="0">
                <a:latin typeface="Maiandra GD" pitchFamily="34" charset="0"/>
              </a:rPr>
              <a:t>collapsing structure.</a:t>
            </a:r>
            <a:endParaRPr lang="tr-TR" dirty="0" smtClean="0">
              <a:latin typeface="Maiandra GD" pitchFamily="34" charset="0"/>
            </a:endParaRPr>
          </a:p>
          <a:p>
            <a:pPr marL="342900" indent="-342900"/>
            <a:endParaRPr lang="en-US" dirty="0" smtClean="0">
              <a:latin typeface="Maiandra GD" pitchFamily="34" charset="0"/>
            </a:endParaRPr>
          </a:p>
          <a:p>
            <a:r>
              <a:rPr lang="en-US" dirty="0" smtClean="0">
                <a:latin typeface="Maiandra GD" pitchFamily="34" charset="0"/>
              </a:rPr>
              <a:t>2. When you have to get to another person who may</a:t>
            </a:r>
            <a:r>
              <a:rPr lang="tr-TR" dirty="0" smtClean="0">
                <a:latin typeface="Maiandra GD" pitchFamily="34" charset="0"/>
              </a:rPr>
              <a:t> </a:t>
            </a:r>
            <a:r>
              <a:rPr lang="en-US" dirty="0" smtClean="0">
                <a:latin typeface="Maiandra GD" pitchFamily="34" charset="0"/>
              </a:rPr>
              <a:t>have a more serious problem. In this case, you</a:t>
            </a:r>
            <a:r>
              <a:rPr lang="tr-TR" dirty="0" smtClean="0">
                <a:latin typeface="Maiandra GD" pitchFamily="34" charset="0"/>
              </a:rPr>
              <a:t> </a:t>
            </a:r>
            <a:r>
              <a:rPr lang="en-US" dirty="0" smtClean="0">
                <a:latin typeface="Maiandra GD" pitchFamily="34" charset="0"/>
              </a:rPr>
              <a:t>may have to move a person with minor injuries to</a:t>
            </a:r>
          </a:p>
          <a:p>
            <a:r>
              <a:rPr lang="en-US" dirty="0" smtClean="0">
                <a:latin typeface="Maiandra GD" pitchFamily="34" charset="0"/>
              </a:rPr>
              <a:t>reach someone needing immediate care.</a:t>
            </a:r>
            <a:r>
              <a:rPr lang="tr-TR" dirty="0" smtClean="0">
                <a:latin typeface="Maiandra GD" pitchFamily="34" charset="0"/>
              </a:rPr>
              <a:t> </a:t>
            </a:r>
          </a:p>
          <a:p>
            <a:endParaRPr lang="tr-TR" dirty="0" smtClean="0">
              <a:latin typeface="Maiandra GD" pitchFamily="34" charset="0"/>
            </a:endParaRPr>
          </a:p>
          <a:p>
            <a:r>
              <a:rPr lang="tr-TR" dirty="0" smtClean="0">
                <a:latin typeface="Maiandra GD" pitchFamily="34" charset="0"/>
              </a:rPr>
              <a:t>3. </a:t>
            </a:r>
            <a:r>
              <a:rPr lang="en-US" dirty="0" smtClean="0">
                <a:latin typeface="Maiandra GD" pitchFamily="34" charset="0"/>
              </a:rPr>
              <a:t>When it is necessary to give proper care. For</a:t>
            </a:r>
            <a:r>
              <a:rPr lang="tr-TR" dirty="0" smtClean="0">
                <a:latin typeface="Maiandra GD" pitchFamily="34" charset="0"/>
              </a:rPr>
              <a:t> </a:t>
            </a:r>
            <a:r>
              <a:rPr lang="en-US" dirty="0" smtClean="0">
                <a:latin typeface="Maiandra GD" pitchFamily="34" charset="0"/>
              </a:rPr>
              <a:t>example, if someone needed CPR, he or she might</a:t>
            </a:r>
            <a:r>
              <a:rPr lang="tr-TR" dirty="0" smtClean="0">
                <a:latin typeface="Maiandra GD" pitchFamily="34" charset="0"/>
              </a:rPr>
              <a:t> </a:t>
            </a:r>
            <a:r>
              <a:rPr lang="en-US" dirty="0" smtClean="0">
                <a:latin typeface="Maiandra GD" pitchFamily="34" charset="0"/>
              </a:rPr>
              <a:t>have to be moved from a bed because CPR needs</a:t>
            </a:r>
            <a:r>
              <a:rPr lang="tr-TR" dirty="0" smtClean="0">
                <a:latin typeface="Maiandra GD" pitchFamily="34" charset="0"/>
              </a:rPr>
              <a:t> </a:t>
            </a:r>
            <a:r>
              <a:rPr lang="en-US" dirty="0" smtClean="0">
                <a:latin typeface="Maiandra GD" pitchFamily="34" charset="0"/>
              </a:rPr>
              <a:t>to be performed on a firm, flat surface. If the</a:t>
            </a:r>
            <a:r>
              <a:rPr lang="tr-TR" dirty="0" smtClean="0">
                <a:latin typeface="Maiandra GD" pitchFamily="34" charset="0"/>
              </a:rPr>
              <a:t> </a:t>
            </a:r>
            <a:r>
              <a:rPr lang="en-US" dirty="0" smtClean="0">
                <a:latin typeface="Maiandra GD" pitchFamily="34" charset="0"/>
              </a:rPr>
              <a:t>surface or space is not adequate to give care, the</a:t>
            </a:r>
            <a:r>
              <a:rPr lang="tr-TR" dirty="0" smtClean="0">
                <a:latin typeface="Maiandra GD" pitchFamily="34" charset="0"/>
              </a:rPr>
              <a:t> </a:t>
            </a:r>
            <a:r>
              <a:rPr lang="en-US" dirty="0" smtClean="0">
                <a:latin typeface="Maiandra GD" pitchFamily="34" charset="0"/>
              </a:rPr>
              <a:t>person should be moved.</a:t>
            </a:r>
            <a:endParaRPr lang="en-US" dirty="0">
              <a:latin typeface="Maiandra GD" pitchFamily="34" charset="0"/>
            </a:endParaRPr>
          </a:p>
        </p:txBody>
      </p:sp>
      <p:sp>
        <p:nvSpPr>
          <p:cNvPr id="3" name="2 Dikdörtgen"/>
          <p:cNvSpPr/>
          <p:nvPr/>
        </p:nvSpPr>
        <p:spPr>
          <a:xfrm>
            <a:off x="611560" y="620688"/>
            <a:ext cx="3331553" cy="369332"/>
          </a:xfrm>
          <a:prstGeom prst="rect">
            <a:avLst/>
          </a:prstGeom>
        </p:spPr>
        <p:txBody>
          <a:bodyPr wrap="none">
            <a:spAutoFit/>
          </a:bodyPr>
          <a:lstStyle/>
          <a:p>
            <a:r>
              <a:rPr lang="en-US" b="1" dirty="0" smtClean="0">
                <a:solidFill>
                  <a:srgbClr val="FF0000"/>
                </a:solidFill>
                <a:latin typeface="Maiandra GD" pitchFamily="34" charset="0"/>
              </a:rPr>
              <a:t>Moving an Injured or Ill Person</a:t>
            </a:r>
            <a:endParaRPr lang="en-US" dirty="0">
              <a:solidFill>
                <a:srgbClr val="FF0000"/>
              </a:solidFill>
              <a:latin typeface="Maiandra GD" pitchFamily="34" charset="0"/>
            </a:endParaRPr>
          </a:p>
        </p:txBody>
      </p:sp>
      <p:sp>
        <p:nvSpPr>
          <p:cNvPr id="4" name="3 Slayt Numarası Yer Tutucusu"/>
          <p:cNvSpPr>
            <a:spLocks noGrp="1"/>
          </p:cNvSpPr>
          <p:nvPr>
            <p:ph type="sldNum" sz="quarter" idx="12"/>
          </p:nvPr>
        </p:nvSpPr>
        <p:spPr/>
        <p:txBody>
          <a:bodyPr/>
          <a:lstStyle/>
          <a:p>
            <a:fld id="{B1DEFA8C-F947-479F-BE07-76B6B3F80BF1}" type="slidenum">
              <a:rPr lang="tr-TR" smtClean="0"/>
              <a:pPr/>
              <a:t>56</a:t>
            </a:fld>
            <a:endParaRPr lang="tr-T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51520" y="404664"/>
            <a:ext cx="4572000" cy="923330"/>
          </a:xfrm>
          <a:prstGeom prst="rect">
            <a:avLst/>
          </a:prstGeom>
        </p:spPr>
        <p:txBody>
          <a:bodyPr>
            <a:spAutoFit/>
          </a:bodyPr>
          <a:lstStyle/>
          <a:p>
            <a:r>
              <a:rPr lang="en-US" b="1" dirty="0" smtClean="0">
                <a:latin typeface="Maiandra GD" pitchFamily="34" charset="0"/>
              </a:rPr>
              <a:t>Types of Non-Emergency Moves</a:t>
            </a:r>
            <a:endParaRPr lang="tr-TR" b="1" dirty="0" smtClean="0">
              <a:latin typeface="Maiandra GD" pitchFamily="34" charset="0"/>
            </a:endParaRPr>
          </a:p>
          <a:p>
            <a:endParaRPr lang="en-US" b="1" dirty="0" smtClean="0">
              <a:latin typeface="Maiandra GD" pitchFamily="34" charset="0"/>
            </a:endParaRPr>
          </a:p>
          <a:p>
            <a:r>
              <a:rPr lang="en-US" b="1" dirty="0" smtClean="0">
                <a:latin typeface="Maiandra GD" pitchFamily="34" charset="0"/>
              </a:rPr>
              <a:t>Walking Assist</a:t>
            </a:r>
            <a:endParaRPr lang="en-US" dirty="0">
              <a:latin typeface="Maiandra GD" pitchFamily="34" charset="0"/>
            </a:endParaRPr>
          </a:p>
        </p:txBody>
      </p:sp>
      <p:pic>
        <p:nvPicPr>
          <p:cNvPr id="5122" name="Picture 2"/>
          <p:cNvPicPr>
            <a:picLocks noChangeAspect="1" noChangeArrowheads="1"/>
          </p:cNvPicPr>
          <p:nvPr/>
        </p:nvPicPr>
        <p:blipFill>
          <a:blip r:embed="rId2" cstate="print"/>
          <a:srcRect/>
          <a:stretch>
            <a:fillRect/>
          </a:stretch>
        </p:blipFill>
        <p:spPr bwMode="auto">
          <a:xfrm>
            <a:off x="899592" y="1556792"/>
            <a:ext cx="7333630" cy="4011009"/>
          </a:xfrm>
          <a:prstGeom prst="rect">
            <a:avLst/>
          </a:prstGeom>
          <a:noFill/>
          <a:ln w="9525">
            <a:noFill/>
            <a:miter lim="800000"/>
            <a:headEnd/>
            <a:tailEnd/>
          </a:ln>
        </p:spPr>
      </p:pic>
      <p:sp>
        <p:nvSpPr>
          <p:cNvPr id="4" name="3 Slayt Numarası Yer Tutucusu"/>
          <p:cNvSpPr>
            <a:spLocks noGrp="1"/>
          </p:cNvSpPr>
          <p:nvPr>
            <p:ph type="sldNum" sz="quarter" idx="12"/>
          </p:nvPr>
        </p:nvSpPr>
        <p:spPr/>
        <p:txBody>
          <a:bodyPr/>
          <a:lstStyle/>
          <a:p>
            <a:fld id="{B1DEFA8C-F947-479F-BE07-76B6B3F80BF1}" type="slidenum">
              <a:rPr lang="tr-TR" smtClean="0"/>
              <a:pPr/>
              <a:t>57</a:t>
            </a:fld>
            <a:endParaRPr lang="tr-T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51520" y="404664"/>
            <a:ext cx="4572000" cy="923330"/>
          </a:xfrm>
          <a:prstGeom prst="rect">
            <a:avLst/>
          </a:prstGeom>
        </p:spPr>
        <p:txBody>
          <a:bodyPr>
            <a:spAutoFit/>
          </a:bodyPr>
          <a:lstStyle/>
          <a:p>
            <a:r>
              <a:rPr lang="en-US" b="1" dirty="0" smtClean="0">
                <a:latin typeface="Maiandra GD" pitchFamily="34" charset="0"/>
              </a:rPr>
              <a:t>Types of Non-Emergency Moves</a:t>
            </a:r>
            <a:endParaRPr lang="tr-TR" b="1" dirty="0" smtClean="0">
              <a:latin typeface="Maiandra GD" pitchFamily="34" charset="0"/>
            </a:endParaRPr>
          </a:p>
          <a:p>
            <a:endParaRPr lang="en-US" b="1" dirty="0" smtClean="0">
              <a:latin typeface="Maiandra GD" pitchFamily="34" charset="0"/>
            </a:endParaRPr>
          </a:p>
          <a:p>
            <a:r>
              <a:rPr lang="tr-TR" b="1" dirty="0" err="1" smtClean="0">
                <a:latin typeface="Maiandra GD" pitchFamily="34" charset="0"/>
              </a:rPr>
              <a:t>Two</a:t>
            </a:r>
            <a:r>
              <a:rPr lang="tr-TR" b="1" dirty="0" smtClean="0">
                <a:latin typeface="Maiandra GD" pitchFamily="34" charset="0"/>
              </a:rPr>
              <a:t>-</a:t>
            </a:r>
            <a:r>
              <a:rPr lang="tr-TR" b="1" dirty="0" err="1" smtClean="0">
                <a:latin typeface="Maiandra GD" pitchFamily="34" charset="0"/>
              </a:rPr>
              <a:t>Person</a:t>
            </a:r>
            <a:r>
              <a:rPr lang="tr-TR" b="1" dirty="0" smtClean="0">
                <a:latin typeface="Maiandra GD" pitchFamily="34" charset="0"/>
              </a:rPr>
              <a:t> </a:t>
            </a:r>
            <a:r>
              <a:rPr lang="tr-TR" b="1" dirty="0" err="1" smtClean="0">
                <a:latin typeface="Maiandra GD" pitchFamily="34" charset="0"/>
              </a:rPr>
              <a:t>seat</a:t>
            </a:r>
            <a:r>
              <a:rPr lang="tr-TR" b="1" dirty="0" smtClean="0">
                <a:latin typeface="Maiandra GD" pitchFamily="34" charset="0"/>
              </a:rPr>
              <a:t> </a:t>
            </a:r>
            <a:r>
              <a:rPr lang="tr-TR" b="1" dirty="0" err="1" smtClean="0">
                <a:latin typeface="Maiandra GD" pitchFamily="34" charset="0"/>
              </a:rPr>
              <a:t>carry</a:t>
            </a:r>
            <a:endParaRPr lang="en-US" dirty="0">
              <a:latin typeface="Maiandra GD" pitchFamily="34" charset="0"/>
            </a:endParaRPr>
          </a:p>
        </p:txBody>
      </p:sp>
      <p:pic>
        <p:nvPicPr>
          <p:cNvPr id="6146" name="Picture 2"/>
          <p:cNvPicPr>
            <a:picLocks noChangeAspect="1" noChangeArrowheads="1"/>
          </p:cNvPicPr>
          <p:nvPr/>
        </p:nvPicPr>
        <p:blipFill>
          <a:blip r:embed="rId2" cstate="print"/>
          <a:srcRect/>
          <a:stretch>
            <a:fillRect/>
          </a:stretch>
        </p:blipFill>
        <p:spPr bwMode="auto">
          <a:xfrm>
            <a:off x="2933700" y="1314450"/>
            <a:ext cx="3276600" cy="4229100"/>
          </a:xfrm>
          <a:prstGeom prst="rect">
            <a:avLst/>
          </a:prstGeom>
          <a:noFill/>
          <a:ln w="9525">
            <a:noFill/>
            <a:miter lim="800000"/>
            <a:headEnd/>
            <a:tailEnd/>
          </a:ln>
        </p:spPr>
      </p:pic>
      <p:sp>
        <p:nvSpPr>
          <p:cNvPr id="4" name="3 Slayt Numarası Yer Tutucusu"/>
          <p:cNvSpPr>
            <a:spLocks noGrp="1"/>
          </p:cNvSpPr>
          <p:nvPr>
            <p:ph type="sldNum" sz="quarter" idx="12"/>
          </p:nvPr>
        </p:nvSpPr>
        <p:spPr/>
        <p:txBody>
          <a:bodyPr/>
          <a:lstStyle/>
          <a:p>
            <a:fld id="{B1DEFA8C-F947-479F-BE07-76B6B3F80BF1}" type="slidenum">
              <a:rPr lang="tr-TR" smtClean="0"/>
              <a:pPr/>
              <a:t>58</a:t>
            </a:fld>
            <a:endParaRPr lang="tr-T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79512" y="1196752"/>
            <a:ext cx="3552825" cy="3952875"/>
          </a:xfrm>
          <a:prstGeom prst="rect">
            <a:avLst/>
          </a:prstGeom>
          <a:noFill/>
          <a:ln w="9525">
            <a:noFill/>
            <a:miter lim="800000"/>
            <a:headEnd/>
            <a:tailEnd/>
          </a:ln>
        </p:spPr>
      </p:pic>
      <p:sp>
        <p:nvSpPr>
          <p:cNvPr id="3" name="2 Dikdörtgen"/>
          <p:cNvSpPr/>
          <p:nvPr/>
        </p:nvSpPr>
        <p:spPr>
          <a:xfrm>
            <a:off x="251520" y="404664"/>
            <a:ext cx="4572000" cy="646331"/>
          </a:xfrm>
          <a:prstGeom prst="rect">
            <a:avLst/>
          </a:prstGeom>
        </p:spPr>
        <p:txBody>
          <a:bodyPr>
            <a:spAutoFit/>
          </a:bodyPr>
          <a:lstStyle/>
          <a:p>
            <a:r>
              <a:rPr lang="en-US" b="1" dirty="0" smtClean="0">
                <a:latin typeface="Maiandra GD" pitchFamily="34" charset="0"/>
              </a:rPr>
              <a:t>Types of Emergency Moves</a:t>
            </a:r>
            <a:endParaRPr lang="tr-TR" b="1" dirty="0" smtClean="0">
              <a:latin typeface="Maiandra GD" pitchFamily="34" charset="0"/>
            </a:endParaRPr>
          </a:p>
          <a:p>
            <a:endParaRPr lang="en-US" b="1" dirty="0" smtClean="0">
              <a:latin typeface="Maiandra GD"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4067944" y="1484784"/>
            <a:ext cx="4619625" cy="3295650"/>
          </a:xfrm>
          <a:prstGeom prst="rect">
            <a:avLst/>
          </a:prstGeom>
          <a:noFill/>
          <a:ln w="9525">
            <a:noFill/>
            <a:miter lim="800000"/>
            <a:headEnd/>
            <a:tailEnd/>
          </a:ln>
        </p:spPr>
      </p:pic>
      <p:sp>
        <p:nvSpPr>
          <p:cNvPr id="6" name="5 Slayt Numarası Yer Tutucusu"/>
          <p:cNvSpPr>
            <a:spLocks noGrp="1"/>
          </p:cNvSpPr>
          <p:nvPr>
            <p:ph type="sldNum" sz="quarter" idx="12"/>
          </p:nvPr>
        </p:nvSpPr>
        <p:spPr/>
        <p:txBody>
          <a:bodyPr/>
          <a:lstStyle/>
          <a:p>
            <a:fld id="{B1DEFA8C-F947-479F-BE07-76B6B3F80BF1}" type="slidenum">
              <a:rPr lang="tr-TR" smtClean="0"/>
              <a:pPr/>
              <a:t>59</a:t>
            </a:fld>
            <a:endParaRPr lang="tr-T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907704" y="0"/>
            <a:ext cx="4458554" cy="4885757"/>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144016" y="4941168"/>
            <a:ext cx="8892480" cy="1884620"/>
          </a:xfrm>
          <a:prstGeom prst="rect">
            <a:avLst/>
          </a:prstGeom>
          <a:noFill/>
          <a:ln w="9525">
            <a:noFill/>
            <a:miter lim="800000"/>
            <a:headEnd/>
            <a:tailEnd/>
          </a:ln>
        </p:spPr>
      </p:pic>
      <p:sp>
        <p:nvSpPr>
          <p:cNvPr id="6" name="5 Slayt Numarası Yer Tutucusu"/>
          <p:cNvSpPr>
            <a:spLocks noGrp="1"/>
          </p:cNvSpPr>
          <p:nvPr>
            <p:ph type="sldNum" sz="quarter" idx="12"/>
          </p:nvPr>
        </p:nvSpPr>
        <p:spPr/>
        <p:txBody>
          <a:bodyPr/>
          <a:lstStyle/>
          <a:p>
            <a:fld id="{B1DEFA8C-F947-479F-BE07-76B6B3F80BF1}" type="slidenum">
              <a:rPr lang="tr-TR" smtClean="0"/>
              <a:pPr/>
              <a:t>6</a:t>
            </a:fld>
            <a:endParaRPr lang="tr-TR"/>
          </a:p>
        </p:txBody>
      </p:sp>
      <p:sp>
        <p:nvSpPr>
          <p:cNvPr id="7" name="6 Dikdörtgen"/>
          <p:cNvSpPr/>
          <p:nvPr/>
        </p:nvSpPr>
        <p:spPr>
          <a:xfrm>
            <a:off x="1979712" y="2348880"/>
            <a:ext cx="2088232"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7 Dikdörtgen"/>
          <p:cNvSpPr/>
          <p:nvPr/>
        </p:nvSpPr>
        <p:spPr>
          <a:xfrm>
            <a:off x="2051720" y="3501008"/>
            <a:ext cx="2016224" cy="1224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8 Dikdörtgen"/>
          <p:cNvSpPr/>
          <p:nvPr/>
        </p:nvSpPr>
        <p:spPr>
          <a:xfrm>
            <a:off x="4067944" y="2348880"/>
            <a:ext cx="2088232"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9 Dikdörtgen"/>
          <p:cNvSpPr/>
          <p:nvPr/>
        </p:nvSpPr>
        <p:spPr>
          <a:xfrm>
            <a:off x="4139952" y="3645024"/>
            <a:ext cx="2088232" cy="10081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467544" y="764704"/>
            <a:ext cx="2456122" cy="369332"/>
          </a:xfrm>
          <a:prstGeom prst="rect">
            <a:avLst/>
          </a:prstGeom>
        </p:spPr>
        <p:txBody>
          <a:bodyPr wrap="none">
            <a:spAutoFit/>
          </a:bodyPr>
          <a:lstStyle/>
          <a:p>
            <a:r>
              <a:rPr lang="en-US" b="1" dirty="0" smtClean="0">
                <a:latin typeface="Maiandra GD" pitchFamily="34" charset="0"/>
              </a:rPr>
              <a:t>FIRST AID PRIORITIES</a:t>
            </a:r>
            <a:endParaRPr lang="en-US" dirty="0">
              <a:latin typeface="Maiandra GD" pitchFamily="34" charset="0"/>
            </a:endParaRPr>
          </a:p>
        </p:txBody>
      </p:sp>
      <p:sp>
        <p:nvSpPr>
          <p:cNvPr id="3" name="2 Dikdörtgen"/>
          <p:cNvSpPr/>
          <p:nvPr/>
        </p:nvSpPr>
        <p:spPr>
          <a:xfrm>
            <a:off x="323528" y="1340768"/>
            <a:ext cx="8820472" cy="2031325"/>
          </a:xfrm>
          <a:prstGeom prst="rect">
            <a:avLst/>
          </a:prstGeom>
        </p:spPr>
        <p:txBody>
          <a:bodyPr wrap="square">
            <a:spAutoFit/>
          </a:bodyPr>
          <a:lstStyle/>
          <a:p>
            <a:r>
              <a:rPr lang="en-US" dirty="0" smtClean="0">
                <a:latin typeface="Maiandra GD" pitchFamily="34" charset="0"/>
              </a:rPr>
              <a:t>■ Assess a situation quickly and calmly.</a:t>
            </a:r>
          </a:p>
          <a:p>
            <a:r>
              <a:rPr lang="en-US" dirty="0" smtClean="0">
                <a:latin typeface="Maiandra GD" pitchFamily="34" charset="0"/>
              </a:rPr>
              <a:t>■ Protect yourself and any casualties from</a:t>
            </a:r>
            <a:r>
              <a:rPr lang="tr-TR" dirty="0" smtClean="0">
                <a:latin typeface="Maiandra GD" pitchFamily="34" charset="0"/>
              </a:rPr>
              <a:t> </a:t>
            </a:r>
            <a:r>
              <a:rPr lang="en-US" dirty="0" smtClean="0">
                <a:latin typeface="Maiandra GD" pitchFamily="34" charset="0"/>
              </a:rPr>
              <a:t>danger</a:t>
            </a:r>
          </a:p>
          <a:p>
            <a:r>
              <a:rPr lang="en-US" dirty="0" smtClean="0">
                <a:latin typeface="Maiandra GD" pitchFamily="34" charset="0"/>
              </a:rPr>
              <a:t>■ Prevent cross-contamination between</a:t>
            </a:r>
            <a:r>
              <a:rPr lang="tr-TR" dirty="0" smtClean="0">
                <a:latin typeface="Maiandra GD" pitchFamily="34" charset="0"/>
              </a:rPr>
              <a:t> </a:t>
            </a:r>
            <a:r>
              <a:rPr lang="en-US" dirty="0" smtClean="0">
                <a:latin typeface="Maiandra GD" pitchFamily="34" charset="0"/>
              </a:rPr>
              <a:t>yourself and the casualty</a:t>
            </a:r>
          </a:p>
          <a:p>
            <a:r>
              <a:rPr lang="en-US" dirty="0" smtClean="0">
                <a:latin typeface="Maiandra GD" pitchFamily="34" charset="0"/>
              </a:rPr>
              <a:t>■ Comfort and reassure casualties.</a:t>
            </a:r>
          </a:p>
          <a:p>
            <a:r>
              <a:rPr lang="en-US" dirty="0" smtClean="0">
                <a:latin typeface="Maiandra GD" pitchFamily="34" charset="0"/>
              </a:rPr>
              <a:t>■ Assess the </a:t>
            </a:r>
            <a:r>
              <a:rPr lang="en-US" dirty="0" err="1" smtClean="0">
                <a:latin typeface="Maiandra GD" pitchFamily="34" charset="0"/>
              </a:rPr>
              <a:t>casualt</a:t>
            </a:r>
            <a:r>
              <a:rPr lang="tr-TR" dirty="0" smtClean="0">
                <a:latin typeface="Maiandra GD" pitchFamily="34" charset="0"/>
              </a:rPr>
              <a:t>y</a:t>
            </a:r>
            <a:endParaRPr lang="en-US" dirty="0" smtClean="0">
              <a:latin typeface="Maiandra GD" pitchFamily="34" charset="0"/>
            </a:endParaRPr>
          </a:p>
          <a:p>
            <a:r>
              <a:rPr lang="en-US" dirty="0" smtClean="0">
                <a:latin typeface="Maiandra GD" pitchFamily="34" charset="0"/>
              </a:rPr>
              <a:t>■ Give early treatment</a:t>
            </a:r>
          </a:p>
          <a:p>
            <a:r>
              <a:rPr lang="en-US" dirty="0" smtClean="0">
                <a:latin typeface="Maiandra GD" pitchFamily="34" charset="0"/>
              </a:rPr>
              <a:t>■ Arrange for appropriate help: </a:t>
            </a:r>
            <a:r>
              <a:rPr lang="en-US" b="1" dirty="0" smtClean="0">
                <a:latin typeface="Maiandra GD" pitchFamily="34" charset="0"/>
              </a:rPr>
              <a:t>call </a:t>
            </a:r>
            <a:r>
              <a:rPr lang="tr-TR" b="1" dirty="0" smtClean="0">
                <a:latin typeface="Maiandra GD" pitchFamily="34" charset="0"/>
              </a:rPr>
              <a:t>112 </a:t>
            </a:r>
            <a:r>
              <a:rPr lang="en-US" b="1" dirty="0" smtClean="0">
                <a:latin typeface="Maiandra GD" pitchFamily="34" charset="0"/>
              </a:rPr>
              <a:t>for</a:t>
            </a:r>
            <a:r>
              <a:rPr lang="tr-TR" b="1" dirty="0" smtClean="0">
                <a:latin typeface="Maiandra GD" pitchFamily="34" charset="0"/>
              </a:rPr>
              <a:t> </a:t>
            </a:r>
            <a:r>
              <a:rPr lang="en-US" b="1" dirty="0" smtClean="0">
                <a:latin typeface="Maiandra GD" pitchFamily="34" charset="0"/>
              </a:rPr>
              <a:t>emergency help</a:t>
            </a:r>
            <a:endParaRPr lang="en-US" dirty="0">
              <a:latin typeface="Maiandra GD" pitchFamily="34" charset="0"/>
            </a:endParaRPr>
          </a:p>
        </p:txBody>
      </p:sp>
      <p:pic>
        <p:nvPicPr>
          <p:cNvPr id="108546" name="Picture 2" descr="first aid gif ile ilgili görsel sonucu"/>
          <p:cNvPicPr>
            <a:picLocks noChangeAspect="1" noChangeArrowheads="1"/>
          </p:cNvPicPr>
          <p:nvPr/>
        </p:nvPicPr>
        <p:blipFill>
          <a:blip r:embed="rId2" cstate="print"/>
          <a:srcRect/>
          <a:stretch>
            <a:fillRect/>
          </a:stretch>
        </p:blipFill>
        <p:spPr bwMode="auto">
          <a:xfrm>
            <a:off x="5004048" y="4077072"/>
            <a:ext cx="2356520" cy="2048148"/>
          </a:xfrm>
          <a:prstGeom prst="rect">
            <a:avLst/>
          </a:prstGeom>
          <a:noFill/>
        </p:spPr>
      </p:pic>
      <p:sp>
        <p:nvSpPr>
          <p:cNvPr id="5" name="4 Slayt Numarası Yer Tutucusu"/>
          <p:cNvSpPr>
            <a:spLocks noGrp="1"/>
          </p:cNvSpPr>
          <p:nvPr>
            <p:ph type="sldNum" sz="quarter" idx="12"/>
          </p:nvPr>
        </p:nvSpPr>
        <p:spPr/>
        <p:txBody>
          <a:bodyPr/>
          <a:lstStyle/>
          <a:p>
            <a:fld id="{B1DEFA8C-F947-479F-BE07-76B6B3F80BF1}" type="slidenum">
              <a:rPr lang="tr-TR" smtClean="0"/>
              <a:pPr/>
              <a:t>7</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323528" y="1340768"/>
            <a:ext cx="8820472" cy="2031325"/>
          </a:xfrm>
          <a:prstGeom prst="rect">
            <a:avLst/>
          </a:prstGeom>
        </p:spPr>
        <p:txBody>
          <a:bodyPr wrap="square">
            <a:spAutoFit/>
          </a:bodyPr>
          <a:lstStyle/>
          <a:p>
            <a:r>
              <a:rPr lang="en-US" dirty="0" smtClean="0">
                <a:latin typeface="Maiandra GD" pitchFamily="34" charset="0"/>
              </a:rPr>
              <a:t>■ Assess a situation quickly and calmly.</a:t>
            </a:r>
          </a:p>
          <a:p>
            <a:r>
              <a:rPr lang="en-US" dirty="0" smtClean="0">
                <a:solidFill>
                  <a:schemeClr val="bg1">
                    <a:lumMod val="85000"/>
                  </a:schemeClr>
                </a:solidFill>
                <a:latin typeface="Maiandra GD" pitchFamily="34" charset="0"/>
              </a:rPr>
              <a:t>■</a:t>
            </a:r>
            <a:r>
              <a:rPr lang="en-US" dirty="0" smtClean="0">
                <a:latin typeface="Maiandra GD" pitchFamily="34" charset="0"/>
              </a:rPr>
              <a:t> </a:t>
            </a:r>
            <a:r>
              <a:rPr lang="en-US" dirty="0" smtClean="0">
                <a:solidFill>
                  <a:schemeClr val="bg1">
                    <a:lumMod val="85000"/>
                  </a:schemeClr>
                </a:solidFill>
                <a:latin typeface="Maiandra GD" pitchFamily="34" charset="0"/>
              </a:rPr>
              <a:t>Protect yourself and any casualties from</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danger</a:t>
            </a:r>
          </a:p>
          <a:p>
            <a:r>
              <a:rPr lang="en-US" dirty="0" smtClean="0">
                <a:solidFill>
                  <a:schemeClr val="bg1">
                    <a:lumMod val="85000"/>
                  </a:schemeClr>
                </a:solidFill>
                <a:latin typeface="Maiandra GD" pitchFamily="34" charset="0"/>
              </a:rPr>
              <a:t>■ Prevent cross-contamination between</a:t>
            </a:r>
            <a:r>
              <a:rPr lang="tr-TR" dirty="0" smtClean="0">
                <a:solidFill>
                  <a:schemeClr val="bg1">
                    <a:lumMod val="85000"/>
                  </a:schemeClr>
                </a:solidFill>
                <a:latin typeface="Maiandra GD" pitchFamily="34" charset="0"/>
              </a:rPr>
              <a:t> </a:t>
            </a:r>
            <a:r>
              <a:rPr lang="en-US" dirty="0" smtClean="0">
                <a:solidFill>
                  <a:schemeClr val="bg1">
                    <a:lumMod val="85000"/>
                  </a:schemeClr>
                </a:solidFill>
                <a:latin typeface="Maiandra GD" pitchFamily="34" charset="0"/>
              </a:rPr>
              <a:t>yourself and the casualty</a:t>
            </a:r>
          </a:p>
          <a:p>
            <a:r>
              <a:rPr lang="en-US" dirty="0" smtClean="0">
                <a:solidFill>
                  <a:schemeClr val="bg1">
                    <a:lumMod val="85000"/>
                  </a:schemeClr>
                </a:solidFill>
                <a:latin typeface="Maiandra GD" pitchFamily="34" charset="0"/>
              </a:rPr>
              <a:t>■ Comfort and reassure casualties.</a:t>
            </a:r>
          </a:p>
          <a:p>
            <a:r>
              <a:rPr lang="en-US" dirty="0" smtClean="0">
                <a:solidFill>
                  <a:schemeClr val="bg1">
                    <a:lumMod val="85000"/>
                  </a:schemeClr>
                </a:solidFill>
                <a:latin typeface="Maiandra GD" pitchFamily="34" charset="0"/>
              </a:rPr>
              <a:t>■ Assess the </a:t>
            </a:r>
            <a:r>
              <a:rPr lang="en-US" dirty="0" err="1" smtClean="0">
                <a:solidFill>
                  <a:schemeClr val="bg1">
                    <a:lumMod val="85000"/>
                  </a:schemeClr>
                </a:solidFill>
                <a:latin typeface="Maiandra GD" pitchFamily="34" charset="0"/>
              </a:rPr>
              <a:t>casualt</a:t>
            </a:r>
            <a:r>
              <a:rPr lang="tr-TR" dirty="0" smtClean="0">
                <a:solidFill>
                  <a:schemeClr val="bg1">
                    <a:lumMod val="85000"/>
                  </a:schemeClr>
                </a:solidFill>
                <a:latin typeface="Maiandra GD" pitchFamily="34" charset="0"/>
              </a:rPr>
              <a:t>y</a:t>
            </a:r>
            <a:endParaRPr lang="en-US" dirty="0" smtClean="0">
              <a:solidFill>
                <a:schemeClr val="bg1">
                  <a:lumMod val="85000"/>
                </a:schemeClr>
              </a:solidFill>
              <a:latin typeface="Maiandra GD" pitchFamily="34" charset="0"/>
            </a:endParaRPr>
          </a:p>
          <a:p>
            <a:r>
              <a:rPr lang="en-US" dirty="0" smtClean="0">
                <a:solidFill>
                  <a:schemeClr val="bg1">
                    <a:lumMod val="85000"/>
                  </a:schemeClr>
                </a:solidFill>
                <a:latin typeface="Maiandra GD" pitchFamily="34" charset="0"/>
              </a:rPr>
              <a:t>■ Give early treatment</a:t>
            </a:r>
          </a:p>
          <a:p>
            <a:r>
              <a:rPr lang="en-US" dirty="0" smtClean="0">
                <a:solidFill>
                  <a:schemeClr val="bg1">
                    <a:lumMod val="85000"/>
                  </a:schemeClr>
                </a:solidFill>
                <a:latin typeface="Maiandra GD" pitchFamily="34" charset="0"/>
              </a:rPr>
              <a:t>■ Arrange for appropriate help: </a:t>
            </a:r>
            <a:r>
              <a:rPr lang="en-US" b="1" dirty="0" smtClean="0">
                <a:solidFill>
                  <a:schemeClr val="bg1">
                    <a:lumMod val="85000"/>
                  </a:schemeClr>
                </a:solidFill>
                <a:latin typeface="Maiandra GD" pitchFamily="34" charset="0"/>
              </a:rPr>
              <a:t>call </a:t>
            </a:r>
            <a:r>
              <a:rPr lang="tr-TR" b="1" dirty="0" smtClean="0">
                <a:solidFill>
                  <a:schemeClr val="bg1">
                    <a:lumMod val="85000"/>
                  </a:schemeClr>
                </a:solidFill>
                <a:latin typeface="Maiandra GD" pitchFamily="34" charset="0"/>
              </a:rPr>
              <a:t>112 </a:t>
            </a:r>
            <a:r>
              <a:rPr lang="en-US" b="1" dirty="0" smtClean="0">
                <a:solidFill>
                  <a:schemeClr val="bg1">
                    <a:lumMod val="85000"/>
                  </a:schemeClr>
                </a:solidFill>
                <a:latin typeface="Maiandra GD" pitchFamily="34" charset="0"/>
              </a:rPr>
              <a:t>for</a:t>
            </a:r>
            <a:r>
              <a:rPr lang="tr-TR" b="1" dirty="0" smtClean="0">
                <a:solidFill>
                  <a:schemeClr val="bg1">
                    <a:lumMod val="85000"/>
                  </a:schemeClr>
                </a:solidFill>
                <a:latin typeface="Maiandra GD" pitchFamily="34" charset="0"/>
              </a:rPr>
              <a:t> </a:t>
            </a:r>
            <a:r>
              <a:rPr lang="en-US" b="1" dirty="0" smtClean="0">
                <a:solidFill>
                  <a:schemeClr val="bg1">
                    <a:lumMod val="85000"/>
                  </a:schemeClr>
                </a:solidFill>
                <a:latin typeface="Maiandra GD" pitchFamily="34" charset="0"/>
              </a:rPr>
              <a:t>emergency help</a:t>
            </a:r>
            <a:endParaRPr lang="en-US" dirty="0">
              <a:solidFill>
                <a:schemeClr val="bg1">
                  <a:lumMod val="85000"/>
                </a:schemeClr>
              </a:solidFill>
              <a:latin typeface="Maiandra GD" pitchFamily="34" charset="0"/>
            </a:endParaRPr>
          </a:p>
        </p:txBody>
      </p:sp>
      <p:sp>
        <p:nvSpPr>
          <p:cNvPr id="2" name="1 Dikdörtgen"/>
          <p:cNvSpPr/>
          <p:nvPr/>
        </p:nvSpPr>
        <p:spPr>
          <a:xfrm>
            <a:off x="467544" y="764704"/>
            <a:ext cx="2456122" cy="369332"/>
          </a:xfrm>
          <a:prstGeom prst="rect">
            <a:avLst/>
          </a:prstGeom>
        </p:spPr>
        <p:txBody>
          <a:bodyPr wrap="none">
            <a:spAutoFit/>
          </a:bodyPr>
          <a:lstStyle/>
          <a:p>
            <a:r>
              <a:rPr lang="en-US" b="1" dirty="0" smtClean="0">
                <a:latin typeface="Maiandra GD" pitchFamily="34" charset="0"/>
              </a:rPr>
              <a:t>FIRST AID PRIORITIES</a:t>
            </a:r>
            <a:endParaRPr lang="en-US" dirty="0">
              <a:latin typeface="Maiandra GD" pitchFamily="34" charset="0"/>
            </a:endParaRPr>
          </a:p>
        </p:txBody>
      </p:sp>
      <p:pic>
        <p:nvPicPr>
          <p:cNvPr id="53250" name="Picture 2" descr="be calm breath ile ilgili görsel sonucu"/>
          <p:cNvPicPr>
            <a:picLocks noChangeAspect="1" noChangeArrowheads="1"/>
          </p:cNvPicPr>
          <p:nvPr/>
        </p:nvPicPr>
        <p:blipFill>
          <a:blip r:embed="rId3" cstate="print"/>
          <a:srcRect/>
          <a:stretch>
            <a:fillRect/>
          </a:stretch>
        </p:blipFill>
        <p:spPr bwMode="auto">
          <a:xfrm>
            <a:off x="5292080" y="2636912"/>
            <a:ext cx="2904410" cy="3384376"/>
          </a:xfrm>
          <a:prstGeom prst="rect">
            <a:avLst/>
          </a:prstGeom>
          <a:noFill/>
        </p:spPr>
      </p:pic>
      <p:pic>
        <p:nvPicPr>
          <p:cNvPr id="53251" name="Picture 3"/>
          <p:cNvPicPr>
            <a:picLocks noChangeAspect="1" noChangeArrowheads="1"/>
          </p:cNvPicPr>
          <p:nvPr/>
        </p:nvPicPr>
        <p:blipFill>
          <a:blip r:embed="rId4" cstate="print"/>
          <a:srcRect/>
          <a:stretch>
            <a:fillRect/>
          </a:stretch>
        </p:blipFill>
        <p:spPr bwMode="auto">
          <a:xfrm>
            <a:off x="755576" y="2636912"/>
            <a:ext cx="3059212" cy="3443461"/>
          </a:xfrm>
          <a:prstGeom prst="rect">
            <a:avLst/>
          </a:prstGeom>
          <a:noFill/>
          <a:ln w="9525">
            <a:noFill/>
            <a:miter lim="800000"/>
            <a:headEnd/>
            <a:tailEnd/>
          </a:ln>
        </p:spPr>
      </p:pic>
      <p:sp>
        <p:nvSpPr>
          <p:cNvPr id="7" name="6 Slayt Numarası Yer Tutucusu"/>
          <p:cNvSpPr>
            <a:spLocks noGrp="1"/>
          </p:cNvSpPr>
          <p:nvPr>
            <p:ph type="sldNum" sz="quarter" idx="12"/>
          </p:nvPr>
        </p:nvSpPr>
        <p:spPr/>
        <p:txBody>
          <a:bodyPr/>
          <a:lstStyle/>
          <a:p>
            <a:fld id="{B1DEFA8C-F947-479F-BE07-76B6B3F80BF1}" type="slidenum">
              <a:rPr lang="tr-TR" smtClean="0"/>
              <a:pPr/>
              <a:t>8</a:t>
            </a:fld>
            <a:endParaRPr lang="tr-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2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3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srcRect/>
          <a:stretch>
            <a:fillRect/>
          </a:stretch>
        </p:blipFill>
        <p:spPr bwMode="auto">
          <a:xfrm>
            <a:off x="611560" y="1556792"/>
            <a:ext cx="3002203" cy="3663705"/>
          </a:xfrm>
          <a:prstGeom prst="rect">
            <a:avLst/>
          </a:prstGeom>
          <a:noFill/>
          <a:ln w="9525">
            <a:noFill/>
            <a:miter lim="800000"/>
            <a:headEnd/>
            <a:tailEnd/>
          </a:ln>
        </p:spPr>
      </p:pic>
      <p:sp>
        <p:nvSpPr>
          <p:cNvPr id="4" name="3 Dikdörtgen"/>
          <p:cNvSpPr/>
          <p:nvPr/>
        </p:nvSpPr>
        <p:spPr>
          <a:xfrm>
            <a:off x="4067944" y="1844824"/>
            <a:ext cx="4572000" cy="369332"/>
          </a:xfrm>
          <a:prstGeom prst="rect">
            <a:avLst/>
          </a:prstGeom>
        </p:spPr>
        <p:txBody>
          <a:bodyPr>
            <a:spAutoFit/>
          </a:bodyPr>
          <a:lstStyle/>
          <a:p>
            <a:r>
              <a:rPr lang="en-US" b="1" dirty="0" smtClean="0">
                <a:latin typeface="Maiandra GD" pitchFamily="34" charset="0"/>
              </a:rPr>
              <a:t>Assessing an incident</a:t>
            </a:r>
          </a:p>
        </p:txBody>
      </p:sp>
      <p:sp>
        <p:nvSpPr>
          <p:cNvPr id="5" name="4 Dikdörtgen"/>
          <p:cNvSpPr/>
          <p:nvPr/>
        </p:nvSpPr>
        <p:spPr>
          <a:xfrm>
            <a:off x="3995936" y="3429000"/>
            <a:ext cx="4572000" cy="1477328"/>
          </a:xfrm>
          <a:prstGeom prst="rect">
            <a:avLst/>
          </a:prstGeom>
        </p:spPr>
        <p:txBody>
          <a:bodyPr>
            <a:spAutoFit/>
          </a:bodyPr>
          <a:lstStyle/>
          <a:p>
            <a:r>
              <a:rPr lang="en-US" dirty="0" smtClean="0">
                <a:latin typeface="Maiandra GD" pitchFamily="34" charset="0"/>
              </a:rPr>
              <a:t>When you come across an incident stay </a:t>
            </a:r>
            <a:r>
              <a:rPr lang="en-US" b="1" dirty="0" smtClean="0">
                <a:latin typeface="Maiandra GD" pitchFamily="34" charset="0"/>
              </a:rPr>
              <a:t>calm</a:t>
            </a:r>
            <a:r>
              <a:rPr lang="en-US" dirty="0" smtClean="0">
                <a:latin typeface="Maiandra GD" pitchFamily="34" charset="0"/>
              </a:rPr>
              <a:t> and</a:t>
            </a:r>
            <a:r>
              <a:rPr lang="tr-TR" dirty="0" smtClean="0">
                <a:latin typeface="Maiandra GD" pitchFamily="34" charset="0"/>
              </a:rPr>
              <a:t> </a:t>
            </a:r>
            <a:r>
              <a:rPr lang="en-US" dirty="0" smtClean="0">
                <a:latin typeface="Maiandra GD" pitchFamily="34" charset="0"/>
              </a:rPr>
              <a:t>support the casualty. Ask him what has happened. Try</a:t>
            </a:r>
            <a:r>
              <a:rPr lang="tr-TR" dirty="0" smtClean="0">
                <a:latin typeface="Maiandra GD" pitchFamily="34" charset="0"/>
              </a:rPr>
              <a:t> </a:t>
            </a:r>
            <a:r>
              <a:rPr lang="en-US" dirty="0" smtClean="0">
                <a:latin typeface="Maiandra GD" pitchFamily="34" charset="0"/>
              </a:rPr>
              <a:t>not to move the casualty; if possible, treat him in the</a:t>
            </a:r>
            <a:r>
              <a:rPr lang="tr-TR" dirty="0" smtClean="0">
                <a:latin typeface="Maiandra GD" pitchFamily="34" charset="0"/>
              </a:rPr>
              <a:t> </a:t>
            </a:r>
            <a:r>
              <a:rPr lang="en-US" dirty="0" smtClean="0">
                <a:latin typeface="Maiandra GD" pitchFamily="34" charset="0"/>
              </a:rPr>
              <a:t>position you find him.</a:t>
            </a:r>
            <a:endParaRPr lang="en-US" dirty="0">
              <a:latin typeface="Maiandra GD" pitchFamily="34" charset="0"/>
            </a:endParaRPr>
          </a:p>
        </p:txBody>
      </p:sp>
      <p:sp>
        <p:nvSpPr>
          <p:cNvPr id="6" name="5 Slayt Numarası Yer Tutucusu"/>
          <p:cNvSpPr>
            <a:spLocks noGrp="1"/>
          </p:cNvSpPr>
          <p:nvPr>
            <p:ph type="sldNum" sz="quarter" idx="12"/>
          </p:nvPr>
        </p:nvSpPr>
        <p:spPr/>
        <p:txBody>
          <a:bodyPr/>
          <a:lstStyle/>
          <a:p>
            <a:fld id="{B1DEFA8C-F947-479F-BE07-76B6B3F80BF1}" type="slidenum">
              <a:rPr lang="tr-TR" smtClean="0"/>
              <a:pPr/>
              <a:t>9</a:t>
            </a:fld>
            <a:endParaRPr lang="tr-T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758</TotalTime>
  <Words>3088</Words>
  <Application>Microsoft Office PowerPoint</Application>
  <PresentationFormat>Ekran Gösterisi (4:3)</PresentationFormat>
  <Paragraphs>454</Paragraphs>
  <Slides>59</Slides>
  <Notes>30</Notes>
  <HiddenSlides>0</HiddenSlides>
  <MMClips>0</MMClips>
  <ScaleCrop>false</ScaleCrop>
  <HeadingPairs>
    <vt:vector size="4" baseType="variant">
      <vt:variant>
        <vt:lpstr>Tema</vt:lpstr>
      </vt:variant>
      <vt:variant>
        <vt:i4>1</vt:i4>
      </vt:variant>
      <vt:variant>
        <vt:lpstr>Slayt Başlıkları</vt:lpstr>
      </vt:variant>
      <vt:variant>
        <vt:i4>59</vt:i4>
      </vt:variant>
    </vt:vector>
  </HeadingPairs>
  <TitlesOfParts>
    <vt:vector size="60" baseType="lpstr">
      <vt:lpstr>Ofis Teması</vt:lpstr>
      <vt:lpstr>Slayt 1</vt:lpstr>
      <vt:lpstr>Slayt 2</vt:lpstr>
      <vt:lpstr>Slayt 3</vt:lpstr>
      <vt:lpstr>Slayt 4</vt:lpstr>
      <vt:lpstr>Slayt 5</vt:lpstr>
      <vt:lpstr>Slayt 6</vt:lpstr>
      <vt:lpstr>Slayt 7</vt:lpstr>
      <vt:lpstr>Slayt 8</vt:lpstr>
      <vt:lpstr>Slayt 9</vt:lpstr>
      <vt:lpstr>Slayt 10</vt:lpstr>
      <vt:lpstr>Slayt 11</vt:lpstr>
      <vt:lpstr>Slayt 12</vt:lpstr>
      <vt:lpstr>Slayt 13</vt:lpstr>
      <vt:lpstr>Slayt 14</vt:lpstr>
      <vt:lpstr>Slayt 15</vt:lpstr>
      <vt:lpstr>Slayt 16</vt:lpstr>
      <vt:lpstr>Slayt 17</vt:lpstr>
      <vt:lpstr>Slayt 18</vt:lpstr>
      <vt:lpstr>Slayt 19</vt:lpstr>
      <vt:lpstr>Slayt 20</vt:lpstr>
      <vt:lpstr>Slayt 21</vt:lpstr>
      <vt:lpstr>Slayt 22</vt:lpstr>
      <vt:lpstr>Slayt 23</vt:lpstr>
      <vt:lpstr>Slayt 24</vt:lpstr>
      <vt:lpstr>Slayt 25</vt:lpstr>
      <vt:lpstr>Slayt 26</vt:lpstr>
      <vt:lpstr>Slayt 27</vt:lpstr>
      <vt:lpstr>Slayt 28</vt:lpstr>
      <vt:lpstr>Slayt 29</vt:lpstr>
      <vt:lpstr>Slayt 30</vt:lpstr>
      <vt:lpstr>Slayt 31</vt:lpstr>
      <vt:lpstr>Slayt 32</vt:lpstr>
      <vt:lpstr>Slayt 33</vt:lpstr>
      <vt:lpstr>Slayt 34</vt:lpstr>
      <vt:lpstr>Slayt 35</vt:lpstr>
      <vt:lpstr>Slayt 36</vt:lpstr>
      <vt:lpstr>Slayt 37</vt:lpstr>
      <vt:lpstr>Slayt 38</vt:lpstr>
      <vt:lpstr>Slayt 39</vt:lpstr>
      <vt:lpstr>Slayt 40</vt:lpstr>
      <vt:lpstr>Slayt 41</vt:lpstr>
      <vt:lpstr>Slayt 42</vt:lpstr>
      <vt:lpstr>Slayt 43</vt:lpstr>
      <vt:lpstr>Slayt 44</vt:lpstr>
      <vt:lpstr>Slayt 45</vt:lpstr>
      <vt:lpstr>Slayt 46</vt:lpstr>
      <vt:lpstr>Slayt 47</vt:lpstr>
      <vt:lpstr>Slayt 48</vt:lpstr>
      <vt:lpstr>Slayt 49</vt:lpstr>
      <vt:lpstr>Slayt 50</vt:lpstr>
      <vt:lpstr>Slayt 51</vt:lpstr>
      <vt:lpstr>Slayt 52</vt:lpstr>
      <vt:lpstr>Slayt 53</vt:lpstr>
      <vt:lpstr>Slayt 54</vt:lpstr>
      <vt:lpstr>Slayt 55</vt:lpstr>
      <vt:lpstr>Slayt 56</vt:lpstr>
      <vt:lpstr>Slayt 57</vt:lpstr>
      <vt:lpstr>Slayt 58</vt:lpstr>
      <vt:lpstr>Slayt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Gizem</dc:creator>
  <cp:lastModifiedBy>Gizem Kaykı Mutlu</cp:lastModifiedBy>
  <cp:revision>78</cp:revision>
  <dcterms:created xsi:type="dcterms:W3CDTF">2020-02-03T14:04:53Z</dcterms:created>
  <dcterms:modified xsi:type="dcterms:W3CDTF">2020-02-13T11:49:39Z</dcterms:modified>
</cp:coreProperties>
</file>