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F6696"/>
          </a:solidFill>
        </a:fill>
      </a:tcStyle>
    </a:wholeTbl>
    <a:band2H>
      <a:tcTxStyle b="def" i="def"/>
      <a:tcStyle>
        <a:tcBdr/>
        <a:fill>
          <a:solidFill>
            <a:schemeClr val="accent1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F669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4557D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Calibri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aşlık Metni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12" name="Gövde Düzeyi Bir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3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21" name="Gövde Düzeyi Bi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22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Metni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Başlık Metni</a:t>
            </a:r>
          </a:p>
        </p:txBody>
      </p:sp>
      <p:sp>
        <p:nvSpPr>
          <p:cNvPr id="30" name="Gövde Düzeyi Bir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3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39" name="Gövde Düzeyi Bir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0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48" name="Gövde Düzeyi Bir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9" name="4 Metin Yer Tutucusu"/>
          <p:cNvSpPr/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58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Başlık Metni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Başlık Metni</a:t>
            </a:r>
          </a:p>
        </p:txBody>
      </p:sp>
      <p:sp>
        <p:nvSpPr>
          <p:cNvPr id="73" name="Gövde Düzeyi Bir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4" name="3 Metin Yer Tutucusu"/>
          <p:cNvSpPr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Başlık Metni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Başlık Metni</a:t>
            </a:r>
          </a:p>
        </p:txBody>
      </p:sp>
      <p:sp>
        <p:nvSpPr>
          <p:cNvPr id="83" name="2 Resim Yer Tutucusu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Gövde Düzeyi Bir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Metni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Başlık Metni</a:t>
            </a:r>
          </a:p>
        </p:txBody>
      </p:sp>
      <p:sp>
        <p:nvSpPr>
          <p:cNvPr id="3" name="Gövde Düzeyi Bir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" name="Slayt Numarası"/>
          <p:cNvSpPr txBox="1"/>
          <p:nvPr>
            <p:ph type="sldNum" sz="quarter" idx="2"/>
          </p:nvPr>
        </p:nvSpPr>
        <p:spPr>
          <a:xfrm>
            <a:off x="8413144" y="6406785"/>
            <a:ext cx="273657" cy="26425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1 Başlık"/>
          <p:cNvSpPr txBox="1"/>
          <p:nvPr>
            <p:ph type="ctrTitle"/>
          </p:nvPr>
        </p:nvSpPr>
        <p:spPr>
          <a:xfrm>
            <a:off x="179511" y="2130425"/>
            <a:ext cx="8784978" cy="1470025"/>
          </a:xfrm>
          <a:prstGeom prst="rect">
            <a:avLst/>
          </a:prstGeom>
        </p:spPr>
        <p:txBody>
          <a:bodyPr/>
          <a:lstStyle>
            <a:lvl1pPr defTabSz="768095">
              <a:defRPr sz="4535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DOKU ABSORBSİYON FAKTÖRLERİ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ectangle 2"/>
          <p:cNvSpPr txBox="1"/>
          <p:nvPr>
            <p:ph type="title"/>
          </p:nvPr>
        </p:nvSpPr>
        <p:spPr>
          <a:xfrm>
            <a:off x="611560" y="692695"/>
            <a:ext cx="8075239" cy="936105"/>
          </a:xfrm>
          <a:prstGeom prst="rect">
            <a:avLst/>
          </a:prstGeom>
        </p:spPr>
        <p:txBody>
          <a:bodyPr/>
          <a:lstStyle>
            <a:lvl1pPr>
              <a:defRPr sz="39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Lineer Enerji Transferi (LET ) </a:t>
            </a:r>
          </a:p>
        </p:txBody>
      </p:sp>
      <p:sp>
        <p:nvSpPr>
          <p:cNvPr id="97" name="Rectangle 3"/>
          <p:cNvSpPr txBox="1"/>
          <p:nvPr>
            <p:ph type="body" idx="1"/>
          </p:nvPr>
        </p:nvSpPr>
        <p:spPr>
          <a:xfrm>
            <a:off x="457200" y="1778919"/>
            <a:ext cx="8229600" cy="4674269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10000"/>
              </a:lnSpc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Dokuda her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m</a:t>
            </a:r>
            <a:r>
              <a:t>m başına KeV cinsinden bırakılan enerji miktarını belirler ve (KeV/μm ) birimi ile ifade edilir.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rPr>
                <a:latin typeface="Symbol"/>
                <a:ea typeface="Symbol"/>
                <a:cs typeface="Symbol"/>
                <a:sym typeface="Symbol"/>
              </a:rPr>
              <a:t>a</a:t>
            </a:r>
            <a:r>
              <a:t> partikülleri, nötronlar ve protonlar yüksek LET değerli radyasyonlar, x ve γ ışınları ve elektronlar ise düşük LET değerli radyasyonlardır.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cover dir="u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2000"/>
                                        <p:tgtEl>
                                          <p:spTgt spid="9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20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20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96" grpId="1"/>
      <p:bldP build="p" bldLvl="1" animBg="1" rev="0" advAuto="0" spid="97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2"/>
          <p:cNvSpPr txBox="1"/>
          <p:nvPr>
            <p:ph type="title"/>
          </p:nvPr>
        </p:nvSpPr>
        <p:spPr>
          <a:xfrm>
            <a:off x="611559" y="704087"/>
            <a:ext cx="8280922" cy="1143001"/>
          </a:xfrm>
          <a:prstGeom prst="rect">
            <a:avLst/>
          </a:prstGeom>
        </p:spPr>
        <p:txBody>
          <a:bodyPr/>
          <a:lstStyle>
            <a:lvl1pPr>
              <a:defRPr sz="39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Relatif Biyolojik Etkinlik (RBE ) </a:t>
            </a:r>
          </a:p>
        </p:txBody>
      </p:sp>
      <p:sp>
        <p:nvSpPr>
          <p:cNvPr id="100" name="Rectangle 3"/>
          <p:cNvSpPr txBox="1"/>
          <p:nvPr>
            <p:ph type="body" idx="1"/>
          </p:nvPr>
        </p:nvSpPr>
        <p:spPr>
          <a:xfrm>
            <a:off x="685800" y="2000239"/>
            <a:ext cx="7772400" cy="3373449"/>
          </a:xfrm>
          <a:prstGeom prst="rect">
            <a:avLst/>
          </a:prstGeom>
        </p:spPr>
        <p:txBody>
          <a:bodyPr/>
          <a:lstStyle/>
          <a:p>
            <a:pPr algn="just">
              <a:buFontTx/>
              <a:buChar char="▪"/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Farklı radyasyonlar için farklı RBE değerlerinin olması; radyasyonların yolu boyunca birim uzunlukta farklı değerde enerji bırakmaları ile ilişkilidir</a:t>
            </a:r>
            <a:r>
              <a:rPr>
                <a:solidFill>
                  <a:srgbClr val="1F497D"/>
                </a:solidFill>
              </a:rP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2"/>
          <p:cNvSpPr txBox="1"/>
          <p:nvPr>
            <p:ph type="title"/>
          </p:nvPr>
        </p:nvSpPr>
        <p:spPr>
          <a:xfrm>
            <a:off x="611559" y="764703"/>
            <a:ext cx="8352930" cy="1082386"/>
          </a:xfrm>
          <a:prstGeom prst="rect">
            <a:avLst/>
          </a:prstGeom>
        </p:spPr>
        <p:txBody>
          <a:bodyPr/>
          <a:lstStyle>
            <a:lvl1pPr>
              <a:defRPr sz="39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Relatif Biyolojik Etkinlik (RBE ) </a:t>
            </a:r>
          </a:p>
        </p:txBody>
      </p:sp>
      <p:sp>
        <p:nvSpPr>
          <p:cNvPr id="103" name="Rectangle 3"/>
          <p:cNvSpPr txBox="1"/>
          <p:nvPr>
            <p:ph type="body" idx="1"/>
          </p:nvPr>
        </p:nvSpPr>
        <p:spPr>
          <a:xfrm>
            <a:off x="827087" y="1844675"/>
            <a:ext cx="7416801" cy="4608513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30000"/>
              </a:lnSpc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250 KeV’lik X ışını dozunun, herhangi bir radyasyon kalitesi tarafından aynı biyolojik etkiyi oluşturması için gerekli olan doza oranıdır.		</a:t>
            </a:r>
          </a:p>
          <a:p>
            <a:pPr algn="just">
              <a:lnSpc>
                <a:spcPct val="130000"/>
              </a:lnSpc>
              <a:spcBef>
                <a:spcPts val="500"/>
              </a:spcBef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D</a:t>
            </a:r>
            <a:r>
              <a:rPr baseline="-30000"/>
              <a:t>250</a:t>
            </a:r>
            <a:r>
              <a:t> / D</a:t>
            </a:r>
            <a:r>
              <a:rPr baseline="-30000"/>
              <a:t>r</a:t>
            </a:r>
            <a:endParaRPr baseline="-30000"/>
          </a:p>
          <a:p>
            <a:pPr algn="just">
              <a:lnSpc>
                <a:spcPct val="130000"/>
              </a:lnSpc>
              <a:spcBef>
                <a:spcPts val="500"/>
              </a:spcBef>
              <a:buSzTx/>
              <a:buNone/>
              <a:defRPr baseline="-30000" sz="2400">
                <a:latin typeface="Tahoma"/>
                <a:ea typeface="Tahoma"/>
                <a:cs typeface="Tahoma"/>
                <a:sym typeface="Tahoma"/>
              </a:defRPr>
            </a:pPr>
            <a:r>
              <a:t>			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cover dir="u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1000"/>
                                        <p:tgtEl>
                                          <p:spTgt spid="10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10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10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10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03" grpId="2"/>
      <p:bldP build="whole" bldLvl="1" animBg="1" rev="0" advAuto="0" spid="10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2"/>
          <p:cNvSpPr txBox="1"/>
          <p:nvPr>
            <p:ph type="title"/>
          </p:nvPr>
        </p:nvSpPr>
        <p:spPr>
          <a:xfrm>
            <a:off x="2843808" y="704087"/>
            <a:ext cx="3528393" cy="114300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RBE değerleri </a:t>
            </a:r>
          </a:p>
        </p:txBody>
      </p:sp>
      <p:sp>
        <p:nvSpPr>
          <p:cNvPr id="106" name="Rectangle 3"/>
          <p:cNvSpPr txBox="1"/>
          <p:nvPr>
            <p:ph type="body" idx="1"/>
          </p:nvPr>
        </p:nvSpPr>
        <p:spPr>
          <a:xfrm>
            <a:off x="323850" y="2276872"/>
            <a:ext cx="8686800" cy="3819129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buSzTx/>
              <a:buNone/>
              <a:defRPr sz="2800">
                <a:solidFill>
                  <a:srgbClr val="1F497D"/>
                </a:solidFill>
              </a:defRPr>
            </a:pPr>
            <a:r>
              <a:t>		</a:t>
            </a:r>
            <a:r>
              <a:rPr u="sng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Radyasyon Tipi</a:t>
            </a:r>
            <a:r>
              <a:rPr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	              	       </a:t>
            </a:r>
            <a:r>
              <a:rPr u="sng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RBE</a:t>
            </a:r>
            <a:endParaRPr u="sng">
              <a:solidFill>
                <a:srgbClr val="FF0000"/>
              </a:solidFill>
              <a:latin typeface="Tahoma"/>
              <a:ea typeface="Tahoma"/>
              <a:cs typeface="Tahoma"/>
              <a:sym typeface="Tahoma"/>
            </a:endParaRPr>
          </a:p>
          <a:p>
            <a:pPr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X- ve γ-ışınları, elektronlar			         1 </a:t>
            </a:r>
          </a:p>
          <a:p>
            <a:pPr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Termal Nötronlar 					2.3</a:t>
            </a:r>
          </a:p>
          <a:p>
            <a:pPr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Hızlı nötronlar, protonlar				10 </a:t>
            </a:r>
          </a:p>
          <a:p>
            <a:pPr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α parçacıkları, çok yüklü parçacıklar	 	20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2000"/>
                                        <p:tgtEl>
                                          <p:spTgt spid="10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20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2000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2000"/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6" dur="2000"/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000"/>
                            </p:stCondLst>
                            <p:childTnLst>
                              <p:par>
                                <p:cTn id="28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2000"/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06" grpId="2"/>
      <p:bldP build="whole" bldLvl="1" animBg="1" rev="0" advAuto="0" spid="10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4"/>
          <p:cNvSpPr txBox="1"/>
          <p:nvPr/>
        </p:nvSpPr>
        <p:spPr>
          <a:xfrm>
            <a:off x="225107" y="1185810"/>
            <a:ext cx="3586794" cy="3261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>
              <a:defRPr sz="2000">
                <a:latin typeface="Tahoma Bold"/>
                <a:ea typeface="Tahoma Bold"/>
                <a:cs typeface="Tahoma Bold"/>
                <a:sym typeface="Tahoma Bold"/>
              </a:defRPr>
            </a:pPr>
            <a:r>
              <a:t>ETKİN DOZ 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: Bir insan vücudunda ışınlanan bütün organ ve dokular için hesaplanmış eşdeğer dozların doku ağırlık faktörü (W</a:t>
            </a:r>
            <a:r>
              <a:rPr baseline="-30000">
                <a:latin typeface="Tahoma"/>
                <a:ea typeface="Tahoma"/>
                <a:cs typeface="Tahoma"/>
                <a:sym typeface="Tahoma"/>
              </a:rPr>
              <a:t>T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) ile çarpılmış durumlarının toplamı ile bulunan değerdir.            Birimi: SİEVERT ( Joule/kg )</a:t>
            </a:r>
          </a:p>
          <a:p>
            <a:pPr>
              <a:defRPr sz="2000">
                <a:latin typeface="Tahoma"/>
                <a:ea typeface="Tahoma"/>
                <a:cs typeface="Tahoma"/>
                <a:sym typeface="Tahoma"/>
              </a:defRPr>
            </a:pPr>
            <a:r>
              <a:t> E = Σ W</a:t>
            </a:r>
            <a:r>
              <a:rPr baseline="-30000"/>
              <a:t>T</a:t>
            </a:r>
            <a:r>
              <a:t> H</a:t>
            </a:r>
            <a:r>
              <a:rPr baseline="-30000"/>
              <a:t>T </a:t>
            </a:r>
            <a:r>
              <a:t>= Σ W</a:t>
            </a:r>
            <a:r>
              <a:rPr baseline="-30000"/>
              <a:t>T</a:t>
            </a:r>
            <a:r>
              <a:t> Σ W</a:t>
            </a:r>
            <a:r>
              <a:rPr baseline="-30000"/>
              <a:t>R</a:t>
            </a:r>
            <a:r>
              <a:t> D</a:t>
            </a:r>
            <a:r>
              <a:rPr baseline="-30000"/>
              <a:t>T,R</a:t>
            </a:r>
          </a:p>
        </p:txBody>
      </p:sp>
      <p:graphicFrame>
        <p:nvGraphicFramePr>
          <p:cNvPr id="109" name="Group 188"/>
          <p:cNvGraphicFramePr/>
          <p:nvPr/>
        </p:nvGraphicFramePr>
        <p:xfrm>
          <a:off x="3929057" y="0"/>
          <a:ext cx="5214943" cy="685799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229017"/>
                <a:gridCol w="2985925"/>
              </a:tblGrid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0000"/>
                          </a:solidFill>
                          <a:sym typeface="Calibri"/>
                        </a:rPr>
                        <a:t> Doku ve organ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0000"/>
                          </a:solidFill>
                          <a:sym typeface="Calibri"/>
                        </a:rPr>
                        <a:t>Doku ağırlık faktörü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Üreme organları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0.20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722036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Kırmızı kemik    
  iliği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0.12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Barsak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0.12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Akciğer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0.12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Mide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0.12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Mesane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0.05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Meme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 0.05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Karaciğer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 0.05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Özafagus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 0.05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Tiroid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 0.05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Cilt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 0.01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Kemik yüzeyi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 0.01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Kalanlar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ym typeface="Calibri"/>
                        </a:rPr>
                        <a:t>          0.05</a:t>
                      </a:r>
                    </a:p>
                  </a:txBody>
                  <a:tcPr marL="45720" marR="45720" marT="45720" marB="45720" anchor="t" anchorCtr="0" horzOverflow="overflow">
                    <a:solidFill>
                      <a:srgbClr val="D9969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1 Başlık"/>
          <p:cNvSpPr txBox="1"/>
          <p:nvPr>
            <p:ph type="title"/>
          </p:nvPr>
        </p:nvSpPr>
        <p:spPr>
          <a:xfrm>
            <a:off x="428595" y="428604"/>
            <a:ext cx="8229601" cy="1071571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/>
            <a:r>
              <a:t>DOZ İLİŞKİSİ</a:t>
            </a:r>
          </a:p>
        </p:txBody>
      </p:sp>
      <p:sp>
        <p:nvSpPr>
          <p:cNvPr id="112" name="2 İçerik Yer Tutucusu"/>
          <p:cNvSpPr txBox="1"/>
          <p:nvPr>
            <p:ph type="body" idx="1"/>
          </p:nvPr>
        </p:nvSpPr>
        <p:spPr>
          <a:xfrm>
            <a:off x="500034" y="1500173"/>
            <a:ext cx="8229601" cy="51035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grpSp>
        <p:nvGrpSpPr>
          <p:cNvPr id="115" name="5 Yuvarlatılmış Dikdörtgen"/>
          <p:cNvGrpSpPr/>
          <p:nvPr/>
        </p:nvGrpSpPr>
        <p:grpSpPr>
          <a:xfrm>
            <a:off x="357157" y="1571612"/>
            <a:ext cx="6786611" cy="1214447"/>
            <a:chOff x="0" y="0"/>
            <a:chExt cx="6786609" cy="1214446"/>
          </a:xfrm>
        </p:grpSpPr>
        <p:sp>
          <p:nvSpPr>
            <p:cNvPr id="113" name="Yuvarlatılmış Dikdörtgen"/>
            <p:cNvSpPr/>
            <p:nvPr/>
          </p:nvSpPr>
          <p:spPr>
            <a:xfrm>
              <a:off x="0" y="0"/>
              <a:ext cx="6786610" cy="1214447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38100" cap="flat">
              <a:solidFill>
                <a:srgbClr val="FFFFFF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2400"/>
              </a:pPr>
            </a:p>
          </p:txBody>
        </p:sp>
        <p:sp>
          <p:nvSpPr>
            <p:cNvPr id="114" name="Soğurulan Doz…"/>
            <p:cNvSpPr txBox="1"/>
            <p:nvPr/>
          </p:nvSpPr>
          <p:spPr>
            <a:xfrm>
              <a:off x="105004" y="193202"/>
              <a:ext cx="6576602" cy="828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>
                <a:defRPr sz="2400"/>
              </a:pPr>
              <a:r>
                <a:t>Soğurulan Doz</a:t>
              </a:r>
              <a:endParaRPr>
                <a:solidFill>
                  <a:srgbClr val="FFFFFF"/>
                </a:solidFill>
              </a:endParaRPr>
            </a:p>
            <a:p>
              <a:pPr>
                <a:buSzPct val="100000"/>
                <a:buFont typeface="Arial"/>
                <a:buChar char="•"/>
                <a:defRPr sz="2400"/>
              </a:pPr>
              <a:r>
                <a:t>Cismin 1 kg ’ında depolanan enerji</a:t>
              </a:r>
            </a:p>
          </p:txBody>
        </p:sp>
      </p:grpSp>
      <p:grpSp>
        <p:nvGrpSpPr>
          <p:cNvPr id="118" name="7 Yuvarlatılmış Dikdörtgen"/>
          <p:cNvGrpSpPr/>
          <p:nvPr/>
        </p:nvGrpSpPr>
        <p:grpSpPr>
          <a:xfrm>
            <a:off x="1571603" y="3357562"/>
            <a:ext cx="6357984" cy="1214447"/>
            <a:chOff x="0" y="0"/>
            <a:chExt cx="6357982" cy="1214446"/>
          </a:xfrm>
        </p:grpSpPr>
        <p:sp>
          <p:nvSpPr>
            <p:cNvPr id="116" name="Yuvarlatılmış Dikdörtgen"/>
            <p:cNvSpPr/>
            <p:nvPr/>
          </p:nvSpPr>
          <p:spPr>
            <a:xfrm>
              <a:off x="0" y="0"/>
              <a:ext cx="6357983" cy="1214447"/>
            </a:xfrm>
            <a:prstGeom prst="roundRect">
              <a:avLst>
                <a:gd name="adj" fmla="val 16667"/>
              </a:avLst>
            </a:prstGeom>
            <a:solidFill>
              <a:srgbClr val="E82ECD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2400"/>
              </a:pPr>
            </a:p>
          </p:txBody>
        </p:sp>
        <p:sp>
          <p:nvSpPr>
            <p:cNvPr id="117" name="Eşdeğer Doz…"/>
            <p:cNvSpPr txBox="1"/>
            <p:nvPr/>
          </p:nvSpPr>
          <p:spPr>
            <a:xfrm>
              <a:off x="105003" y="9052"/>
              <a:ext cx="6147976" cy="11963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>
                <a:defRPr sz="2400"/>
              </a:pPr>
              <a:r>
                <a:t>Eşdeğer Doz</a:t>
              </a:r>
              <a:endParaRPr>
                <a:solidFill>
                  <a:srgbClr val="FFFFFF"/>
                </a:solidFill>
              </a:endParaRPr>
            </a:p>
            <a:p>
              <a:pPr>
                <a:buSzPct val="100000"/>
                <a:buFont typeface="Arial"/>
                <a:buChar char="•"/>
                <a:defRPr sz="2400"/>
              </a:pPr>
              <a:r>
                <a:t>Değişik radyasyonların farklı zararlı etkileri</a:t>
              </a:r>
              <a:endParaRPr>
                <a:solidFill>
                  <a:srgbClr val="FFFFFF"/>
                </a:solidFill>
              </a:endParaRPr>
            </a:p>
            <a:p>
              <a:pPr>
                <a:buSzPct val="100000"/>
                <a:buFont typeface="Arial"/>
                <a:buChar char="•"/>
                <a:defRPr sz="2400"/>
              </a:pPr>
              <a:r>
                <a:t>Radyasyon ağırlık faktörü(WR)</a:t>
              </a:r>
            </a:p>
          </p:txBody>
        </p:sp>
      </p:grpSp>
      <p:grpSp>
        <p:nvGrpSpPr>
          <p:cNvPr id="121" name="8 Yuvarlatılmış Dikdörtgen"/>
          <p:cNvGrpSpPr/>
          <p:nvPr/>
        </p:nvGrpSpPr>
        <p:grpSpPr>
          <a:xfrm>
            <a:off x="3143239" y="5143512"/>
            <a:ext cx="5429289" cy="1214447"/>
            <a:chOff x="0" y="0"/>
            <a:chExt cx="5429287" cy="1214446"/>
          </a:xfrm>
        </p:grpSpPr>
        <p:sp>
          <p:nvSpPr>
            <p:cNvPr id="119" name="Yuvarlatılmış Dikdörtgen"/>
            <p:cNvSpPr/>
            <p:nvPr/>
          </p:nvSpPr>
          <p:spPr>
            <a:xfrm>
              <a:off x="0" y="0"/>
              <a:ext cx="5429288" cy="1214447"/>
            </a:xfrm>
            <a:prstGeom prst="roundRect">
              <a:avLst>
                <a:gd name="adj" fmla="val 16667"/>
              </a:avLst>
            </a:prstGeom>
            <a:solidFill>
              <a:srgbClr val="7030A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2400"/>
              </a:pPr>
            </a:p>
          </p:txBody>
        </p:sp>
        <p:sp>
          <p:nvSpPr>
            <p:cNvPr id="120" name="Efektif Doz (Etkin Doz)…"/>
            <p:cNvSpPr txBox="1"/>
            <p:nvPr/>
          </p:nvSpPr>
          <p:spPr>
            <a:xfrm>
              <a:off x="105003" y="9052"/>
              <a:ext cx="5219282" cy="11963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>
                <a:defRPr sz="2400"/>
              </a:pPr>
              <a:r>
                <a:t>Efektif Doz (Etkin Doz)</a:t>
              </a:r>
              <a:endParaRPr>
                <a:solidFill>
                  <a:srgbClr val="FFFFFF"/>
                </a:solidFill>
              </a:endParaRPr>
            </a:p>
            <a:p>
              <a:pPr>
                <a:buSzPct val="100000"/>
                <a:buFont typeface="Arial"/>
                <a:buChar char="•"/>
                <a:defRPr sz="2400"/>
              </a:pPr>
              <a:r>
                <a:t>Değişik dokuların farklı duyarlılıkları</a:t>
              </a:r>
              <a:endParaRPr>
                <a:solidFill>
                  <a:srgbClr val="FFFFFF"/>
                </a:solidFill>
              </a:endParaRPr>
            </a:p>
            <a:p>
              <a:pPr>
                <a:buSzPct val="100000"/>
                <a:buFont typeface="Arial"/>
                <a:buChar char="•"/>
                <a:defRPr sz="2400"/>
              </a:pPr>
              <a:r>
                <a:t>Doku\organ  ağırlık faktörü(WT) </a:t>
              </a:r>
            </a:p>
          </p:txBody>
        </p:sp>
      </p:grpSp>
      <p:sp>
        <p:nvSpPr>
          <p:cNvPr id="122" name="9 Aşağı Ok"/>
          <p:cNvSpPr/>
          <p:nvPr/>
        </p:nvSpPr>
        <p:spPr>
          <a:xfrm>
            <a:off x="3571868" y="2643182"/>
            <a:ext cx="484633" cy="10001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6367"/>
                </a:moveTo>
                <a:lnTo>
                  <a:pt x="5400" y="16367"/>
                </a:lnTo>
                <a:lnTo>
                  <a:pt x="5400" y="0"/>
                </a:lnTo>
                <a:lnTo>
                  <a:pt x="16200" y="0"/>
                </a:lnTo>
                <a:lnTo>
                  <a:pt x="16200" y="16367"/>
                </a:lnTo>
                <a:lnTo>
                  <a:pt x="21600" y="16367"/>
                </a:lnTo>
                <a:lnTo>
                  <a:pt x="10800" y="21600"/>
                </a:lnTo>
                <a:close/>
              </a:path>
            </a:pathLst>
          </a:custGeom>
          <a:solidFill>
            <a:srgbClr val="FFFF00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3" name="10 Aşağı Ok"/>
          <p:cNvSpPr/>
          <p:nvPr/>
        </p:nvSpPr>
        <p:spPr>
          <a:xfrm>
            <a:off x="6300192" y="4365104"/>
            <a:ext cx="484633" cy="9784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6250"/>
                </a:moveTo>
                <a:lnTo>
                  <a:pt x="5400" y="1625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50"/>
                </a:lnTo>
                <a:lnTo>
                  <a:pt x="21600" y="1625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FFFF00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