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2250" cy="25203150"/>
  <p:notesSz cx="6858000" cy="9947275"/>
  <p:defaultTextStyle>
    <a:defPPr>
      <a:defRPr lang="tr-TR"/>
    </a:defPPr>
    <a:lvl1pPr algn="l" defTabSz="2073275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1036638" indent="-579438" algn="l" defTabSz="2073275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2073275" indent="-1158875" algn="l" defTabSz="2073275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3109913" indent="-1738313" algn="l" defTabSz="2073275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4146550" indent="-2317750" algn="l" defTabSz="2073275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8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837B"/>
    <a:srgbClr val="92278F"/>
    <a:srgbClr val="FFA7FF"/>
    <a:srgbClr val="D200D2"/>
    <a:srgbClr val="FFDB69"/>
    <a:srgbClr val="FFD54F"/>
    <a:srgbClr val="FDB5FD"/>
    <a:srgbClr val="E5CDD9"/>
    <a:srgbClr val="BC00BC"/>
    <a:srgbClr val="FFE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Orta Stil 4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Orta Stil 1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25" d="100"/>
          <a:sy n="25" d="100"/>
        </p:scale>
        <p:origin x="3096" y="60"/>
      </p:cViewPr>
      <p:guideLst>
        <p:guide orient="horz" pos="7938"/>
        <p:guide pos="56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7245A-9A5E-4A7A-BD19-2BD4A959BF6A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747C2-7CD2-4CBB-951F-141D798670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6E14C-6CBF-43EE-9B82-D93293F8233C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12CF6-0667-4B41-B4F9-F8CDE84A909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A211C-7FFC-40F8-9E02-36254A0FA0D3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AA96C-ABBC-4559-8C3B-C450646F8F9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68415-CEF3-4AD2-B9A6-0F25B3562A64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78A70-BD17-4E68-8375-703A1C5717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CEA93-9D2A-4AA9-9EEC-941A6E9697DB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1DEB5-2B01-46EB-B91D-AC66AA71EB5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F1379-3061-49B7-85A7-E238CAA1362A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77E7A-17A5-40E4-BD79-11A0C329ACD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28D73-CE4F-47C9-B0B2-C696EB641193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209CA-6C67-436F-88A9-4E61287B4C3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E4DD7-6AC2-4D7A-9DFF-355C83FA7488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8B98E-7DE5-4120-AC12-F1CDB4C394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478E6-0454-4593-8681-A688A6C9BCA0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F2EF4-65EA-4BB2-805B-923E71FF25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31B6E-9E41-4E20-AFB2-C03B399E8DC3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1E48D-21FE-48C0-BFE6-39395CD9D9B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F8198-B1D2-46F2-B628-3C1837B6BA7D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E328D-9436-437A-A51F-D5AD0CB313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238250" y="1341438"/>
            <a:ext cx="15525750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9" tIns="45725" rIns="91449" bIns="457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38250" y="6710363"/>
            <a:ext cx="15525750" cy="159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238250" y="23360063"/>
            <a:ext cx="4049713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9" tIns="45725" rIns="91449" bIns="45725" numCol="1" anchor="ctr" anchorCtr="0" compatLnSpc="1">
            <a:prstTxWarp prst="textNoShape">
              <a:avLst/>
            </a:prstTxWarp>
          </a:bodyPr>
          <a:lstStyle>
            <a:lvl1pPr algn="l" defTabSz="2073585" fontAlgn="auto">
              <a:spcBef>
                <a:spcPts val="0"/>
              </a:spcBef>
              <a:spcAft>
                <a:spcPts val="0"/>
              </a:spcAft>
              <a:defRPr sz="236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8AED64-2B3B-4B27-B5FC-69EF5CD5C7C3}" type="datetimeFigureOut">
              <a:rPr lang="tr-TR"/>
              <a:pPr>
                <a:defRPr/>
              </a:pPr>
              <a:t>21.10.2020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962650" y="23360063"/>
            <a:ext cx="6076950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9" tIns="45725" rIns="91449" bIns="45725" numCol="1" anchor="ctr" anchorCtr="0" compatLnSpc="1">
            <a:prstTxWarp prst="textNoShape">
              <a:avLst/>
            </a:prstTxWarp>
          </a:bodyPr>
          <a:lstStyle>
            <a:lvl1pPr algn="ctr" defTabSz="2073585" fontAlgn="auto">
              <a:spcBef>
                <a:spcPts val="0"/>
              </a:spcBef>
              <a:spcAft>
                <a:spcPts val="0"/>
              </a:spcAft>
              <a:defRPr sz="236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2714288" y="23360063"/>
            <a:ext cx="4049712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9" tIns="45725" rIns="91449" bIns="45725" numCol="1" anchor="ctr" anchorCtr="0" compatLnSpc="1">
            <a:prstTxWarp prst="textNoShape">
              <a:avLst/>
            </a:prstTxWarp>
          </a:bodyPr>
          <a:lstStyle>
            <a:lvl1pPr algn="r" defTabSz="2073585" fontAlgn="auto">
              <a:spcBef>
                <a:spcPts val="0"/>
              </a:spcBef>
              <a:spcAft>
                <a:spcPts val="0"/>
              </a:spcAft>
              <a:defRPr sz="2362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D9E89A-AFDE-4051-9975-FADBD777C2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17986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7986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600">
          <a:solidFill>
            <a:schemeClr val="tx1"/>
          </a:solidFill>
          <a:latin typeface="Calibri Light"/>
        </a:defRPr>
      </a:lvl2pPr>
      <a:lvl3pPr algn="l" defTabSz="17986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600">
          <a:solidFill>
            <a:schemeClr val="tx1"/>
          </a:solidFill>
          <a:latin typeface="Calibri Light"/>
        </a:defRPr>
      </a:lvl3pPr>
      <a:lvl4pPr algn="l" defTabSz="17986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600">
          <a:solidFill>
            <a:schemeClr val="tx1"/>
          </a:solidFill>
          <a:latin typeface="Calibri Light"/>
        </a:defRPr>
      </a:lvl4pPr>
      <a:lvl5pPr algn="l" defTabSz="179863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600">
          <a:solidFill>
            <a:schemeClr val="tx1"/>
          </a:solidFill>
          <a:latin typeface="Calibri Light"/>
        </a:defRPr>
      </a:lvl5pPr>
      <a:lvl6pPr marL="457200" algn="l" defTabSz="1798638" rtl="0" fontAlgn="base">
        <a:lnSpc>
          <a:spcPct val="90000"/>
        </a:lnSpc>
        <a:spcBef>
          <a:spcPct val="0"/>
        </a:spcBef>
        <a:spcAft>
          <a:spcPct val="0"/>
        </a:spcAft>
        <a:defRPr sz="8600">
          <a:solidFill>
            <a:schemeClr val="tx1"/>
          </a:solidFill>
          <a:latin typeface="Calibri Light"/>
        </a:defRPr>
      </a:lvl6pPr>
      <a:lvl7pPr marL="914400" algn="l" defTabSz="1798638" rtl="0" fontAlgn="base">
        <a:lnSpc>
          <a:spcPct val="90000"/>
        </a:lnSpc>
        <a:spcBef>
          <a:spcPct val="0"/>
        </a:spcBef>
        <a:spcAft>
          <a:spcPct val="0"/>
        </a:spcAft>
        <a:defRPr sz="8600">
          <a:solidFill>
            <a:schemeClr val="tx1"/>
          </a:solidFill>
          <a:latin typeface="Calibri Light"/>
        </a:defRPr>
      </a:lvl7pPr>
      <a:lvl8pPr marL="1371600" algn="l" defTabSz="1798638" rtl="0" fontAlgn="base">
        <a:lnSpc>
          <a:spcPct val="90000"/>
        </a:lnSpc>
        <a:spcBef>
          <a:spcPct val="0"/>
        </a:spcBef>
        <a:spcAft>
          <a:spcPct val="0"/>
        </a:spcAft>
        <a:defRPr sz="8600">
          <a:solidFill>
            <a:schemeClr val="tx1"/>
          </a:solidFill>
          <a:latin typeface="Calibri Light"/>
        </a:defRPr>
      </a:lvl8pPr>
      <a:lvl9pPr marL="1828800" algn="l" defTabSz="1798638" rtl="0" fontAlgn="base">
        <a:lnSpc>
          <a:spcPct val="90000"/>
        </a:lnSpc>
        <a:spcBef>
          <a:spcPct val="0"/>
        </a:spcBef>
        <a:spcAft>
          <a:spcPct val="0"/>
        </a:spcAft>
        <a:defRPr sz="8600">
          <a:solidFill>
            <a:schemeClr val="tx1"/>
          </a:solidFill>
          <a:latin typeface="Calibri Light"/>
        </a:defRPr>
      </a:lvl9pPr>
    </p:titleStyle>
    <p:bodyStyle>
      <a:lvl1pPr marL="449263" indent="-449263" algn="l" defTabSz="1798638" rtl="0" eaLnBrk="0" fontAlgn="base" hangingPunct="0">
        <a:lnSpc>
          <a:spcPct val="90000"/>
        </a:lnSpc>
        <a:spcBef>
          <a:spcPts val="1975"/>
        </a:spcBef>
        <a:spcAft>
          <a:spcPct val="0"/>
        </a:spcAft>
        <a:buFont typeface="Arial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349375" indent="-449263" algn="l" defTabSz="1798638" rtl="0" eaLnBrk="0" fontAlgn="base" hangingPunct="0">
        <a:lnSpc>
          <a:spcPct val="90000"/>
        </a:lnSpc>
        <a:spcBef>
          <a:spcPts val="988"/>
        </a:spcBef>
        <a:spcAft>
          <a:spcPct val="0"/>
        </a:spcAft>
        <a:buFont typeface="Arial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2249488" indent="-449263" algn="l" defTabSz="1798638" rtl="0" eaLnBrk="0" fontAlgn="base" hangingPunct="0">
        <a:lnSpc>
          <a:spcPct val="90000"/>
        </a:lnSpc>
        <a:spcBef>
          <a:spcPts val="988"/>
        </a:spcBef>
        <a:spcAft>
          <a:spcPct val="0"/>
        </a:spcAft>
        <a:buFont typeface="Arial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3149600" indent="-449263" algn="l" defTabSz="1798638" rtl="0" eaLnBrk="0" fontAlgn="base" hangingPunct="0">
        <a:lnSpc>
          <a:spcPct val="90000"/>
        </a:lnSpc>
        <a:spcBef>
          <a:spcPts val="988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4049713" indent="-449263" algn="l" defTabSz="1798638" rtl="0" eaLnBrk="0" fontAlgn="base" hangingPunct="0">
        <a:lnSpc>
          <a:spcPct val="90000"/>
        </a:lnSpc>
        <a:spcBef>
          <a:spcPts val="988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324773" y="321378"/>
            <a:ext cx="15219988" cy="1091991"/>
          </a:xfrm>
          <a:prstGeom prst="rect">
            <a:avLst/>
          </a:prstGeom>
          <a:solidFill>
            <a:srgbClr val="92D050">
              <a:alpha val="88000"/>
            </a:srgb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 defTabSz="207358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24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Functionality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Forum &amp; 3</a:t>
            </a:r>
            <a:r>
              <a:rPr lang="tr-TR" sz="24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IDF </a:t>
            </a:r>
            <a:r>
              <a:rPr lang="tr-TR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Symposium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Microstructure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Dairy</a:t>
            </a:r>
            <a:r>
              <a:rPr lang="tr-TR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tr-TR" sz="2400" b="1" dirty="0" err="1" smtClean="0">
                <a:solidFill>
                  <a:srgbClr val="002060"/>
                </a:solidFill>
                <a:latin typeface="+mn-lt"/>
              </a:rPr>
              <a:t>s</a:t>
            </a:r>
            <a:endParaRPr lang="tr-TR" sz="24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3316" name="Metin kutusu 5"/>
          <p:cNvSpPr txBox="1">
            <a:spLocks noChangeArrowheads="1"/>
          </p:cNvSpPr>
          <p:nvPr/>
        </p:nvSpPr>
        <p:spPr bwMode="auto">
          <a:xfrm>
            <a:off x="1536536" y="1450956"/>
            <a:ext cx="15008225" cy="3231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Process design for improving melting properties of processed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kashar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cheese matrix in the presence of m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TG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Tuğba BULAT</a:t>
            </a:r>
            <a:r>
              <a:rPr lang="tr-TR" sz="24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Ali TOPCU</a:t>
            </a:r>
            <a:r>
              <a:rPr lang="tr-TR" sz="24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H.Barbaros</a:t>
            </a:r>
            <a:r>
              <a:rPr lang="tr-T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ÖZER</a:t>
            </a:r>
            <a:r>
              <a:rPr lang="tr-TR" sz="24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2*</a:t>
            </a:r>
          </a:p>
          <a:p>
            <a:pPr algn="ctr"/>
            <a:endParaRPr lang="tr-TR" sz="2400" b="1" i="1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Hacettepe University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Engineering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Department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Engineering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Ankara, Turkey</a:t>
            </a:r>
          </a:p>
          <a:p>
            <a:pPr algn="ctr"/>
            <a:r>
              <a:rPr lang="tr-TR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Ankara University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Agriculture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Department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Dairy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Ankara, Turkey</a:t>
            </a:r>
          </a:p>
          <a:p>
            <a:pPr algn="ctr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Corresponding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adabarbaros@gmail.com   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7" name="Dikdörtgen 14"/>
          <p:cNvSpPr>
            <a:spLocks noChangeArrowheads="1"/>
          </p:cNvSpPr>
          <p:nvPr/>
        </p:nvSpPr>
        <p:spPr bwMode="auto">
          <a:xfrm>
            <a:off x="124924" y="4886048"/>
            <a:ext cx="17569001" cy="1769725"/>
          </a:xfrm>
          <a:prstGeom prst="rect">
            <a:avLst/>
          </a:prstGeom>
          <a:noFill/>
          <a:ln w="34925" cap="rnd" cmpd="tri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 algn="just">
              <a:spcAft>
                <a:spcPts val="600"/>
              </a:spcAft>
            </a:pPr>
            <a:r>
              <a:rPr lang="tr-TR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Abstract</a:t>
            </a:r>
            <a:endParaRPr lang="tr-TR" sz="2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Aft>
                <a:spcPts val="600"/>
              </a:spcAft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Kashar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cheese is a pasta-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filata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cheese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Major problem associated with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Kashar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cheese production in association with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mTG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was melting during scalding process. Additional cross-linking formed by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mTG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led to resistance of the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Kashar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cheese mass against melting. After a series of preliminary trials, it was noticed that adverse effect of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mTG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-triggered protein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crosslinkings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could be overcome by optimizing acidification rate of milk during curd formation. Rate of colloidal calcium release from para-kappa-casein matrix is of critical importance in melting.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9" name="Picture 34" descr="ankara_uni_rektorlu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88" y="252413"/>
            <a:ext cx="1227137" cy="12287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</p:pic>
      <p:sp>
        <p:nvSpPr>
          <p:cNvPr id="13322" name="Rectangle 56"/>
          <p:cNvSpPr>
            <a:spLocks noChangeArrowheads="1"/>
          </p:cNvSpPr>
          <p:nvPr/>
        </p:nvSpPr>
        <p:spPr bwMode="auto">
          <a:xfrm>
            <a:off x="241754" y="6991518"/>
            <a:ext cx="874546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 algn="ctr" defTabSz="914400" eaLnBrk="0" hangingPunct="0"/>
            <a:r>
              <a:rPr lang="tr-TR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Material</a:t>
            </a:r>
            <a:r>
              <a:rPr lang="tr-TR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</a:t>
            </a:r>
            <a:r>
              <a:rPr lang="tr-TR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4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Methods</a:t>
            </a:r>
            <a:r>
              <a:rPr lang="tr-TR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tr-TR" sz="2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-457200" algn="just" defTabSz="914400" eaLnBrk="0" hangingPunct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Effects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production parameters including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mTG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doses (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0.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1.0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U/g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protein), milk pH at which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mTG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was added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(6.3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starting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pH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curd for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cheddaring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(5.7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), pasteurization norm (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C/5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 min),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level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emulsifying salt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mixture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(0.8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1.2 %)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(KASOMEL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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3112/2185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scalding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time (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min) and temperature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79-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80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°C)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considered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 optimization studies. The yield, melting (by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temperature sweep test) and small/ large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deformation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textural/rheological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properties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cheeses were analyzed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45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activity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mTG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100 U/g protein.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mTG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obtained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Ajinomoto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Foods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Europe.</a:t>
            </a:r>
            <a:endParaRPr lang="tr-TR" sz="2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25" name="Text Box 27"/>
          <p:cNvSpPr txBox="1">
            <a:spLocks noChangeArrowheads="1"/>
          </p:cNvSpPr>
          <p:nvPr/>
        </p:nvSpPr>
        <p:spPr bwMode="auto">
          <a:xfrm>
            <a:off x="2791251" y="10422630"/>
            <a:ext cx="34899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tr-TR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Results</a:t>
            </a:r>
            <a:r>
              <a:rPr lang="tr-TR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&amp; </a:t>
            </a:r>
            <a:r>
              <a:rPr lang="tr-TR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Conclusion</a:t>
            </a:r>
            <a:endParaRPr lang="tr-TR" sz="2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66" y="15575536"/>
            <a:ext cx="8784960" cy="2007346"/>
          </a:xfrm>
          <a:prstGeom prst="rect">
            <a:avLst/>
          </a:prstGeom>
          <a:effectLst>
            <a:reflection blurRad="800100" stA="45000" endPos="65000" dist="50800" dir="5400000" sy="-100000" algn="bl" rotWithShape="0"/>
          </a:effectLst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66" y="17405188"/>
            <a:ext cx="8749417" cy="2153776"/>
          </a:xfrm>
          <a:prstGeom prst="rect">
            <a:avLst/>
          </a:prstGeom>
          <a:effectLst>
            <a:reflection blurRad="723900" stA="45000" endPos="65000" dist="50800" dir="5400000" sy="-100000" algn="bl" rotWithShape="0"/>
          </a:effectLst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18013" y="7000886"/>
            <a:ext cx="8627395" cy="5469177"/>
          </a:xfrm>
          <a:prstGeom prst="rect">
            <a:avLst/>
          </a:prstGeom>
          <a:effectLst>
            <a:reflection blurRad="850900" stA="45000" endPos="65000" dist="50800" dir="5400000" sy="-100000" algn="bl" rotWithShape="0"/>
          </a:effectLst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66" y="19768386"/>
            <a:ext cx="8492075" cy="4922914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72633" y="19768386"/>
            <a:ext cx="8492075" cy="4908265"/>
          </a:xfrm>
          <a:prstGeom prst="rect">
            <a:avLst/>
          </a:prstGeom>
        </p:spPr>
      </p:pic>
      <p:sp>
        <p:nvSpPr>
          <p:cNvPr id="20" name="Metin kutusu 19"/>
          <p:cNvSpPr txBox="1"/>
          <p:nvPr/>
        </p:nvSpPr>
        <p:spPr>
          <a:xfrm>
            <a:off x="0" y="15163806"/>
            <a:ext cx="8061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  </a:t>
            </a:r>
            <a:r>
              <a:rPr lang="tr-TR" sz="2000" b="1" dirty="0" err="1" smtClean="0"/>
              <a:t>Table</a:t>
            </a:r>
            <a:r>
              <a:rPr lang="tr-TR" sz="2000" b="1" dirty="0" smtClean="0"/>
              <a:t> 1</a:t>
            </a:r>
            <a:r>
              <a:rPr lang="tr-TR" sz="2000" dirty="0" smtClean="0"/>
              <a:t>. </a:t>
            </a:r>
            <a:r>
              <a:rPr lang="tr-TR" sz="2000" dirty="0" err="1" smtClean="0"/>
              <a:t>Yield</a:t>
            </a:r>
            <a:r>
              <a:rPr lang="tr-TR" sz="2000" dirty="0" smtClean="0"/>
              <a:t> </a:t>
            </a:r>
            <a:r>
              <a:rPr lang="tr-TR" sz="2000" dirty="0" err="1" smtClean="0"/>
              <a:t>values</a:t>
            </a:r>
            <a:r>
              <a:rPr lang="tr-TR" sz="2000" dirty="0" smtClean="0"/>
              <a:t> of </a:t>
            </a:r>
            <a:r>
              <a:rPr lang="tr-TR" sz="2000" dirty="0" err="1" smtClean="0"/>
              <a:t>wet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dry</a:t>
            </a:r>
            <a:r>
              <a:rPr lang="tr-TR" sz="2000" dirty="0" smtClean="0"/>
              <a:t> </a:t>
            </a:r>
            <a:r>
              <a:rPr lang="tr-TR" sz="2000" dirty="0" err="1" smtClean="0"/>
              <a:t>scalded</a:t>
            </a:r>
            <a:r>
              <a:rPr lang="tr-TR" sz="2000" dirty="0" smtClean="0"/>
              <a:t> </a:t>
            </a:r>
            <a:r>
              <a:rPr lang="tr-TR" sz="2000" dirty="0" err="1" smtClean="0"/>
              <a:t>processed</a:t>
            </a:r>
            <a:r>
              <a:rPr lang="tr-TR" sz="2000" dirty="0" smtClean="0"/>
              <a:t> </a:t>
            </a:r>
            <a:r>
              <a:rPr lang="tr-TR" sz="2000" dirty="0" err="1" smtClean="0"/>
              <a:t>heeses</a:t>
            </a:r>
            <a:endParaRPr lang="tr-TR" sz="2000" dirty="0"/>
          </a:p>
        </p:txBody>
      </p:sp>
      <p:sp>
        <p:nvSpPr>
          <p:cNvPr id="21" name="Dikdörtgen 20"/>
          <p:cNvSpPr/>
          <p:nvPr/>
        </p:nvSpPr>
        <p:spPr>
          <a:xfrm>
            <a:off x="141727" y="24697731"/>
            <a:ext cx="17422981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</a:t>
            </a:r>
            <a:r>
              <a:rPr lang="tr-T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Variation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average shear viscosity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Pa.s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values of the wet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scalded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(A)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dry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scalded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(B)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cheeses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45-day 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storage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Metin kutusu 21"/>
          <p:cNvSpPr txBox="1"/>
          <p:nvPr/>
        </p:nvSpPr>
        <p:spPr>
          <a:xfrm>
            <a:off x="1880336" y="20431971"/>
            <a:ext cx="746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(A)</a:t>
            </a:r>
            <a:endParaRPr lang="tr-TR" dirty="0"/>
          </a:p>
        </p:txBody>
      </p:sp>
      <p:sp>
        <p:nvSpPr>
          <p:cNvPr id="58" name="Metin kutusu 57"/>
          <p:cNvSpPr txBox="1"/>
          <p:nvPr/>
        </p:nvSpPr>
        <p:spPr>
          <a:xfrm>
            <a:off x="10889037" y="20194811"/>
            <a:ext cx="746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(B)</a:t>
            </a:r>
            <a:endParaRPr lang="tr-TR" dirty="0"/>
          </a:p>
        </p:txBody>
      </p:sp>
      <p:sp>
        <p:nvSpPr>
          <p:cNvPr id="23" name="Dikdörtgen 22"/>
          <p:cNvSpPr/>
          <p:nvPr/>
        </p:nvSpPr>
        <p:spPr>
          <a:xfrm>
            <a:off x="9040648" y="18493345"/>
            <a:ext cx="9001125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Figure</a:t>
            </a:r>
            <a:r>
              <a:rPr lang="tr-T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Shear 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viscous modulus of the 1-day old </a:t>
            </a:r>
            <a:r>
              <a:rPr lang="tr-TR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processed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cheeses 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manufactured by wet 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(A) </a:t>
            </a:r>
            <a:r>
              <a:rPr lang="tr-TR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dry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(B) 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scalding 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procedure 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tr-TR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temperature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sweep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test)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Dikdörtgen 24"/>
          <p:cNvSpPr/>
          <p:nvPr/>
        </p:nvSpPr>
        <p:spPr>
          <a:xfrm>
            <a:off x="-13903" y="10921881"/>
            <a:ext cx="9001125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tr-TR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Results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showed that major factors affecting melting and stretching properties of </a:t>
            </a:r>
            <a:r>
              <a:rPr lang="en-US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Kashar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cheese were pH of milk at the time of </a:t>
            </a:r>
            <a:r>
              <a:rPr lang="en-US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mTG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addition, pasteurization temperature and ratio 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emulsifying salts. Based on the yield and rheological data obtained, the process conditions for </a:t>
            </a:r>
            <a:r>
              <a:rPr lang="en-US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mTG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-modified processed </a:t>
            </a:r>
            <a:r>
              <a:rPr lang="en-US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Kashar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cheese were set as follows: pH of milk at the time of </a:t>
            </a:r>
            <a:r>
              <a:rPr lang="en-US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mTG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addition, 6.3; pasteurization norm, 68 °C for 10 min, </a:t>
            </a:r>
            <a:r>
              <a:rPr lang="en-US" sz="20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cheddaring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at pH 5.80 at 39 C for 40 min, scalding at 80 °C for 2-3 min in the presence of emulsifying salts at a level of 1.0% (KASOMEL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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3112/2185 ratio of 70:30). Increase in moisture adjusted yield of the resulting cheese was 1.68%.</a:t>
            </a:r>
            <a:endParaRPr lang="tr-TR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conclude,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mTG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application in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Kashar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cheese production is feasible with regard to increased yield and textural properties. Optimum level of </a:t>
            </a:r>
            <a:r>
              <a:rPr lang="en-US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mTG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wet and dry scalded cheeses is 0.75 U/g protein and optimum emulsifying salt level is 1.0 % (w/v</a:t>
            </a:r>
            <a:r>
              <a:rPr lang="en-US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tr-TR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4"/>
          <p:cNvGrpSpPr>
            <a:grpSpLocks noChangeAspect="1"/>
          </p:cNvGrpSpPr>
          <p:nvPr/>
        </p:nvGrpSpPr>
        <p:grpSpPr bwMode="auto">
          <a:xfrm>
            <a:off x="9212583" y="12646947"/>
            <a:ext cx="8632825" cy="5669513"/>
            <a:chOff x="5803" y="7444"/>
            <a:chExt cx="5438" cy="3174"/>
          </a:xfrm>
        </p:grpSpPr>
        <p:sp>
          <p:nvSpPr>
            <p:cNvPr id="28" name="AutoShape 3"/>
            <p:cNvSpPr>
              <a:spLocks noChangeAspect="1" noChangeArrowheads="1" noTextEdit="1"/>
            </p:cNvSpPr>
            <p:nvPr/>
          </p:nvSpPr>
          <p:spPr bwMode="auto">
            <a:xfrm>
              <a:off x="5803" y="7444"/>
              <a:ext cx="5438" cy="3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3" y="7444"/>
              <a:ext cx="5449" cy="3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" name="Resim 2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535400" y="263075"/>
            <a:ext cx="1466850" cy="1409700"/>
          </a:xfrm>
          <a:prstGeom prst="rect">
            <a:avLst/>
          </a:prstGeom>
        </p:spPr>
      </p:pic>
      <p:sp>
        <p:nvSpPr>
          <p:cNvPr id="31" name="Metin kutusu 30"/>
          <p:cNvSpPr txBox="1"/>
          <p:nvPr/>
        </p:nvSpPr>
        <p:spPr>
          <a:xfrm>
            <a:off x="221112" y="19340248"/>
            <a:ext cx="8202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b="1" dirty="0" smtClean="0"/>
              <a:t>MACY</a:t>
            </a:r>
            <a:r>
              <a:rPr lang="tr-TR" sz="1800" dirty="0" smtClean="0"/>
              <a:t>: </a:t>
            </a:r>
            <a:r>
              <a:rPr lang="tr-TR" sz="1800" dirty="0" err="1" smtClean="0"/>
              <a:t>Moisture</a:t>
            </a:r>
            <a:r>
              <a:rPr lang="tr-TR" sz="1800" dirty="0" smtClean="0"/>
              <a:t> </a:t>
            </a:r>
            <a:r>
              <a:rPr lang="tr-TR" sz="1800" dirty="0" err="1" smtClean="0"/>
              <a:t>adjusted</a:t>
            </a:r>
            <a:r>
              <a:rPr lang="tr-TR" sz="1800" dirty="0" smtClean="0"/>
              <a:t> </a:t>
            </a:r>
            <a:r>
              <a:rPr lang="tr-TR" sz="1800" dirty="0" err="1" smtClean="0"/>
              <a:t>cheese</a:t>
            </a:r>
            <a:r>
              <a:rPr lang="tr-TR" sz="1800" dirty="0" smtClean="0"/>
              <a:t> </a:t>
            </a:r>
            <a:r>
              <a:rPr lang="tr-TR" sz="1800" dirty="0" err="1" smtClean="0"/>
              <a:t>yield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1948</TotalTime>
  <Words>548</Words>
  <Application>Microsoft Office PowerPoint</Application>
  <PresentationFormat>Özel</PresentationFormat>
  <Paragraphs>21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traditional foods fatc</dc:creator>
  <cp:lastModifiedBy>Barbaros</cp:lastModifiedBy>
  <cp:revision>60</cp:revision>
  <dcterms:created xsi:type="dcterms:W3CDTF">2013-09-21T13:35:28Z</dcterms:created>
  <dcterms:modified xsi:type="dcterms:W3CDTF">2020-10-21T07:52:40Z</dcterms:modified>
</cp:coreProperties>
</file>