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8"/>
  </p:notesMasterIdLst>
  <p:sldIdLst>
    <p:sldId id="256" r:id="rId2"/>
    <p:sldId id="261" r:id="rId3"/>
    <p:sldId id="262" r:id="rId4"/>
    <p:sldId id="263" r:id="rId5"/>
    <p:sldId id="264" r:id="rId6"/>
    <p:sldId id="317"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80" autoAdjust="0"/>
  </p:normalViewPr>
  <p:slideViewPr>
    <p:cSldViewPr>
      <p:cViewPr varScale="1">
        <p:scale>
          <a:sx n="62" d="100"/>
          <a:sy n="62" d="100"/>
        </p:scale>
        <p:origin x="460" y="4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D8ABC5-E8CD-4257-8A68-EBFEC1CCF8EF}" type="datetimeFigureOut">
              <a:rPr lang="tr-TR" smtClean="0"/>
              <a:t>16.11.2021</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510309-9431-47BD-85C4-A62E6DE0CA04}" type="slidenum">
              <a:rPr lang="tr-TR" smtClean="0"/>
              <a:t>‹#›</a:t>
            </a:fld>
            <a:endParaRPr lang="tr-TR"/>
          </a:p>
        </p:txBody>
      </p:sp>
    </p:spTree>
    <p:extLst>
      <p:ext uri="{BB962C8B-B14F-4D97-AF65-F5344CB8AC3E}">
        <p14:creationId xmlns:p14="http://schemas.microsoft.com/office/powerpoint/2010/main" val="2113314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Dikdörtgen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üz Bağlayıcı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Başlık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a:t>Asıl başlık stili için tıklatın</a:t>
            </a:r>
            <a:endParaRPr kumimoji="0" lang="en-US"/>
          </a:p>
        </p:txBody>
      </p:sp>
      <p:sp>
        <p:nvSpPr>
          <p:cNvPr id="25" name="Alt Başlık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31" name="Veri Yer Tutucusu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E373D52-6A75-4FE8-8D5B-5031F553BC93}" type="datetimeFigureOut">
              <a:rPr lang="tr-TR" smtClean="0"/>
              <a:t>16.11.2021</a:t>
            </a:fld>
            <a:endParaRPr lang="tr-TR"/>
          </a:p>
        </p:txBody>
      </p:sp>
      <p:sp>
        <p:nvSpPr>
          <p:cNvPr id="18" name="Altbilgi Yer Tutucusu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Slayt Numarası Yer Tutucusu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2CFE4C3-D680-4B89-9A87-9EF832BF3461}"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4E373D52-6A75-4FE8-8D5B-5031F553BC93}" type="datetimeFigureOut">
              <a:rPr lang="tr-TR" smtClean="0"/>
              <a:t>16.11.2021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53200" y="274955"/>
            <a:ext cx="1524000" cy="5851525"/>
          </a:xfrm>
        </p:spPr>
        <p:txBody>
          <a:bodyPr vert="eaVert" anchor="t"/>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274642"/>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a:xfrm>
            <a:off x="4242816" y="6557946"/>
            <a:ext cx="2002464" cy="226902"/>
          </a:xfrm>
        </p:spPr>
        <p:txBody>
          <a:bodyPr/>
          <a:lstStyle/>
          <a:p>
            <a:fld id="{4E373D52-6A75-4FE8-8D5B-5031F553BC93}" type="datetimeFigureOut">
              <a:rPr lang="tr-TR" smtClean="0"/>
              <a:t>16.11.2021</a:t>
            </a:fld>
            <a:endParaRPr lang="tr-TR"/>
          </a:p>
        </p:txBody>
      </p:sp>
      <p:sp>
        <p:nvSpPr>
          <p:cNvPr id="5" name="Altbilgi Yer Tutucusu 4"/>
          <p:cNvSpPr>
            <a:spLocks noGrp="1"/>
          </p:cNvSpPr>
          <p:nvPr>
            <p:ph type="ftr" sz="quarter" idx="11"/>
          </p:nvPr>
        </p:nvSpPr>
        <p:spPr>
          <a:xfrm>
            <a:off x="457200" y="6556248"/>
            <a:ext cx="3657600" cy="228600"/>
          </a:xfrm>
        </p:spPr>
        <p:txBody>
          <a:bodyPr/>
          <a:lstStyle/>
          <a:p>
            <a:endParaRPr lang="tr-TR"/>
          </a:p>
        </p:txBody>
      </p:sp>
      <p:sp>
        <p:nvSpPr>
          <p:cNvPr id="6" name="Slayt Numarası Yer Tutucusu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2CFE4C3-D680-4B89-9A87-9EF832BF346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4E373D52-6A75-4FE8-8D5B-5031F553BC93}" type="datetimeFigureOut">
              <a:rPr lang="tr-TR" smtClean="0"/>
              <a:t>16.11.2021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Veri Yer Tutucusu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E373D52-6A75-4FE8-8D5B-5031F553BC93}" type="datetimeFigureOut">
              <a:rPr lang="tr-TR" smtClean="0"/>
              <a:t>16.11.2021</a:t>
            </a:fld>
            <a:endParaRPr lang="tr-TR"/>
          </a:p>
        </p:txBody>
      </p:sp>
      <p:sp>
        <p:nvSpPr>
          <p:cNvPr id="5" name="Altbilgi Yer Tutucusu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Slayt Numarası Yer Tutucusu 5"/>
          <p:cNvSpPr>
            <a:spLocks noGrp="1"/>
          </p:cNvSpPr>
          <p:nvPr>
            <p:ph type="sldNum" sz="quarter" idx="12"/>
          </p:nvPr>
        </p:nvSpPr>
        <p:spPr>
          <a:xfrm>
            <a:off x="6733952" y="6555112"/>
            <a:ext cx="588336" cy="228600"/>
          </a:xfrm>
        </p:spPr>
        <p:txBody>
          <a:bodyPr/>
          <a:lstStyle/>
          <a:p>
            <a:fld id="{C2CFE4C3-D680-4B89-9A87-9EF832BF3461}"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lstStyle/>
          <a:p>
            <a:r>
              <a:rPr kumimoji="0" lang="tr-TR"/>
              <a:t>Asıl başlık stili için tıklatın</a:t>
            </a:r>
            <a:endParaRPr kumimoji="0" lang="en-US"/>
          </a:p>
        </p:txBody>
      </p:sp>
      <p:sp>
        <p:nvSpPr>
          <p:cNvPr id="3" name="İçerik Yer Tutucus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İçerik Yer Tutucus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p:txBody>
          <a:bodyPr/>
          <a:lstStyle/>
          <a:p>
            <a:fld id="{4E373D52-6A75-4FE8-8D5B-5031F553BC93}" type="datetimeFigureOut">
              <a:rPr lang="tr-TR" smtClean="0"/>
              <a:t>16.11.2021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nchor="b"/>
          <a:lstStyle>
            <a:lvl1pPr>
              <a:defRPr/>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Metin Yer Tutucusu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İçerik Yer Tutucus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İçerik Yer Tutucus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Veri Yer Tutucusu 6"/>
          <p:cNvSpPr>
            <a:spLocks noGrp="1"/>
          </p:cNvSpPr>
          <p:nvPr>
            <p:ph type="dt" sz="half" idx="10"/>
          </p:nvPr>
        </p:nvSpPr>
        <p:spPr/>
        <p:txBody>
          <a:bodyPr/>
          <a:lstStyle/>
          <a:p>
            <a:fld id="{4E373D52-6A75-4FE8-8D5B-5031F553BC93}" type="datetimeFigureOut">
              <a:rPr lang="tr-TR" smtClean="0"/>
              <a:t>16.11.2021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lstStyle/>
          <a:p>
            <a:r>
              <a:rPr kumimoji="0" lang="tr-TR"/>
              <a:t>Asıl başlık stili için tıklatın</a:t>
            </a:r>
            <a:endParaRPr kumimoji="0" lang="en-US"/>
          </a:p>
        </p:txBody>
      </p:sp>
      <p:sp>
        <p:nvSpPr>
          <p:cNvPr id="3" name="Veri Yer Tutucusu 2"/>
          <p:cNvSpPr>
            <a:spLocks noGrp="1"/>
          </p:cNvSpPr>
          <p:nvPr>
            <p:ph type="dt" sz="half" idx="10"/>
          </p:nvPr>
        </p:nvSpPr>
        <p:spPr/>
        <p:txBody>
          <a:bodyPr/>
          <a:lstStyle/>
          <a:p>
            <a:fld id="{4E373D52-6A75-4FE8-8D5B-5031F553BC93}" type="datetimeFigureOut">
              <a:rPr lang="tr-TR" smtClean="0"/>
              <a:t>16.11.2021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solidFill>
                  <a:schemeClr val="tx2"/>
                </a:solidFill>
              </a:defRPr>
            </a:lvl1pPr>
            <a:extLst/>
          </a:lstStyle>
          <a:p>
            <a:fld id="{4E373D52-6A75-4FE8-8D5B-5031F553BC93}" type="datetimeFigureOut">
              <a:rPr lang="tr-TR" smtClean="0"/>
              <a:t>16.11.2021</a:t>
            </a:fld>
            <a:endParaRPr lang="tr-TR"/>
          </a:p>
        </p:txBody>
      </p:sp>
      <p:sp>
        <p:nvSpPr>
          <p:cNvPr id="3" name="Altbilgi Yer Tutucusu 2"/>
          <p:cNvSpPr>
            <a:spLocks noGrp="1"/>
          </p:cNvSpPr>
          <p:nvPr>
            <p:ph type="ftr" sz="quarter" idx="11"/>
          </p:nvPr>
        </p:nvSpPr>
        <p:spPr/>
        <p:txBody>
          <a:bodyPr/>
          <a:lstStyle>
            <a:lvl1pPr>
              <a:defRPr>
                <a:solidFill>
                  <a:schemeClr val="tx2"/>
                </a:solidFill>
              </a:defRPr>
            </a:lvl1pPr>
            <a:extLst/>
          </a:lstStyle>
          <a:p>
            <a:endParaRPr lang="tr-TR"/>
          </a:p>
        </p:txBody>
      </p:sp>
      <p:sp>
        <p:nvSpPr>
          <p:cNvPr id="4" name="Slayt Numarası Yer Tutucusu 3"/>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a:t>Asıl başlık stili için tıklatın</a:t>
            </a:r>
            <a:endParaRPr kumimoji="0" lang="en-US"/>
          </a:p>
        </p:txBody>
      </p:sp>
      <p:sp>
        <p:nvSpPr>
          <p:cNvPr id="3" name="Metin Yer Tutucusu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İçerik Yer Tutucus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p:txBody>
          <a:bodyPr/>
          <a:lstStyle/>
          <a:p>
            <a:fld id="{4E373D52-6A75-4FE8-8D5B-5031F553BC93}" type="datetimeFigureOut">
              <a:rPr lang="tr-TR" smtClean="0"/>
              <a:t>16.11.2021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CFE4C3-D680-4B89-9A87-9EF832BF346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8" name="Dikdörtgen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Dikdörtgen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Başlık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a:t>Asıl başlık stili için tıklatın</a:t>
            </a:r>
            <a:endParaRPr kumimoji="0" lang="en-US" dirty="0"/>
          </a:p>
        </p:txBody>
      </p:sp>
      <p:sp>
        <p:nvSpPr>
          <p:cNvPr id="4" name="Metin Yer Tutucusu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a:t>Asıl metin stillerini düzenlemek için tıklatın</a:t>
            </a:r>
          </a:p>
        </p:txBody>
      </p:sp>
      <p:sp>
        <p:nvSpPr>
          <p:cNvPr id="5" name="Veri Yer Tutucusu 4"/>
          <p:cNvSpPr>
            <a:spLocks noGrp="1"/>
          </p:cNvSpPr>
          <p:nvPr>
            <p:ph type="dt" sz="half" idx="10"/>
          </p:nvPr>
        </p:nvSpPr>
        <p:spPr/>
        <p:txBody>
          <a:bodyPr/>
          <a:lstStyle/>
          <a:p>
            <a:fld id="{4E373D52-6A75-4FE8-8D5B-5031F553BC93}" type="datetimeFigureOut">
              <a:rPr lang="tr-TR" smtClean="0"/>
              <a:t>16.11.2021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CFE4C3-D680-4B89-9A87-9EF832BF3461}" type="slidenum">
              <a:rPr lang="tr-TR" smtClean="0"/>
              <a:t>‹#›</a:t>
            </a:fld>
            <a:endParaRPr lang="tr-TR"/>
          </a:p>
        </p:txBody>
      </p:sp>
      <p:sp>
        <p:nvSpPr>
          <p:cNvPr id="10" name="Resim Yer Tutucusu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9" name="Dikdörtgen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Başlık Yer Tutucusu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tr-TR"/>
              <a:t>Asıl başlık stili için tıklatın</a:t>
            </a:r>
            <a:endParaRPr kumimoji="0" lang="en-US"/>
          </a:p>
        </p:txBody>
      </p:sp>
      <p:sp>
        <p:nvSpPr>
          <p:cNvPr id="31" name="Metin Yer Tutucusu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7" name="Veri Yer Tutucusu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E373D52-6A75-4FE8-8D5B-5031F553BC93}" type="datetimeFigureOut">
              <a:rPr lang="tr-TR" smtClean="0"/>
              <a:t>16.11.2021</a:t>
            </a:fld>
            <a:endParaRPr lang="tr-TR"/>
          </a:p>
        </p:txBody>
      </p:sp>
      <p:sp>
        <p:nvSpPr>
          <p:cNvPr id="4" name="Altbilgi Yer Tutucusu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Slayt Numarası Yer Tutucusu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2CFE4C3-D680-4B89-9A87-9EF832BF346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KÜTLE </a:t>
            </a:r>
            <a:r>
              <a:rPr lang="tr-TR" dirty="0" err="1"/>
              <a:t>TRANSfERİ</a:t>
            </a:r>
            <a:br>
              <a:rPr lang="tr-TR" dirty="0"/>
            </a:br>
            <a:endParaRPr lang="tr-TR" dirty="0"/>
          </a:p>
        </p:txBody>
      </p:sp>
    </p:spTree>
    <p:extLst>
      <p:ext uri="{BB962C8B-B14F-4D97-AF65-F5344CB8AC3E}">
        <p14:creationId xmlns:p14="http://schemas.microsoft.com/office/powerpoint/2010/main" val="1670865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3528" y="692696"/>
            <a:ext cx="7488832" cy="5016758"/>
          </a:xfrm>
          <a:prstGeom prst="rect">
            <a:avLst/>
          </a:prstGeom>
        </p:spPr>
        <p:txBody>
          <a:bodyPr wrap="square">
            <a:spAutoFit/>
          </a:bodyPr>
          <a:lstStyle/>
          <a:p>
            <a:r>
              <a:rPr lang="tr-TR" sz="1600" dirty="0">
                <a:latin typeface="Arial" pitchFamily="34" charset="0"/>
                <a:cs typeface="Arial" pitchFamily="34" charset="0"/>
              </a:rPr>
              <a:t>          </a:t>
            </a:r>
            <a:r>
              <a:rPr lang="tr-TR" sz="1600" dirty="0">
                <a:solidFill>
                  <a:schemeClr val="tx2"/>
                </a:solidFill>
                <a:latin typeface="Arial" pitchFamily="34" charset="0"/>
                <a:cs typeface="Arial" pitchFamily="34" charset="0"/>
              </a:rPr>
              <a:t>ISI VE KÜTLE TRANSFERİ ARASINDAKİ BENZEŞİM </a:t>
            </a:r>
          </a:p>
          <a:p>
            <a:endParaRPr lang="tr-TR" sz="1600" dirty="0">
              <a:latin typeface="Arial" pitchFamily="34" charset="0"/>
              <a:cs typeface="Arial" pitchFamily="34" charset="0"/>
            </a:endParaRPr>
          </a:p>
          <a:p>
            <a:endParaRPr lang="tr-TR" sz="1600" dirty="0">
              <a:latin typeface="Arial" pitchFamily="34" charset="0"/>
              <a:cs typeface="Arial" pitchFamily="34" charset="0"/>
            </a:endParaRPr>
          </a:p>
          <a:p>
            <a:r>
              <a:rPr lang="tr-TR" sz="1600" dirty="0">
                <a:latin typeface="Arial" pitchFamily="34" charset="0"/>
                <a:cs typeface="Arial" pitchFamily="34" charset="0"/>
              </a:rPr>
              <a:t>  Bugüne kadar ısı transferi araştırmaları için dikkate değer bir zaman harcanmıştır; kütle transfer araştırmaları içinde pekâlâ aynı zaman harcanabilir. Ancak ısı ve kütle transfer mekanizmaları birbirine benzerdir; dolayısıyla ısı ve kütle transfer arasında basit </a:t>
            </a:r>
            <a:r>
              <a:rPr lang="tr-TR" sz="1600" dirty="0">
                <a:latin typeface="Calibri Light" pitchFamily="34" charset="0"/>
                <a:cs typeface="Calibri Light" pitchFamily="34" charset="0"/>
              </a:rPr>
              <a:t>paralellikler</a:t>
            </a:r>
            <a:r>
              <a:rPr lang="tr-TR" sz="1600" dirty="0">
                <a:latin typeface="Arial" pitchFamily="34" charset="0"/>
                <a:cs typeface="Arial" pitchFamily="34" charset="0"/>
              </a:rPr>
              <a:t> kurularak kısa bir zamanda ve az bir çabayla kütle transferinin anlaşılması sağlanabilir. İlgisiz gibi görünen iki alan arasında bu ‘‘köprülerin’’ kurulmasıyla, - ısı transferi bilgileri kullanılarak - kütle transfer problemleri çözülebilir. </a:t>
            </a:r>
          </a:p>
          <a:p>
            <a:endParaRPr lang="tr-TR" sz="1600" dirty="0">
              <a:latin typeface="Arial" pitchFamily="34" charset="0"/>
              <a:cs typeface="Arial" pitchFamily="34" charset="0"/>
            </a:endParaRPr>
          </a:p>
          <a:p>
            <a:endParaRPr lang="tr-TR" sz="1600" dirty="0">
              <a:latin typeface="Arial" pitchFamily="34" charset="0"/>
              <a:cs typeface="Arial" pitchFamily="34" charset="0"/>
            </a:endParaRPr>
          </a:p>
          <a:p>
            <a:r>
              <a:rPr lang="tr-TR" sz="1600" dirty="0">
                <a:latin typeface="Arial" pitchFamily="34" charset="0"/>
                <a:cs typeface="Arial" pitchFamily="34" charset="0"/>
              </a:rPr>
              <a:t>  Alternatif olarak kütle transfer çalışma bilgisinin kazanılması, -19. yüzyılda yapıldığı gibi ısı kütlesiz bir maddeymiş gibi düşünülerek- ısı transferi işleminin daha iyi anlaşılmasına yardımcı olacaktır. Isını kısa ömürlü </a:t>
            </a:r>
            <a:r>
              <a:rPr lang="tr-TR" sz="1600" dirty="0" err="1">
                <a:latin typeface="Arial" pitchFamily="34" charset="0"/>
                <a:cs typeface="Arial" pitchFamily="34" charset="0"/>
              </a:rPr>
              <a:t>kalorik</a:t>
            </a:r>
            <a:r>
              <a:rPr lang="tr-TR" sz="1600" dirty="0">
                <a:latin typeface="Arial" pitchFamily="34" charset="0"/>
                <a:cs typeface="Arial" pitchFamily="34" charset="0"/>
              </a:rPr>
              <a:t> teorisi, bugün kullanılan çoğu ısı transfer terimlerinin kaynağıdır ve yerini kinetik teoriye bırakıncaya kadar amacına çok iyi hizmet etmiştir. c ışık hızı olmak üzere, Einstein formülü E= mc</a:t>
            </a:r>
            <a:r>
              <a:rPr lang="tr-TR" sz="1600" baseline="30000" dirty="0">
                <a:latin typeface="Arial" pitchFamily="34" charset="0"/>
                <a:cs typeface="Arial" pitchFamily="34" charset="0"/>
              </a:rPr>
              <a:t>2</a:t>
            </a:r>
            <a:r>
              <a:rPr lang="tr-TR" sz="1600" dirty="0">
                <a:latin typeface="Arial" pitchFamily="34" charset="0"/>
                <a:cs typeface="Arial" pitchFamily="34" charset="0"/>
              </a:rPr>
              <a:t> ‘ye göre kütle ve enerji birbirlerine dönüşebildiği için kütle aslında enerjidir. Bu yüzde, kütle ve ısıya enerjinin farklı iki biçimi olarak bakılabilir ve aşırıya kaçmaksızın bundan faydalanılabilir. </a:t>
            </a:r>
          </a:p>
        </p:txBody>
      </p:sp>
    </p:spTree>
    <p:extLst>
      <p:ext uri="{BB962C8B-B14F-4D97-AF65-F5344CB8AC3E}">
        <p14:creationId xmlns:p14="http://schemas.microsoft.com/office/powerpoint/2010/main" val="497101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35696" y="18312"/>
            <a:ext cx="6012160" cy="2862322"/>
          </a:xfrm>
          <a:prstGeom prst="rect">
            <a:avLst/>
          </a:prstGeom>
        </p:spPr>
        <p:txBody>
          <a:bodyPr wrap="square">
            <a:spAutoFit/>
          </a:bodyPr>
          <a:lstStyle/>
          <a:p>
            <a:r>
              <a:rPr lang="tr-TR" dirty="0"/>
              <a:t> </a:t>
            </a:r>
          </a:p>
          <a:p>
            <a:r>
              <a:rPr lang="tr-TR" sz="1600" dirty="0">
                <a:latin typeface="Arial" pitchFamily="34" charset="0"/>
                <a:cs typeface="Arial" pitchFamily="34" charset="0"/>
              </a:rPr>
              <a:t>                      </a:t>
            </a:r>
            <a:r>
              <a:rPr lang="tr-TR" sz="1600" dirty="0">
                <a:solidFill>
                  <a:schemeClr val="tx2"/>
                </a:solidFill>
                <a:latin typeface="Arial" pitchFamily="34" charset="0"/>
                <a:cs typeface="Arial" pitchFamily="34" charset="0"/>
              </a:rPr>
              <a:t>SICAKLIK</a:t>
            </a:r>
          </a:p>
          <a:p>
            <a:r>
              <a:rPr lang="tr-TR" sz="1600" dirty="0">
                <a:latin typeface="Arial" pitchFamily="34" charset="0"/>
                <a:cs typeface="Arial" pitchFamily="34" charset="0"/>
              </a:rPr>
              <a:t>  Isı transferi için itici güç </a:t>
            </a:r>
            <a:r>
              <a:rPr lang="tr-TR" sz="1600" dirty="0">
                <a:latin typeface="Calibri Light" pitchFamily="34" charset="0"/>
                <a:cs typeface="Calibri Light" pitchFamily="34" charset="0"/>
              </a:rPr>
              <a:t>sıcaklık farkıdır</a:t>
            </a:r>
            <a:r>
              <a:rPr lang="tr-TR" sz="1600" dirty="0">
                <a:latin typeface="Arial" pitchFamily="34" charset="0"/>
                <a:cs typeface="Arial" pitchFamily="34" charset="0"/>
              </a:rPr>
              <a:t>. Buna karşılık kütle transferi için itici güç </a:t>
            </a:r>
            <a:r>
              <a:rPr lang="tr-TR" sz="1600" dirty="0">
                <a:latin typeface="Calibri Light" pitchFamily="34" charset="0"/>
                <a:cs typeface="Calibri Light" pitchFamily="34" charset="0"/>
              </a:rPr>
              <a:t>derişim</a:t>
            </a:r>
            <a:r>
              <a:rPr lang="tr-TR" sz="1600" dirty="0">
                <a:latin typeface="Arial" pitchFamily="34" charset="0"/>
                <a:cs typeface="Arial" pitchFamily="34" charset="0"/>
              </a:rPr>
              <a:t> </a:t>
            </a:r>
            <a:r>
              <a:rPr lang="tr-TR" sz="1600" dirty="0">
                <a:latin typeface="Calibri Light" pitchFamily="34" charset="0"/>
                <a:cs typeface="Calibri Light" pitchFamily="34" charset="0"/>
              </a:rPr>
              <a:t>farkıdır</a:t>
            </a:r>
            <a:r>
              <a:rPr lang="tr-TR" sz="1600" dirty="0">
                <a:latin typeface="Arial" pitchFamily="34" charset="0"/>
                <a:cs typeface="Arial" pitchFamily="34" charset="0"/>
              </a:rPr>
              <a:t>. Sıcaklık, ‘’ısı derişimi’’</a:t>
            </a:r>
            <a:r>
              <a:rPr lang="tr-TR" sz="1600" dirty="0" err="1">
                <a:latin typeface="Arial" pitchFamily="34" charset="0"/>
                <a:cs typeface="Arial" pitchFamily="34" charset="0"/>
              </a:rPr>
              <a:t>nin</a:t>
            </a:r>
            <a:r>
              <a:rPr lang="tr-TR" sz="1600" dirty="0">
                <a:latin typeface="Arial" pitchFamily="34" charset="0"/>
                <a:cs typeface="Arial" pitchFamily="34" charset="0"/>
              </a:rPr>
              <a:t> bir ölçüsü ve dolayısıyla bir yüksek sıcaklık bölgesi, yüksek ısı derişime sahip bir bölge olarak görülebilir (Şek. 14-4). Bu sebeple hem ısı hem de kütle, derişimi daha yüksek olan bölgelerden daha düşük olanlarına transfer edilir. Eğer iki bölge arasında sıcaklık farkı yoksa o halde ısı transferi de yoktur. Benzer olarak, eğer bir ortamın farklı bölgelerinde bir bileşenin </a:t>
            </a:r>
            <a:r>
              <a:rPr lang="tr-TR" sz="1600" dirty="0" err="1">
                <a:latin typeface="Arial" pitchFamily="34" charset="0"/>
                <a:cs typeface="Arial" pitchFamily="34" charset="0"/>
              </a:rPr>
              <a:t>derişimleri</a:t>
            </a:r>
            <a:r>
              <a:rPr lang="tr-TR" sz="1600" dirty="0">
                <a:latin typeface="Arial" pitchFamily="34" charset="0"/>
                <a:cs typeface="Arial" pitchFamily="34" charset="0"/>
              </a:rPr>
              <a:t> arasında fark yoksa kütle transferi olmayacaktır</a:t>
            </a:r>
            <a:r>
              <a:rPr lang="tr-TR" dirty="0"/>
              <a:t>. </a:t>
            </a:r>
          </a:p>
        </p:txBody>
      </p:sp>
      <p:sp>
        <p:nvSpPr>
          <p:cNvPr id="4" name="Dikdörtgen 3"/>
          <p:cNvSpPr/>
          <p:nvPr/>
        </p:nvSpPr>
        <p:spPr>
          <a:xfrm>
            <a:off x="432112" y="3933056"/>
            <a:ext cx="6012160" cy="2062103"/>
          </a:xfrm>
          <a:prstGeom prst="rect">
            <a:avLst/>
          </a:prstGeom>
        </p:spPr>
        <p:txBody>
          <a:bodyPr wrap="square">
            <a:spAutoFit/>
          </a:bodyPr>
          <a:lstStyle/>
          <a:p>
            <a:r>
              <a:rPr lang="tr-TR" sz="1600" dirty="0">
                <a:latin typeface="Arial" pitchFamily="34" charset="0"/>
                <a:cs typeface="Arial" pitchFamily="34" charset="0"/>
              </a:rPr>
              <a:t>                           </a:t>
            </a:r>
            <a:r>
              <a:rPr lang="tr-TR" sz="1600" dirty="0">
                <a:solidFill>
                  <a:schemeClr val="tx2"/>
                </a:solidFill>
                <a:latin typeface="Arial" pitchFamily="34" charset="0"/>
                <a:cs typeface="Arial" pitchFamily="34" charset="0"/>
              </a:rPr>
              <a:t>İLETİM </a:t>
            </a:r>
          </a:p>
          <a:p>
            <a:r>
              <a:rPr lang="tr-TR" sz="1600" dirty="0">
                <a:latin typeface="Arial" pitchFamily="34" charset="0"/>
                <a:cs typeface="Arial" pitchFamily="34" charset="0"/>
              </a:rPr>
              <a:t>  Isının iletim, taşınım ve ışınım yoluyla transfer edildiği hatırlanacaktır. Halbuki kütle, yalnız </a:t>
            </a:r>
            <a:r>
              <a:rPr lang="tr-TR" sz="1600" dirty="0">
                <a:latin typeface="Calibri Light" pitchFamily="34" charset="0"/>
                <a:cs typeface="Calibri Light" pitchFamily="34" charset="0"/>
              </a:rPr>
              <a:t>iletim</a:t>
            </a:r>
            <a:r>
              <a:rPr lang="tr-TR" sz="1600" dirty="0">
                <a:latin typeface="Arial" pitchFamily="34" charset="0"/>
                <a:cs typeface="Arial" pitchFamily="34" charset="0"/>
              </a:rPr>
              <a:t> ( yayınım olarak adlandırılır ) ve </a:t>
            </a:r>
            <a:r>
              <a:rPr lang="tr-TR" sz="1600" dirty="0" err="1">
                <a:latin typeface="Calibri Light" pitchFamily="34" charset="0"/>
                <a:cs typeface="Calibri Light" pitchFamily="34" charset="0"/>
              </a:rPr>
              <a:t>taşınımla</a:t>
            </a:r>
            <a:r>
              <a:rPr lang="tr-TR" sz="1600" dirty="0">
                <a:latin typeface="Arial" pitchFamily="34" charset="0"/>
                <a:cs typeface="Arial" pitchFamily="34" charset="0"/>
              </a:rPr>
              <a:t> transfer edilmektedir; ‘’kütle ışınımı’’ diye bir şey yoktur ( insanlar, -bazılarının iddia ettiği ve kimsenin bilmediği bir şekilde -ışık hızıyla bir yerlere ışınlanmadıkça! ) (Şek. 14-5).</a:t>
            </a:r>
          </a:p>
          <a:p>
            <a:endParaRPr lang="tr-TR" sz="1600" dirty="0">
              <a:latin typeface="Arial" pitchFamily="34" charset="0"/>
              <a:cs typeface="Arial" pitchFamily="34" charset="0"/>
            </a:endParaRPr>
          </a:p>
        </p:txBody>
      </p:sp>
    </p:spTree>
    <p:extLst>
      <p:ext uri="{BB962C8B-B14F-4D97-AF65-F5344CB8AC3E}">
        <p14:creationId xmlns:p14="http://schemas.microsoft.com/office/powerpoint/2010/main" val="3790322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9512" y="332656"/>
            <a:ext cx="7704856" cy="584775"/>
          </a:xfrm>
          <a:prstGeom prst="rect">
            <a:avLst/>
          </a:prstGeom>
        </p:spPr>
        <p:txBody>
          <a:bodyPr wrap="square">
            <a:spAutoFit/>
          </a:bodyPr>
          <a:lstStyle/>
          <a:p>
            <a:r>
              <a:rPr lang="tr-TR" sz="1600" dirty="0">
                <a:latin typeface="Arial" pitchFamily="34" charset="0"/>
                <a:cs typeface="Arial" pitchFamily="34" charset="0"/>
              </a:rPr>
              <a:t>Bir x doğrultusunda ısı iletim hızı, o doğrultudaki sıcaklık </a:t>
            </a:r>
            <a:r>
              <a:rPr lang="tr-TR" sz="1600" dirty="0" err="1">
                <a:latin typeface="Arial" pitchFamily="34" charset="0"/>
                <a:cs typeface="Arial" pitchFamily="34" charset="0"/>
              </a:rPr>
              <a:t>gradyanı</a:t>
            </a:r>
            <a:r>
              <a:rPr lang="tr-TR" sz="1600" dirty="0">
                <a:latin typeface="Arial" pitchFamily="34" charset="0"/>
                <a:cs typeface="Arial" pitchFamily="34" charset="0"/>
              </a:rPr>
              <a:t> </a:t>
            </a:r>
            <a:r>
              <a:rPr lang="tr-TR" sz="1600" dirty="0" err="1">
                <a:latin typeface="Arial" pitchFamily="34" charset="0"/>
                <a:cs typeface="Arial" pitchFamily="34" charset="0"/>
              </a:rPr>
              <a:t>dT</a:t>
            </a:r>
            <a:r>
              <a:rPr lang="tr-TR" sz="1600" dirty="0">
                <a:latin typeface="Arial" pitchFamily="34" charset="0"/>
                <a:cs typeface="Arial" pitchFamily="34" charset="0"/>
              </a:rPr>
              <a:t>/dx ile doğru orantılıdır ve </a:t>
            </a:r>
            <a:r>
              <a:rPr lang="tr-TR" sz="1600" b="1" dirty="0" err="1">
                <a:latin typeface="Arial" pitchFamily="34" charset="0"/>
                <a:cs typeface="Arial" pitchFamily="34" charset="0"/>
              </a:rPr>
              <a:t>Fourier</a:t>
            </a:r>
            <a:r>
              <a:rPr lang="tr-TR" sz="1600" b="1" dirty="0">
                <a:latin typeface="Arial" pitchFamily="34" charset="0"/>
                <a:cs typeface="Arial" pitchFamily="34" charset="0"/>
              </a:rPr>
              <a:t> ısı iletim kanunu </a:t>
            </a:r>
            <a:r>
              <a:rPr lang="tr-TR" sz="1600" dirty="0">
                <a:latin typeface="Arial" pitchFamily="34" charset="0"/>
                <a:cs typeface="Arial" pitchFamily="34" charset="0"/>
              </a:rPr>
              <a:t>ile, </a:t>
            </a:r>
          </a:p>
        </p:txBody>
      </p:sp>
      <p:pic>
        <p:nvPicPr>
          <p:cNvPr id="3" name="Resi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51720" y="995616"/>
            <a:ext cx="2232248" cy="561176"/>
          </a:xfrm>
          <a:prstGeom prst="rect">
            <a:avLst/>
          </a:prstGeom>
        </p:spPr>
      </p:pic>
      <p:sp>
        <p:nvSpPr>
          <p:cNvPr id="4" name="Dikdörtgen 3"/>
          <p:cNvSpPr/>
          <p:nvPr/>
        </p:nvSpPr>
        <p:spPr>
          <a:xfrm>
            <a:off x="179512" y="1839927"/>
            <a:ext cx="7704856" cy="1107996"/>
          </a:xfrm>
          <a:prstGeom prst="rect">
            <a:avLst/>
          </a:prstGeom>
        </p:spPr>
        <p:txBody>
          <a:bodyPr wrap="square">
            <a:spAutoFit/>
          </a:bodyPr>
          <a:lstStyle/>
          <a:p>
            <a:r>
              <a:rPr lang="tr-TR" sz="1600" dirty="0">
                <a:latin typeface="Arial" pitchFamily="34" charset="0"/>
                <a:cs typeface="Arial" pitchFamily="34" charset="0"/>
              </a:rPr>
              <a:t>Olarak ifade edilir; burada k ortamın ısıl iletkenliği ve A ısı transferi yönüne dik alandır. Benzer şekilde durgun bir ortamda x doğrultusunda bir A kimyasal bileşeninin kütle yayınım hızı </a:t>
            </a:r>
            <a:r>
              <a:rPr lang="tr-TR" sz="1600" dirty="0" err="1">
                <a:latin typeface="Arial" pitchFamily="34" charset="0"/>
                <a:cs typeface="Arial" pitchFamily="34" charset="0"/>
              </a:rPr>
              <a:t>m</a:t>
            </a:r>
            <a:r>
              <a:rPr lang="tr-TR" sz="1600" baseline="-25000" dirty="0" err="1">
                <a:latin typeface="Arial" pitchFamily="34" charset="0"/>
                <a:cs typeface="Arial" pitchFamily="34" charset="0"/>
              </a:rPr>
              <a:t>yayınım</a:t>
            </a:r>
            <a:r>
              <a:rPr lang="tr-TR" sz="1600" dirty="0">
                <a:latin typeface="Arial" pitchFamily="34" charset="0"/>
                <a:cs typeface="Arial" pitchFamily="34" charset="0"/>
              </a:rPr>
              <a:t>, o doğrultudaki derişim </a:t>
            </a:r>
            <a:r>
              <a:rPr lang="tr-TR" sz="1600" dirty="0" err="1">
                <a:latin typeface="Arial" pitchFamily="34" charset="0"/>
                <a:cs typeface="Arial" pitchFamily="34" charset="0"/>
              </a:rPr>
              <a:t>gradyanı</a:t>
            </a:r>
            <a:r>
              <a:rPr lang="tr-TR" sz="1600" dirty="0">
                <a:latin typeface="Arial" pitchFamily="34" charset="0"/>
                <a:cs typeface="Arial" pitchFamily="34" charset="0"/>
              </a:rPr>
              <a:t> </a:t>
            </a:r>
            <a:r>
              <a:rPr lang="tr-TR" sz="1600" dirty="0" err="1">
                <a:latin typeface="Arial" pitchFamily="34" charset="0"/>
                <a:cs typeface="Arial" pitchFamily="34" charset="0"/>
              </a:rPr>
              <a:t>dC</a:t>
            </a:r>
            <a:r>
              <a:rPr lang="tr-TR" sz="1600" dirty="0">
                <a:latin typeface="Arial" pitchFamily="34" charset="0"/>
                <a:cs typeface="Arial" pitchFamily="34" charset="0"/>
              </a:rPr>
              <a:t>/dx ile doğru orantılıdır ve </a:t>
            </a:r>
            <a:r>
              <a:rPr lang="tr-TR" sz="1600" b="1" dirty="0" err="1">
                <a:latin typeface="Arial" pitchFamily="34" charset="0"/>
                <a:cs typeface="Arial" pitchFamily="34" charset="0"/>
              </a:rPr>
              <a:t>Fick</a:t>
            </a:r>
            <a:r>
              <a:rPr lang="tr-TR" sz="1600" b="1" dirty="0">
                <a:latin typeface="Arial" pitchFamily="34" charset="0"/>
                <a:cs typeface="Arial" pitchFamily="34" charset="0"/>
              </a:rPr>
              <a:t> yayınım kanunu </a:t>
            </a:r>
            <a:r>
              <a:rPr lang="tr-TR" sz="1600" dirty="0">
                <a:latin typeface="Arial" pitchFamily="34" charset="0"/>
                <a:cs typeface="Arial" pitchFamily="34" charset="0"/>
              </a:rPr>
              <a:t>ile</a:t>
            </a:r>
            <a:r>
              <a:rPr lang="tr-TR" dirty="0"/>
              <a:t>, </a:t>
            </a:r>
          </a:p>
        </p:txBody>
      </p:sp>
      <p:sp>
        <p:nvSpPr>
          <p:cNvPr id="5" name="Dikdörtgen 4"/>
          <p:cNvSpPr/>
          <p:nvPr/>
        </p:nvSpPr>
        <p:spPr>
          <a:xfrm>
            <a:off x="2899106" y="2181859"/>
            <a:ext cx="240772" cy="369332"/>
          </a:xfrm>
          <a:prstGeom prst="rect">
            <a:avLst/>
          </a:prstGeom>
        </p:spPr>
        <p:txBody>
          <a:bodyPr wrap="none">
            <a:spAutoFit/>
          </a:bodyPr>
          <a:lstStyle/>
          <a:p>
            <a:r>
              <a:rPr lang="tr-TR" dirty="0">
                <a:latin typeface="Calibri Light" pitchFamily="34" charset="0"/>
                <a:cs typeface="Calibri Light" pitchFamily="34" charset="0"/>
              </a:rPr>
              <a:t>.</a:t>
            </a:r>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79712" y="3140968"/>
            <a:ext cx="2304256" cy="648072"/>
          </a:xfrm>
          <a:prstGeom prst="rect">
            <a:avLst/>
          </a:prstGeom>
        </p:spPr>
      </p:pic>
      <p:sp>
        <p:nvSpPr>
          <p:cNvPr id="7" name="Dikdörtgen 6"/>
          <p:cNvSpPr/>
          <p:nvPr/>
        </p:nvSpPr>
        <p:spPr>
          <a:xfrm>
            <a:off x="359024" y="3861047"/>
            <a:ext cx="4320480" cy="1323439"/>
          </a:xfrm>
          <a:prstGeom prst="rect">
            <a:avLst/>
          </a:prstGeom>
        </p:spPr>
        <p:txBody>
          <a:bodyPr wrap="square">
            <a:spAutoFit/>
          </a:bodyPr>
          <a:lstStyle/>
          <a:p>
            <a:r>
              <a:rPr lang="tr-TR" sz="1600" dirty="0">
                <a:latin typeface="Arial" pitchFamily="34" charset="0"/>
                <a:cs typeface="Arial" pitchFamily="34" charset="0"/>
              </a:rPr>
              <a:t>olarak gösterilir (Şek. 14-6); burada D</a:t>
            </a:r>
            <a:r>
              <a:rPr lang="tr-TR" sz="1600" baseline="-25000" dirty="0">
                <a:latin typeface="Arial" pitchFamily="34" charset="0"/>
                <a:cs typeface="Arial" pitchFamily="34" charset="0"/>
              </a:rPr>
              <a:t>AB</a:t>
            </a:r>
            <a:r>
              <a:rPr lang="tr-TR" sz="1600" dirty="0">
                <a:latin typeface="Arial" pitchFamily="34" charset="0"/>
                <a:cs typeface="Arial" pitchFamily="34" charset="0"/>
              </a:rPr>
              <a:t> karışımdaki bileşenin </a:t>
            </a:r>
            <a:r>
              <a:rPr lang="tr-TR" sz="1600" b="1" dirty="0">
                <a:latin typeface="Arial" pitchFamily="34" charset="0"/>
                <a:cs typeface="Arial" pitchFamily="34" charset="0"/>
              </a:rPr>
              <a:t>yayınım katsayısı  </a:t>
            </a:r>
          </a:p>
          <a:p>
            <a:r>
              <a:rPr lang="tr-TR" sz="1600" dirty="0">
                <a:latin typeface="Arial" pitchFamily="34" charset="0"/>
                <a:cs typeface="Arial" pitchFamily="34" charset="0"/>
              </a:rPr>
              <a:t>( veya kütle yayınım katsayısı ) ve C</a:t>
            </a:r>
            <a:r>
              <a:rPr lang="tr-TR" sz="1600" baseline="-25000" dirty="0">
                <a:latin typeface="Arial" pitchFamily="34" charset="0"/>
                <a:cs typeface="Arial" pitchFamily="34" charset="0"/>
              </a:rPr>
              <a:t>A</a:t>
            </a:r>
            <a:r>
              <a:rPr lang="tr-TR" sz="1600" dirty="0">
                <a:latin typeface="Arial" pitchFamily="34" charset="0"/>
                <a:cs typeface="Arial" pitchFamily="34" charset="0"/>
              </a:rPr>
              <a:t> değeri o yerde karışımdaki bileşen </a:t>
            </a:r>
            <a:r>
              <a:rPr lang="tr-TR" sz="1600" dirty="0" err="1">
                <a:latin typeface="Arial" pitchFamily="34" charset="0"/>
                <a:cs typeface="Arial" pitchFamily="34" charset="0"/>
              </a:rPr>
              <a:t>derişimidir</a:t>
            </a:r>
            <a:r>
              <a:rPr lang="tr-TR" sz="1600" dirty="0">
                <a:latin typeface="Arial" pitchFamily="34" charset="0"/>
                <a:cs typeface="Arial" pitchFamily="34" charset="0"/>
              </a:rPr>
              <a:t>.</a:t>
            </a:r>
          </a:p>
          <a:p>
            <a:r>
              <a:rPr lang="tr-TR" sz="1600" dirty="0">
                <a:latin typeface="Arial" pitchFamily="34" charset="0"/>
                <a:cs typeface="Arial" pitchFamily="34" charset="0"/>
              </a:rPr>
              <a:t>      </a:t>
            </a:r>
          </a:p>
        </p:txBody>
      </p:sp>
      <p:sp>
        <p:nvSpPr>
          <p:cNvPr id="8" name="Dikdörtgen 7"/>
          <p:cNvSpPr/>
          <p:nvPr/>
        </p:nvSpPr>
        <p:spPr>
          <a:xfrm>
            <a:off x="359024" y="4932580"/>
            <a:ext cx="4572000" cy="1815882"/>
          </a:xfrm>
          <a:prstGeom prst="rect">
            <a:avLst/>
          </a:prstGeom>
        </p:spPr>
        <p:txBody>
          <a:bodyPr>
            <a:spAutoFit/>
          </a:bodyPr>
          <a:lstStyle/>
          <a:p>
            <a:r>
              <a:rPr lang="tr-TR" sz="1600" dirty="0">
                <a:latin typeface="Arial" pitchFamily="34" charset="0"/>
                <a:cs typeface="Arial" pitchFamily="34" charset="0"/>
              </a:rPr>
              <a:t>  Hem ısı iletimi ve hem de kütle yayınımı için diferansiyel denklemlerin aynı biçimde olduğu gösterilebilir. Bu yüzden kütle yayınım denklemlerinin çözümleri, -karşılıklı katsayı ve değişkenlerin basitçe yerleri değiştirilerek - aynı tip sınır şartları için, karşılıklı olan ısı iletim denklemlerinin çözümlerinden elde edilebilir.</a:t>
            </a:r>
          </a:p>
        </p:txBody>
      </p:sp>
    </p:spTree>
    <p:extLst>
      <p:ext uri="{BB962C8B-B14F-4D97-AF65-F5344CB8AC3E}">
        <p14:creationId xmlns:p14="http://schemas.microsoft.com/office/powerpoint/2010/main" val="2501397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3568" y="692696"/>
            <a:ext cx="6606480" cy="5016758"/>
          </a:xfrm>
          <a:prstGeom prst="rect">
            <a:avLst/>
          </a:prstGeom>
        </p:spPr>
        <p:txBody>
          <a:bodyPr wrap="square">
            <a:spAutoFit/>
          </a:bodyPr>
          <a:lstStyle/>
          <a:p>
            <a:r>
              <a:rPr lang="tr-TR" sz="1600" dirty="0">
                <a:latin typeface="Arial" pitchFamily="34" charset="0"/>
                <a:cs typeface="Arial" pitchFamily="34" charset="0"/>
              </a:rPr>
              <a:t>                                     </a:t>
            </a:r>
            <a:r>
              <a:rPr lang="tr-TR" sz="1600" dirty="0">
                <a:solidFill>
                  <a:schemeClr val="tx2"/>
                </a:solidFill>
                <a:latin typeface="Arial" pitchFamily="34" charset="0"/>
                <a:cs typeface="Arial" pitchFamily="34" charset="0"/>
              </a:rPr>
              <a:t>ISI ÜRETİMİ </a:t>
            </a:r>
          </a:p>
          <a:p>
            <a:endParaRPr lang="tr-TR" sz="1600" dirty="0">
              <a:solidFill>
                <a:schemeClr val="tx2"/>
              </a:solidFill>
              <a:latin typeface="Arial" pitchFamily="34" charset="0"/>
              <a:cs typeface="Arial" pitchFamily="34" charset="0"/>
            </a:endParaRPr>
          </a:p>
          <a:p>
            <a:endParaRPr lang="tr-TR" sz="1600" dirty="0">
              <a:solidFill>
                <a:schemeClr val="tx2"/>
              </a:solidFill>
              <a:latin typeface="Arial" pitchFamily="34" charset="0"/>
              <a:cs typeface="Arial" pitchFamily="34" charset="0"/>
            </a:endParaRPr>
          </a:p>
          <a:p>
            <a:r>
              <a:rPr lang="tr-TR" sz="1600" dirty="0">
                <a:latin typeface="Arial" pitchFamily="34" charset="0"/>
                <a:cs typeface="Arial" pitchFamily="34" charset="0"/>
              </a:rPr>
              <a:t>  Isı üretimi, elektriksel, kimyasal veya nükleer enerji gibi bazı enerji türlerinin ortamdaki </a:t>
            </a:r>
            <a:r>
              <a:rPr lang="tr-TR" sz="1600" dirty="0">
                <a:latin typeface="Calibri Light" pitchFamily="34" charset="0"/>
                <a:cs typeface="Calibri Light" pitchFamily="34" charset="0"/>
              </a:rPr>
              <a:t>duyulur</a:t>
            </a:r>
            <a:r>
              <a:rPr lang="tr-TR" sz="1600" dirty="0">
                <a:latin typeface="Arial" pitchFamily="34" charset="0"/>
                <a:cs typeface="Arial" pitchFamily="34" charset="0"/>
              </a:rPr>
              <a:t> ısıl enerjiye dönüşmesiyle ilgilidir. Isı üretimi ortamın her yerinde meydana gelir ve kendini sıcaklık artışı olarak gösterir. Benzer olarak, bazı kütle transfer problemleri ortam içinde oluşan kimyasal reaksiyonlar içerir ve ortamın her yerinde </a:t>
            </a:r>
            <a:r>
              <a:rPr lang="tr-TR" sz="1600" dirty="0">
                <a:latin typeface="Calibri Light" pitchFamily="34" charset="0"/>
                <a:cs typeface="Calibri Light" pitchFamily="34" charset="0"/>
              </a:rPr>
              <a:t>bir</a:t>
            </a:r>
            <a:r>
              <a:rPr lang="tr-TR" sz="1600" dirty="0">
                <a:latin typeface="Arial" pitchFamily="34" charset="0"/>
                <a:cs typeface="Arial" pitchFamily="34" charset="0"/>
              </a:rPr>
              <a:t> </a:t>
            </a:r>
            <a:r>
              <a:rPr lang="tr-TR" sz="1600" dirty="0">
                <a:latin typeface="Calibri Light" pitchFamily="34" charset="0"/>
                <a:cs typeface="Calibri Light" pitchFamily="34" charset="0"/>
              </a:rPr>
              <a:t>bileşenin</a:t>
            </a:r>
            <a:r>
              <a:rPr lang="tr-TR" sz="1600" dirty="0">
                <a:latin typeface="Arial" pitchFamily="34" charset="0"/>
                <a:cs typeface="Arial" pitchFamily="34" charset="0"/>
              </a:rPr>
              <a:t> </a:t>
            </a:r>
            <a:r>
              <a:rPr lang="tr-TR" sz="1600" dirty="0">
                <a:latin typeface="Calibri Light" pitchFamily="34" charset="0"/>
                <a:cs typeface="Calibri Light" pitchFamily="34" charset="0"/>
              </a:rPr>
              <a:t>üretimiyle</a:t>
            </a:r>
            <a:r>
              <a:rPr lang="tr-TR" sz="1600" dirty="0">
                <a:latin typeface="Arial" pitchFamily="34" charset="0"/>
                <a:cs typeface="Arial" pitchFamily="34" charset="0"/>
              </a:rPr>
              <a:t> sonuçlanır. Bu sebeple bileşenin üretimi </a:t>
            </a:r>
            <a:r>
              <a:rPr lang="tr-TR" sz="1600" dirty="0">
                <a:latin typeface="Calibri Light" pitchFamily="34" charset="0"/>
                <a:cs typeface="Calibri Light" pitchFamily="34" charset="0"/>
              </a:rPr>
              <a:t>hacimsel bir olaydır </a:t>
            </a:r>
            <a:r>
              <a:rPr lang="tr-TR" sz="1600" dirty="0">
                <a:latin typeface="Arial" pitchFamily="34" charset="0"/>
                <a:cs typeface="Arial" pitchFamily="34" charset="0"/>
              </a:rPr>
              <a:t>ve bir ortamda üretim hızı bir noktadan diğerine değişebilir. Ortam içinde meydana gelen böyle reaksiyonlar </a:t>
            </a:r>
            <a:r>
              <a:rPr lang="tr-TR" sz="1600" b="1" dirty="0">
                <a:latin typeface="Arial" pitchFamily="34" charset="0"/>
                <a:cs typeface="Arial" pitchFamily="34" charset="0"/>
              </a:rPr>
              <a:t>homojen reaksiyonlar </a:t>
            </a:r>
            <a:r>
              <a:rPr lang="tr-TR" sz="1600" dirty="0">
                <a:latin typeface="Arial" pitchFamily="34" charset="0"/>
                <a:cs typeface="Arial" pitchFamily="34" charset="0"/>
              </a:rPr>
              <a:t>olarak adlandırılır ve bu iç ısı üretiminin benzeridir. </a:t>
            </a:r>
          </a:p>
          <a:p>
            <a:endParaRPr lang="tr-TR" sz="1600" dirty="0">
              <a:latin typeface="Arial" pitchFamily="34" charset="0"/>
              <a:cs typeface="Arial" pitchFamily="34" charset="0"/>
            </a:endParaRPr>
          </a:p>
          <a:p>
            <a:endParaRPr lang="tr-TR" sz="1600" dirty="0">
              <a:latin typeface="Arial" pitchFamily="34" charset="0"/>
              <a:cs typeface="Arial" pitchFamily="34" charset="0"/>
            </a:endParaRPr>
          </a:p>
          <a:p>
            <a:r>
              <a:rPr lang="tr-TR" sz="1600" dirty="0">
                <a:latin typeface="Arial" pitchFamily="34" charset="0"/>
                <a:cs typeface="Arial" pitchFamily="34" charset="0"/>
              </a:rPr>
              <a:t>  Tersine bazı kimyasal reaksiyonlar, ortamla çevresinin teması sebebiyle yüzeyde gerçekleşen kimyasal reaksiyonlar olarak </a:t>
            </a:r>
            <a:r>
              <a:rPr lang="tr-TR" sz="1600" dirty="0">
                <a:latin typeface="Calibri Light" pitchFamily="34" charset="0"/>
                <a:cs typeface="Calibri Light" pitchFamily="34" charset="0"/>
              </a:rPr>
              <a:t>yüzeyde</a:t>
            </a:r>
            <a:r>
              <a:rPr lang="tr-TR" sz="1600" dirty="0">
                <a:latin typeface="Arial" pitchFamily="34" charset="0"/>
                <a:cs typeface="Arial" pitchFamily="34" charset="0"/>
              </a:rPr>
              <a:t> bir bileşen üretir. Bunlar birer yüzey olayıdır ve aslında bir sınır şartı gibi ele alınması gerekir. Kütle transfer çalışmalarında, böylesi reaksiyonlar </a:t>
            </a:r>
            <a:r>
              <a:rPr lang="tr-TR" sz="1600" b="1" dirty="0">
                <a:latin typeface="Arial" pitchFamily="34" charset="0"/>
                <a:cs typeface="Arial" pitchFamily="34" charset="0"/>
              </a:rPr>
              <a:t>heterojen reaksiyonlar </a:t>
            </a:r>
            <a:r>
              <a:rPr lang="tr-TR" sz="1600" dirty="0">
                <a:latin typeface="Arial" pitchFamily="34" charset="0"/>
                <a:cs typeface="Arial" pitchFamily="34" charset="0"/>
              </a:rPr>
              <a:t>olarak adlandırılır ve yüzeyde </a:t>
            </a:r>
            <a:r>
              <a:rPr lang="tr-TR" sz="1600" dirty="0">
                <a:latin typeface="Calibri Light" pitchFamily="34" charset="0"/>
                <a:cs typeface="Calibri Light" pitchFamily="34" charset="0"/>
              </a:rPr>
              <a:t>tanımlı ısı akısının </a:t>
            </a:r>
            <a:r>
              <a:rPr lang="tr-TR" sz="1600" dirty="0">
                <a:latin typeface="Arial" pitchFamily="34" charset="0"/>
                <a:cs typeface="Arial" pitchFamily="34" charset="0"/>
              </a:rPr>
              <a:t>benzeridir. </a:t>
            </a:r>
          </a:p>
        </p:txBody>
      </p:sp>
    </p:spTree>
    <p:extLst>
      <p:ext uri="{BB962C8B-B14F-4D97-AF65-F5344CB8AC3E}">
        <p14:creationId xmlns:p14="http://schemas.microsoft.com/office/powerpoint/2010/main" val="1626092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7504" y="116632"/>
            <a:ext cx="7848872" cy="6494085"/>
          </a:xfrm>
          <a:prstGeom prst="rect">
            <a:avLst/>
          </a:prstGeom>
        </p:spPr>
        <p:txBody>
          <a:bodyPr wrap="square">
            <a:spAutoFit/>
          </a:bodyPr>
          <a:lstStyle/>
          <a:p>
            <a:r>
              <a:rPr lang="tr-TR" sz="1600" dirty="0">
                <a:solidFill>
                  <a:schemeClr val="tx2"/>
                </a:solidFill>
                <a:latin typeface="Arial" pitchFamily="34" charset="0"/>
                <a:cs typeface="Arial" pitchFamily="34" charset="0"/>
              </a:rPr>
              <a:t>    KÜTLE TAŞINIMI</a:t>
            </a:r>
          </a:p>
          <a:p>
            <a:endParaRPr lang="tr-TR" sz="1600" dirty="0">
              <a:latin typeface="Arial" pitchFamily="34" charset="0"/>
              <a:cs typeface="Arial" pitchFamily="34" charset="0"/>
            </a:endParaRPr>
          </a:p>
          <a:p>
            <a:r>
              <a:rPr lang="tr-TR" sz="1600" dirty="0">
                <a:latin typeface="Arial" pitchFamily="34" charset="0"/>
                <a:cs typeface="Arial" pitchFamily="34" charset="0"/>
              </a:rPr>
              <a:t>Buraya kadar incelenen kütle yayınımı, bir derişim </a:t>
            </a:r>
            <a:r>
              <a:rPr lang="tr-TR" sz="1600" dirty="0" err="1">
                <a:latin typeface="Arial" pitchFamily="34" charset="0"/>
                <a:cs typeface="Arial" pitchFamily="34" charset="0"/>
              </a:rPr>
              <a:t>gradyanı</a:t>
            </a:r>
            <a:r>
              <a:rPr lang="tr-TR" sz="1600" dirty="0">
                <a:latin typeface="Arial" pitchFamily="34" charset="0"/>
                <a:cs typeface="Arial" pitchFamily="34" charset="0"/>
              </a:rPr>
              <a:t> sebebiyle olan kütle transferidir. Bu adımda ise hem kütle yayınımı hem de yığın akışkan hareketi sebebiyle, bir yüzey ile hareketli bir akışkan arasındaki kütle transferi olan kütle </a:t>
            </a:r>
            <a:r>
              <a:rPr lang="tr-TR" sz="1600" dirty="0" err="1">
                <a:latin typeface="Arial" pitchFamily="34" charset="0"/>
                <a:cs typeface="Arial" pitchFamily="34" charset="0"/>
              </a:rPr>
              <a:t>taşınımı</a:t>
            </a:r>
            <a:r>
              <a:rPr lang="tr-TR" sz="1600" dirty="0">
                <a:latin typeface="Arial" pitchFamily="34" charset="0"/>
                <a:cs typeface="Arial" pitchFamily="34" charset="0"/>
              </a:rPr>
              <a:t> (veya taşınım kütle transferi) incelenmektedir. Daha önce -yüzeye yakın sıcak akışkanın uzaklaştırılıp yerini daha uzaktaki soğuk akışkana bırakmasıyla oluşan- akışkan hareketinin ısı transferini önemli ölçüde arttırdığından söz edilmişti. Benzer şekilde -yüzeye yakın yüksek </a:t>
            </a:r>
            <a:r>
              <a:rPr lang="tr-TR" sz="1600" dirty="0" err="1">
                <a:latin typeface="Arial" pitchFamily="34" charset="0"/>
                <a:cs typeface="Arial" pitchFamily="34" charset="0"/>
              </a:rPr>
              <a:t>derişimli</a:t>
            </a:r>
            <a:r>
              <a:rPr lang="tr-TR" sz="1600" dirty="0">
                <a:latin typeface="Arial" pitchFamily="34" charset="0"/>
                <a:cs typeface="Arial" pitchFamily="34" charset="0"/>
              </a:rPr>
              <a:t> akışkanın uzaklaşarak yerini daha uzaktaki düşük </a:t>
            </a:r>
            <a:r>
              <a:rPr lang="tr-TR" sz="1600" dirty="0" err="1">
                <a:latin typeface="Arial" pitchFamily="34" charset="0"/>
                <a:cs typeface="Arial" pitchFamily="34" charset="0"/>
              </a:rPr>
              <a:t>derişimli</a:t>
            </a:r>
            <a:r>
              <a:rPr lang="tr-TR" sz="1600" dirty="0">
                <a:latin typeface="Arial" pitchFamily="34" charset="0"/>
                <a:cs typeface="Arial" pitchFamily="34" charset="0"/>
              </a:rPr>
              <a:t> akışkana bırakmasıyla oluşan- akışkan hareketi kütle transferini önemli ölçüde iyileştirir. Yığın hareketinin olmadığı limit durumda </a:t>
            </a:r>
            <a:r>
              <a:rPr lang="tr-TR" sz="1600" dirty="0" err="1">
                <a:latin typeface="Arial" pitchFamily="34" charset="0"/>
                <a:cs typeface="Arial" pitchFamily="34" charset="0"/>
              </a:rPr>
              <a:t>taşınımın</a:t>
            </a:r>
            <a:r>
              <a:rPr lang="tr-TR" sz="1600" dirty="0">
                <a:latin typeface="Arial" pitchFamily="34" charset="0"/>
                <a:cs typeface="Arial" pitchFamily="34" charset="0"/>
              </a:rPr>
              <a:t> iletime indirgenmesinde olduğu gibi, kütle </a:t>
            </a:r>
            <a:r>
              <a:rPr lang="tr-TR" sz="1600" dirty="0" err="1">
                <a:latin typeface="Arial" pitchFamily="34" charset="0"/>
                <a:cs typeface="Arial" pitchFamily="34" charset="0"/>
              </a:rPr>
              <a:t>taşınımı</a:t>
            </a:r>
            <a:r>
              <a:rPr lang="tr-TR" sz="1600" dirty="0">
                <a:latin typeface="Arial" pitchFamily="34" charset="0"/>
                <a:cs typeface="Arial" pitchFamily="34" charset="0"/>
              </a:rPr>
              <a:t> da kütle yayınımına indirgenir. Isı ve kütle </a:t>
            </a:r>
            <a:r>
              <a:rPr lang="tr-TR" sz="1600" dirty="0" err="1">
                <a:latin typeface="Arial" pitchFamily="34" charset="0"/>
                <a:cs typeface="Arial" pitchFamily="34" charset="0"/>
              </a:rPr>
              <a:t>taşınımı</a:t>
            </a:r>
            <a:r>
              <a:rPr lang="tr-TR" sz="1600" dirty="0">
                <a:latin typeface="Arial" pitchFamily="34" charset="0"/>
                <a:cs typeface="Arial" pitchFamily="34" charset="0"/>
              </a:rPr>
              <a:t> arasındaki benzeşim zorlanmış ve doğal taşınım, </a:t>
            </a:r>
            <a:r>
              <a:rPr lang="tr-TR" sz="1600" dirty="0" err="1">
                <a:latin typeface="Arial" pitchFamily="34" charset="0"/>
                <a:cs typeface="Arial" pitchFamily="34" charset="0"/>
              </a:rPr>
              <a:t>laminar</a:t>
            </a:r>
            <a:r>
              <a:rPr lang="tr-TR" sz="1600" dirty="0">
                <a:latin typeface="Arial" pitchFamily="34" charset="0"/>
                <a:cs typeface="Arial" pitchFamily="34" charset="0"/>
              </a:rPr>
              <a:t> ve türbülanslı akış, iç ve dış akış için geçerlidir. Isı </a:t>
            </a:r>
            <a:r>
              <a:rPr lang="tr-TR" sz="1600" dirty="0" err="1">
                <a:latin typeface="Arial" pitchFamily="34" charset="0"/>
                <a:cs typeface="Arial" pitchFamily="34" charset="0"/>
              </a:rPr>
              <a:t>taşınımında</a:t>
            </a:r>
            <a:r>
              <a:rPr lang="tr-TR" sz="1600" dirty="0">
                <a:latin typeface="Arial" pitchFamily="34" charset="0"/>
                <a:cs typeface="Arial" pitchFamily="34" charset="0"/>
              </a:rPr>
              <a:t> olduğu gibi, yüzey geometrisi, akış rejimi, akış hızı ve akışkan özellikleri ile yapısının değişimi gibi akışkan akışıyla ilgili karmaşıklıklar sebebiyle kütle </a:t>
            </a:r>
            <a:r>
              <a:rPr lang="tr-TR" sz="1600" dirty="0" err="1">
                <a:latin typeface="Arial" pitchFamily="34" charset="0"/>
                <a:cs typeface="Arial" pitchFamily="34" charset="0"/>
              </a:rPr>
              <a:t>taşınımı</a:t>
            </a:r>
            <a:r>
              <a:rPr lang="tr-TR" sz="1600" dirty="0">
                <a:latin typeface="Arial" pitchFamily="34" charset="0"/>
                <a:cs typeface="Arial" pitchFamily="34" charset="0"/>
              </a:rPr>
              <a:t> da karmaşıktır. Bu yüzden kütle transferini bulmak için deneysel bağıntılara güvenmek gerekir. Ayrıca kütle </a:t>
            </a:r>
            <a:r>
              <a:rPr lang="tr-TR" sz="1600" dirty="0" err="1">
                <a:latin typeface="Arial" pitchFamily="34" charset="0"/>
                <a:cs typeface="Arial" pitchFamily="34" charset="0"/>
              </a:rPr>
              <a:t>taşınımı</a:t>
            </a:r>
            <a:r>
              <a:rPr lang="tr-TR" sz="1600" dirty="0">
                <a:latin typeface="Arial" pitchFamily="34" charset="0"/>
                <a:cs typeface="Arial" pitchFamily="34" charset="0"/>
              </a:rPr>
              <a:t> genellikle </a:t>
            </a:r>
            <a:r>
              <a:rPr lang="tr-TR" sz="1600" dirty="0" err="1">
                <a:latin typeface="Arial" pitchFamily="34" charset="0"/>
                <a:cs typeface="Arial" pitchFamily="34" charset="0"/>
              </a:rPr>
              <a:t>mol</a:t>
            </a:r>
            <a:r>
              <a:rPr lang="tr-TR" sz="1600" dirty="0">
                <a:latin typeface="Arial" pitchFamily="34" charset="0"/>
                <a:cs typeface="Arial" pitchFamily="34" charset="0"/>
              </a:rPr>
              <a:t> esaslıdan çok kütle esaslı olarak çözümlenir. Bundan dolayı </a:t>
            </a:r>
            <a:r>
              <a:rPr lang="tr-TR" sz="1600" dirty="0" err="1">
                <a:latin typeface="Arial" pitchFamily="34" charset="0"/>
                <a:cs typeface="Arial" pitchFamily="34" charset="0"/>
              </a:rPr>
              <a:t>formülasyonlar</a:t>
            </a:r>
            <a:r>
              <a:rPr lang="tr-TR" sz="1600" dirty="0">
                <a:latin typeface="Arial" pitchFamily="34" charset="0"/>
                <a:cs typeface="Arial" pitchFamily="34" charset="0"/>
              </a:rPr>
              <a:t>, </a:t>
            </a:r>
            <a:r>
              <a:rPr lang="tr-TR" sz="1600" dirty="0" err="1">
                <a:latin typeface="Arial" pitchFamily="34" charset="0"/>
                <a:cs typeface="Arial" pitchFamily="34" charset="0"/>
              </a:rPr>
              <a:t>molar</a:t>
            </a:r>
            <a:r>
              <a:rPr lang="tr-TR" sz="1600" dirty="0">
                <a:latin typeface="Arial" pitchFamily="34" charset="0"/>
                <a:cs typeface="Arial" pitchFamily="34" charset="0"/>
              </a:rPr>
              <a:t> derişim (</a:t>
            </a:r>
            <a:r>
              <a:rPr lang="tr-TR" sz="1600" dirty="0" err="1">
                <a:latin typeface="Arial" pitchFamily="34" charset="0"/>
                <a:cs typeface="Arial" pitchFamily="34" charset="0"/>
              </a:rPr>
              <a:t>molar</a:t>
            </a:r>
            <a:r>
              <a:rPr lang="tr-TR" sz="1600" dirty="0">
                <a:latin typeface="Arial" pitchFamily="34" charset="0"/>
                <a:cs typeface="Arial" pitchFamily="34" charset="0"/>
              </a:rPr>
              <a:t> yoğunluk C ve </a:t>
            </a:r>
            <a:r>
              <a:rPr lang="tr-TR" sz="1600" dirty="0" err="1">
                <a:latin typeface="Arial" pitchFamily="34" charset="0"/>
                <a:cs typeface="Arial" pitchFamily="34" charset="0"/>
              </a:rPr>
              <a:t>mol</a:t>
            </a:r>
            <a:r>
              <a:rPr lang="tr-TR" sz="1600" dirty="0">
                <a:latin typeface="Arial" pitchFamily="34" charset="0"/>
                <a:cs typeface="Arial" pitchFamily="34" charset="0"/>
              </a:rPr>
              <a:t> kesri y) yerine kütle derişimi (özgül kütle p veya kütle kesri w) cinsinden verilmektedir. Ancak </a:t>
            </a:r>
            <a:r>
              <a:rPr lang="tr-TR" sz="1600" dirty="0" err="1">
                <a:latin typeface="Arial" pitchFamily="34" charset="0"/>
                <a:cs typeface="Arial" pitchFamily="34" charset="0"/>
              </a:rPr>
              <a:t>molar</a:t>
            </a:r>
            <a:r>
              <a:rPr lang="tr-TR" sz="1600" dirty="0">
                <a:latin typeface="Arial" pitchFamily="34" charset="0"/>
                <a:cs typeface="Arial" pitchFamily="34" charset="0"/>
              </a:rPr>
              <a:t> </a:t>
            </a:r>
            <a:r>
              <a:rPr lang="tr-TR" sz="1600" dirty="0" err="1">
                <a:latin typeface="Arial" pitchFamily="34" charset="0"/>
                <a:cs typeface="Arial" pitchFamily="34" charset="0"/>
              </a:rPr>
              <a:t>formülasyonlar</a:t>
            </a:r>
            <a:r>
              <a:rPr lang="tr-TR" sz="1600" dirty="0">
                <a:latin typeface="Arial" pitchFamily="34" charset="0"/>
                <a:cs typeface="Arial" pitchFamily="34" charset="0"/>
              </a:rPr>
              <a:t>, M </a:t>
            </a:r>
            <a:r>
              <a:rPr lang="tr-TR" sz="1600" dirty="0" err="1">
                <a:latin typeface="Arial" pitchFamily="34" charset="0"/>
                <a:cs typeface="Arial" pitchFamily="34" charset="0"/>
              </a:rPr>
              <a:t>molar</a:t>
            </a:r>
            <a:r>
              <a:rPr lang="tr-TR" sz="1600" dirty="0">
                <a:latin typeface="Arial" pitchFamily="34" charset="0"/>
                <a:cs typeface="Arial" pitchFamily="34" charset="0"/>
              </a:rPr>
              <a:t> kütle olacak şekilde C = p/M bağıntısı kullanılarak elde edilebilir. Ayrıca ilgi, kolay olsun diye ikili karışımlar veya ikili olarak ele alınabilen akışkanlardaki </a:t>
            </a:r>
            <a:r>
              <a:rPr lang="tr-TR" sz="1600" dirty="0" err="1">
                <a:latin typeface="Arial" pitchFamily="34" charset="0"/>
                <a:cs typeface="Arial" pitchFamily="34" charset="0"/>
              </a:rPr>
              <a:t>taşınımla</a:t>
            </a:r>
            <a:r>
              <a:rPr lang="tr-TR" sz="1600" dirty="0">
                <a:latin typeface="Arial" pitchFamily="34" charset="0"/>
                <a:cs typeface="Arial" pitchFamily="34" charset="0"/>
              </a:rPr>
              <a:t> sınırlanmaktadır. Sabit sıcaklık şartlarında göl gibi bir su kütlesinin serbest yüzeyi üzerinde hava akışı göz önüne alınsın. Eğer hava doymamışsa su buharının derişimi, havanın hep doymuş olduğu su yüzeyinde bir maksimumdan, yüzeyden uzakta serbest akım değerine kadar değişecektir.</a:t>
            </a:r>
          </a:p>
        </p:txBody>
      </p:sp>
    </p:spTree>
    <p:extLst>
      <p:ext uri="{BB962C8B-B14F-4D97-AF65-F5344CB8AC3E}">
        <p14:creationId xmlns:p14="http://schemas.microsoft.com/office/powerpoint/2010/main" val="36904453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2342</TotalTime>
  <Words>943</Words>
  <Application>Microsoft Office PowerPoint</Application>
  <PresentationFormat>Ekran Gösterisi (4:3)</PresentationFormat>
  <Paragraphs>30</Paragraphs>
  <Slides>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6</vt:i4>
      </vt:variant>
    </vt:vector>
  </HeadingPairs>
  <TitlesOfParts>
    <vt:vector size="13" baseType="lpstr">
      <vt:lpstr>Arial</vt:lpstr>
      <vt:lpstr>Calibri</vt:lpstr>
      <vt:lpstr>Calibri Light</vt:lpstr>
      <vt:lpstr>Trebuchet MS</vt:lpstr>
      <vt:lpstr>Wingdings</vt:lpstr>
      <vt:lpstr>Wingdings 2</vt:lpstr>
      <vt:lpstr>Zengin</vt:lpstr>
      <vt:lpstr>KÜTLE TRANSfERİ </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ISI VE KÜTLE TRANSERİ</dc:title>
  <dc:creator>user</dc:creator>
  <cp:lastModifiedBy>Birce Mercanoglu Taban</cp:lastModifiedBy>
  <cp:revision>230</cp:revision>
  <dcterms:created xsi:type="dcterms:W3CDTF">2021-04-23T08:56:10Z</dcterms:created>
  <dcterms:modified xsi:type="dcterms:W3CDTF">2021-11-16T07:03:42Z</dcterms:modified>
</cp:coreProperties>
</file>