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81" r:id="rId5"/>
    <p:sldId id="279" r:id="rId6"/>
    <p:sldId id="278" r:id="rId7"/>
    <p:sldId id="277" r:id="rId8"/>
    <p:sldId id="280" r:id="rId9"/>
    <p:sldId id="276" r:id="rId10"/>
    <p:sldId id="275" r:id="rId11"/>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15.04.2019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15.04.2019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15.04.2019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15.04.2019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15.04.2019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15.04.2019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15.04.2019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Sufilerin</a:t>
            </a:r>
            <a:r>
              <a:rPr lang="tr-TR" b="1" u="sng" dirty="0">
                <a:solidFill>
                  <a:srgbClr val="C00000"/>
                </a:solidFill>
              </a:rPr>
              <a:t> Hadis İlimleriyle Münasebetleri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dirty="0" err="1" smtClean="0"/>
              <a:t>Gazzâlî’nin</a:t>
            </a:r>
            <a:r>
              <a:rPr lang="tr-TR" sz="1400" dirty="0" smtClean="0"/>
              <a:t> hadislerdeki yöntemi: </a:t>
            </a:r>
            <a:r>
              <a:rPr lang="tr-TR" sz="1400" b="1" dirty="0" smtClean="0"/>
              <a:t>1-</a:t>
            </a:r>
            <a:r>
              <a:rPr lang="tr-TR" sz="1400" dirty="0" smtClean="0"/>
              <a:t> </a:t>
            </a:r>
            <a:r>
              <a:rPr lang="tr-TR" sz="1400" i="1" dirty="0"/>
              <a:t>İtibar</a:t>
            </a:r>
            <a:r>
              <a:rPr lang="tr-TR" sz="1400" dirty="0"/>
              <a:t> kavramını hadislerin </a:t>
            </a:r>
            <a:r>
              <a:rPr lang="tr-TR" sz="1400" dirty="0" err="1"/>
              <a:t>batınî</a:t>
            </a:r>
            <a:r>
              <a:rPr lang="tr-TR" sz="1400" dirty="0"/>
              <a:t> yorumlarını yaparken kullanmıştır. </a:t>
            </a:r>
            <a:r>
              <a:rPr lang="tr-TR" sz="1400" b="1" dirty="0"/>
              <a:t>2-</a:t>
            </a:r>
            <a:r>
              <a:rPr lang="tr-TR" sz="1400" dirty="0"/>
              <a:t> Ona göre metinlerin </a:t>
            </a:r>
            <a:r>
              <a:rPr lang="tr-TR" sz="1400" b="1" dirty="0"/>
              <a:t>kabuğu</a:t>
            </a:r>
            <a:r>
              <a:rPr lang="tr-TR" sz="1400" dirty="0"/>
              <a:t> lafızları, </a:t>
            </a:r>
            <a:r>
              <a:rPr lang="tr-TR" sz="1400" b="1" dirty="0"/>
              <a:t>özü</a:t>
            </a:r>
            <a:r>
              <a:rPr lang="tr-TR" sz="1400" dirty="0"/>
              <a:t> ise derin </a:t>
            </a:r>
            <a:r>
              <a:rPr lang="tr-TR" sz="1400" dirty="0" err="1"/>
              <a:t>batınî</a:t>
            </a:r>
            <a:r>
              <a:rPr lang="tr-TR" sz="1400" dirty="0"/>
              <a:t> manalarıdır. Ona göre şehadet aleminden melekut alemine yükselmek gerekmektedir. </a:t>
            </a:r>
            <a:r>
              <a:rPr lang="tr-TR" sz="1400" b="1" dirty="0"/>
              <a:t>Kışır olarak değerlendirdiği şeyler gereksiz değildir. </a:t>
            </a:r>
            <a:r>
              <a:rPr lang="tr-TR" sz="1400" dirty="0"/>
              <a:t>Fakat burada kalıp ileriye geçememeyi eleştirmektedir. </a:t>
            </a:r>
            <a:r>
              <a:rPr lang="tr-TR" sz="1400" b="1" dirty="0"/>
              <a:t>3-</a:t>
            </a:r>
            <a:r>
              <a:rPr lang="tr-TR" sz="1400" dirty="0"/>
              <a:t> </a:t>
            </a:r>
            <a:r>
              <a:rPr lang="tr-TR" sz="1400" dirty="0" err="1"/>
              <a:t>Gazzâlî’ye</a:t>
            </a:r>
            <a:r>
              <a:rPr lang="tr-TR" sz="1400" dirty="0"/>
              <a:t> göre hadisçiler işin zahiriyle çokça uğraştıkları için özünden uzaklaşmışlarıdır. </a:t>
            </a:r>
            <a:r>
              <a:rPr lang="tr-TR" sz="1400" b="1" dirty="0"/>
              <a:t>4-</a:t>
            </a:r>
            <a:r>
              <a:rPr lang="tr-TR" sz="1400" dirty="0"/>
              <a:t> Ona göre hadis şu beş aşamada ele alınmalıdır. </a:t>
            </a:r>
            <a:r>
              <a:rPr lang="tr-TR" sz="1400" b="1" dirty="0"/>
              <a:t>a. </a:t>
            </a:r>
            <a:r>
              <a:rPr lang="tr-TR" sz="1400" dirty="0"/>
              <a:t>Sema </a:t>
            </a:r>
            <a:r>
              <a:rPr lang="tr-TR" sz="1400" b="1" dirty="0"/>
              <a:t>b. </a:t>
            </a:r>
            <a:r>
              <a:rPr lang="tr-TR" sz="1400" dirty="0"/>
              <a:t>Anlamak </a:t>
            </a:r>
            <a:r>
              <a:rPr lang="tr-TR" sz="1400" b="1" dirty="0"/>
              <a:t>c. </a:t>
            </a:r>
            <a:r>
              <a:rPr lang="tr-TR" sz="1400" dirty="0"/>
              <a:t>Hıfzetmek </a:t>
            </a:r>
            <a:r>
              <a:rPr lang="tr-TR" sz="1400" b="1" dirty="0"/>
              <a:t>d. </a:t>
            </a:r>
            <a:r>
              <a:rPr lang="tr-TR" sz="1400" dirty="0"/>
              <a:t>Amel etmek </a:t>
            </a:r>
            <a:r>
              <a:rPr lang="tr-TR" sz="1400" b="1" dirty="0"/>
              <a:t>e. </a:t>
            </a:r>
            <a:r>
              <a:rPr lang="tr-TR" sz="1400" dirty="0"/>
              <a:t>Neşretmek </a:t>
            </a:r>
            <a:endParaRPr lang="tr-TR" sz="1400" dirty="0" smtClean="0"/>
          </a:p>
          <a:p>
            <a:pPr algn="just"/>
            <a:r>
              <a:rPr lang="tr-TR" sz="1400" b="1" dirty="0" smtClean="0"/>
              <a:t>Genel Değerlendirme:</a:t>
            </a:r>
            <a:r>
              <a:rPr lang="tr-TR" sz="1400" dirty="0" smtClean="0"/>
              <a:t> </a:t>
            </a:r>
            <a:r>
              <a:rPr lang="tr-TR" sz="1400" b="1" dirty="0" smtClean="0"/>
              <a:t>1-</a:t>
            </a:r>
            <a:r>
              <a:rPr lang="tr-TR" sz="1400" dirty="0" smtClean="0"/>
              <a:t> Tasavvuf en çok eleştirilen ilim dalı olduğu için günümüzde özellikle Tasavvuf Klasikleri için Hadisçiler akademik çalışmalar yapılmıştır. Bu çalışmalarda Tasavvuf Klasiklerinde kullanılan hadisler değerlendirilmiştir. </a:t>
            </a:r>
            <a:r>
              <a:rPr lang="tr-TR" sz="1400" b="1" dirty="0" smtClean="0"/>
              <a:t>Bu şekilde diğer İslami İlimler için bir çalışma yapılmamıştır. 2-</a:t>
            </a:r>
            <a:r>
              <a:rPr lang="tr-TR" sz="1400" dirty="0" smtClean="0"/>
              <a:t> Bu çalışmalarda ortaya çıkan sonuca göre zannedildiği gibi Tasavvuf Klasiklerinde ço</a:t>
            </a:r>
            <a:r>
              <a:rPr lang="tr-TR" sz="1400" b="1" dirty="0" smtClean="0"/>
              <a:t>kça zayıf-mevzu hadisler kullanılmamıştır. 3-</a:t>
            </a:r>
            <a:r>
              <a:rPr lang="tr-TR" sz="1400" dirty="0" smtClean="0"/>
              <a:t> Buna göre Tasavvufun temel kaynaklarında geçen hadislerin büyük bölümü </a:t>
            </a:r>
            <a:r>
              <a:rPr lang="tr-TR" sz="1400" b="1" dirty="0" smtClean="0"/>
              <a:t>(yaklaşık %65) </a:t>
            </a:r>
            <a:r>
              <a:rPr lang="tr-TR" sz="1400" dirty="0" smtClean="0"/>
              <a:t>hadisçilerce makbul kabul edilen </a:t>
            </a:r>
            <a:r>
              <a:rPr lang="tr-TR" sz="1400" b="1" dirty="0" smtClean="0"/>
              <a:t>dokuz ana hadis mecmualarında </a:t>
            </a:r>
            <a:r>
              <a:rPr lang="tr-TR" sz="1400" dirty="0" smtClean="0"/>
              <a:t>yer almaktadır. Diğer hadis koleksiyonlarında geçen hadislerin ilavesiyle bu oran </a:t>
            </a:r>
            <a:r>
              <a:rPr lang="tr-TR" sz="1400" b="1" dirty="0" smtClean="0"/>
              <a:t>(%80)’</a:t>
            </a:r>
            <a:r>
              <a:rPr lang="tr-TR" sz="1400" b="1" dirty="0" err="1" smtClean="0"/>
              <a:t>lere</a:t>
            </a:r>
            <a:r>
              <a:rPr lang="tr-TR" sz="1400" b="1" dirty="0" smtClean="0"/>
              <a:t> </a:t>
            </a:r>
            <a:r>
              <a:rPr lang="tr-TR" sz="1400" dirty="0" smtClean="0"/>
              <a:t>ulaşmaktadır. </a:t>
            </a:r>
            <a:r>
              <a:rPr lang="tr-TR" sz="1400" b="1" dirty="0" smtClean="0"/>
              <a:t>Kaynaklarda bulunamayan hadisler ise teknik şartlar geliştikçe azaldığı görülmektedir. </a:t>
            </a:r>
            <a:r>
              <a:rPr lang="tr-TR" sz="1400" dirty="0" smtClean="0"/>
              <a:t>Dolayısıyla Tasavvufun ana kaynaklarında geçen hadislerin </a:t>
            </a:r>
            <a:r>
              <a:rPr lang="tr-TR" sz="1400" b="1" dirty="0" smtClean="0"/>
              <a:t>büyük bölümünün yazılı malzemeye dayandığı </a:t>
            </a:r>
            <a:r>
              <a:rPr lang="tr-TR" sz="1400" dirty="0" smtClean="0"/>
              <a:t>ortaya çıkmaktadır. Teknik anlamda bu eserler birer hadis mecmuaları olmadıkları halde bu şekilde sonuçlar çıkması </a:t>
            </a:r>
            <a:r>
              <a:rPr lang="tr-TR" sz="1400" b="1" dirty="0" smtClean="0"/>
              <a:t>son derece makul ve sevindiricidir. </a:t>
            </a:r>
            <a:r>
              <a:rPr lang="tr-TR" sz="1400" dirty="0" smtClean="0"/>
              <a:t>Mevzu hadisler ise çok azdır. Diğer ilim dalları için de benzer çalışmalar yapılırsa muhtemelen benzer sonuçlar ortaya çıkacaktır. </a:t>
            </a:r>
            <a:r>
              <a:rPr lang="tr-TR" sz="1400" b="1" dirty="0" smtClean="0"/>
              <a:t>4-</a:t>
            </a:r>
            <a:r>
              <a:rPr lang="tr-TR" sz="1400" dirty="0" smtClean="0"/>
              <a:t> Özellikle ilk dönemler (</a:t>
            </a:r>
            <a:r>
              <a:rPr lang="tr-TR" sz="1400" dirty="0" err="1" smtClean="0"/>
              <a:t>Gazzâlî’ye</a:t>
            </a:r>
            <a:r>
              <a:rPr lang="tr-TR" sz="1400" dirty="0" smtClean="0"/>
              <a:t> kadar) kullanılan hadisler genellikle </a:t>
            </a:r>
            <a:r>
              <a:rPr lang="tr-TR" sz="1400" b="1" dirty="0" smtClean="0"/>
              <a:t>sahih ve </a:t>
            </a:r>
            <a:r>
              <a:rPr lang="tr-TR" sz="1400" b="1" dirty="0" err="1" smtClean="0"/>
              <a:t>hasen</a:t>
            </a:r>
            <a:r>
              <a:rPr lang="tr-TR" sz="1400" b="1" dirty="0" smtClean="0"/>
              <a:t> </a:t>
            </a:r>
            <a:r>
              <a:rPr lang="tr-TR" sz="1400" dirty="0" smtClean="0"/>
              <a:t>derecesinde iken, tasavvufa yeni meseleler girdikçe </a:t>
            </a:r>
            <a:r>
              <a:rPr lang="tr-TR" sz="1400" b="1" dirty="0" smtClean="0"/>
              <a:t>bu sıhhat bozulmuştur. </a:t>
            </a:r>
            <a:r>
              <a:rPr lang="tr-TR" sz="1400" dirty="0" smtClean="0"/>
              <a:t>Özellikle </a:t>
            </a:r>
            <a:r>
              <a:rPr lang="tr-TR" sz="1400" dirty="0" err="1" smtClean="0"/>
              <a:t>İbn</a:t>
            </a:r>
            <a:r>
              <a:rPr lang="tr-TR" sz="1400" dirty="0" smtClean="0"/>
              <a:t> Arabi sonrası </a:t>
            </a:r>
            <a:r>
              <a:rPr lang="tr-TR" sz="1400" b="1" dirty="0" smtClean="0"/>
              <a:t>Rüya, Keşif ve İlham </a:t>
            </a:r>
            <a:r>
              <a:rPr lang="tr-TR" sz="1400" dirty="0" smtClean="0"/>
              <a:t>yoluyla hadis alımı ve tashih usulü de bunda etkili olmuş olabilir. </a:t>
            </a:r>
            <a:r>
              <a:rPr lang="tr-TR" sz="1400" b="1" dirty="0" smtClean="0"/>
              <a:t>5-</a:t>
            </a:r>
            <a:r>
              <a:rPr lang="tr-TR" sz="1400" dirty="0" smtClean="0"/>
              <a:t> Bu kitaplar hadis mecmuası olmadıkları için doğrudan buralardan hadis alımına gidilmemelidir. </a:t>
            </a:r>
            <a:r>
              <a:rPr lang="tr-TR" sz="1400" b="1" dirty="0" smtClean="0"/>
              <a:t>Daha doğrusu bu usul bütün İslami İlimler için de geçerlidir. </a:t>
            </a:r>
            <a:r>
              <a:rPr lang="tr-TR" sz="1400" dirty="0" smtClean="0"/>
              <a:t>Hadis alımı genel kabul görmüş hadis mecmualarından yapılmalıdır. </a:t>
            </a:r>
            <a:endParaRPr lang="tr-TR" sz="1400" b="1" dirty="0"/>
          </a:p>
          <a:p>
            <a:pPr algn="just"/>
            <a:endParaRPr lang="tr-TR" sz="1400" dirty="0"/>
          </a:p>
        </p:txBody>
      </p:sp>
    </p:spTree>
    <p:extLst>
      <p:ext uri="{BB962C8B-B14F-4D97-AF65-F5344CB8AC3E}">
        <p14:creationId xmlns:p14="http://schemas.microsoft.com/office/powerpoint/2010/main" val="2506282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4955" y="764929"/>
            <a:ext cx="9738714" cy="2004647"/>
          </a:xfrm>
        </p:spPr>
        <p:txBody>
          <a:bodyPr>
            <a:noAutofit/>
          </a:bodyPr>
          <a:lstStyle/>
          <a:p>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7</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(08.04.2019)</a:t>
            </a:r>
            <a:b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a:t>
            </a:r>
            <a:r>
              <a:rPr lang="tr-TR" altLang="tr-TR" sz="1400" b="1" dirty="0">
                <a:latin typeface="Calibri" panose="020F0502020204030204" pitchFamily="34" charset="0"/>
              </a:rPr>
              <a:t> Tasavvufun Diğer İslâmî İlimlerle Olan Münasebeti</a:t>
            </a:r>
            <a:r>
              <a:rPr lang="tr-TR" altLang="tr-TR" sz="1400" cap="none" dirty="0" smtClean="0"/>
              <a:t> </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Abdullah Aydınlı,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Doğuş Devrinde Tasavvuf ve Hadis</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Seha</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Neşriyat, İst. 1986.</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Ahmet Yıldırım,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Tasavvufun Temel Öğelerinin Hadislerdeki Dayanakları</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TDVİ Yay., Ank. 2009.</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Necmeddi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Şeker, «İlk Dönem Tasavvuf Erbabının Hadis İlmine Yaklaşımı»,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EKEV Dergisi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Sayı: 53, 2012.</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Ferhat Gökçe,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Sufilerin</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Hadis ve Hadis İlimleri İle Münasebeti», </a:t>
            </a:r>
            <a:r>
              <a:rPr lang="tr-TR" altLang="tr-TR" sz="1400" b="1" i="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Oş</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İlahiyat Dergisi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Sayı: 24, 2018.</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Bilal Saklan, «Tasavvufun Kaynağı Olarak Sünnet»,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İslam’ın Anlaşılmasında Sünnetin Yeri ve Değeri Sempozyumu</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TDVİ Yay., 2001.</a:t>
            </a:r>
            <a:endParaRPr lang="tr-TR" sz="14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Tasavvuf-hadis münasebeti</a:t>
            </a: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Dini İlimlerde </a:t>
            </a:r>
            <a:r>
              <a:rPr lang="tr-TR" b="1" u="sng" dirty="0" err="1" smtClean="0">
                <a:solidFill>
                  <a:srgbClr val="C00000"/>
                </a:solidFill>
              </a:rPr>
              <a:t>Tefakkuh</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dirty="0"/>
              <a:t>Dinî ilimlerin tamamında bir fıkıh ameliyesi vardır. Dolayısıyla dini </a:t>
            </a:r>
            <a:r>
              <a:rPr lang="tr-TR" sz="1400" b="1" dirty="0" err="1"/>
              <a:t>ed</a:t>
            </a:r>
            <a:r>
              <a:rPr lang="tr-TR" sz="1400" b="1" dirty="0"/>
              <a:t>-din ve şeriat</a:t>
            </a:r>
            <a:r>
              <a:rPr lang="tr-TR" sz="1400" dirty="0"/>
              <a:t> diye ayırdığımızda </a:t>
            </a:r>
            <a:r>
              <a:rPr lang="tr-TR" sz="1400" dirty="0" smtClean="0"/>
              <a:t>bununla </a:t>
            </a:r>
            <a:r>
              <a:rPr lang="tr-TR" sz="1400" dirty="0"/>
              <a:t>ilgili </a:t>
            </a:r>
            <a:r>
              <a:rPr lang="tr-TR" sz="1400" dirty="0" smtClean="0"/>
              <a:t>üç </a:t>
            </a:r>
            <a:r>
              <a:rPr lang="tr-TR" sz="1400" dirty="0"/>
              <a:t>husus ortaya çıkmaktadır. </a:t>
            </a:r>
            <a:r>
              <a:rPr lang="tr-TR" sz="1400" b="1" dirty="0"/>
              <a:t>1- İslâm (Amel) 2- İman (</a:t>
            </a:r>
            <a:r>
              <a:rPr lang="tr-TR" sz="1400" b="1" dirty="0" err="1"/>
              <a:t>İtikad</a:t>
            </a:r>
            <a:r>
              <a:rPr lang="tr-TR" sz="1400" b="1" dirty="0"/>
              <a:t>) 3- </a:t>
            </a:r>
            <a:r>
              <a:rPr lang="tr-TR" sz="1400" b="1" dirty="0" err="1"/>
              <a:t>İhsân</a:t>
            </a:r>
            <a:r>
              <a:rPr lang="tr-TR" sz="1400" b="1" dirty="0"/>
              <a:t> (Ahlak</a:t>
            </a:r>
            <a:r>
              <a:rPr lang="tr-TR" sz="1400" b="1" dirty="0" smtClean="0"/>
              <a:t>).</a:t>
            </a:r>
          </a:p>
          <a:p>
            <a:pPr algn="just"/>
            <a:r>
              <a:rPr lang="tr-TR" sz="1400" dirty="0"/>
              <a:t>Bu üç kısımda tarihsel süreçte bir fıkıh ameliyesi olmuştur. Amele yönelik ilmin ismi </a:t>
            </a:r>
            <a:r>
              <a:rPr lang="tr-TR" sz="1400" b="1" dirty="0"/>
              <a:t>Fıkıh</a:t>
            </a:r>
            <a:r>
              <a:rPr lang="tr-TR" sz="1400" dirty="0"/>
              <a:t> olarak kalırken itikada yönelik ilim </a:t>
            </a:r>
            <a:r>
              <a:rPr lang="tr-TR" sz="1400" b="1" dirty="0"/>
              <a:t>Kelâm</a:t>
            </a:r>
            <a:r>
              <a:rPr lang="tr-TR" sz="1400" dirty="0"/>
              <a:t>, ahlaka yönelik ilimde </a:t>
            </a:r>
            <a:r>
              <a:rPr lang="tr-TR" sz="1400" b="1" dirty="0"/>
              <a:t>tasavvuf</a:t>
            </a:r>
            <a:r>
              <a:rPr lang="tr-TR" sz="1400" dirty="0"/>
              <a:t> faaliyet göstermiştir. Bu üç ilim dalının en nihayetinde yaptıkları şey özel bir alan seçerek din ve şeriatın kendileri tarafından belirlemiş oldukları boyutuna yönelik </a:t>
            </a:r>
            <a:r>
              <a:rPr lang="tr-TR" sz="1400" b="1" dirty="0" err="1"/>
              <a:t>tefakkuh</a:t>
            </a:r>
            <a:r>
              <a:rPr lang="tr-TR" sz="1400" dirty="0"/>
              <a:t> ameliyesinde bulunmalarıdır</a:t>
            </a:r>
            <a:r>
              <a:rPr lang="tr-TR" sz="1400" dirty="0" smtClean="0"/>
              <a:t>.</a:t>
            </a:r>
          </a:p>
          <a:p>
            <a:pPr algn="just"/>
            <a:r>
              <a:rPr lang="tr-TR" sz="1400" dirty="0"/>
              <a:t>Hz. Peygamber’in (as) </a:t>
            </a:r>
            <a:r>
              <a:rPr lang="tr-TR" sz="1400" dirty="0" err="1"/>
              <a:t>İbn</a:t>
            </a:r>
            <a:r>
              <a:rPr lang="tr-TR" sz="1400" dirty="0"/>
              <a:t> Abbas için “</a:t>
            </a:r>
            <a:r>
              <a:rPr lang="tr-TR" sz="1400" i="1" dirty="0"/>
              <a:t>Allah’ım onu dinde derinlemesine anlayış sahibi kıl</a:t>
            </a:r>
            <a:r>
              <a:rPr lang="tr-TR" sz="1400" dirty="0"/>
              <a:t>” diye dua etmesi dinin sadece günümüzdeki </a:t>
            </a:r>
            <a:r>
              <a:rPr lang="tr-TR" sz="1400" b="1" dirty="0"/>
              <a:t>Fıkıh</a:t>
            </a:r>
            <a:r>
              <a:rPr lang="tr-TR" sz="1400" dirty="0"/>
              <a:t> ilim dalının ilgilendiği alan olan </a:t>
            </a:r>
            <a:r>
              <a:rPr lang="tr-TR" sz="1400" dirty="0" smtClean="0"/>
              <a:t>amel-muamelâta </a:t>
            </a:r>
            <a:r>
              <a:rPr lang="tr-TR" sz="1400" dirty="0"/>
              <a:t>yönelik bir dua olmasa gerektir. O dönemde fıkıh diye özel bir ilim dalı olmadığına göre ve “</a:t>
            </a:r>
            <a:r>
              <a:rPr lang="tr-TR" sz="1400" b="1" dirty="0" err="1"/>
              <a:t>ed-din</a:t>
            </a:r>
            <a:r>
              <a:rPr lang="tr-TR" sz="1400" dirty="0" err="1"/>
              <a:t>”den</a:t>
            </a:r>
            <a:r>
              <a:rPr lang="tr-TR" sz="1400" dirty="0"/>
              <a:t> kasıt hem din hem de şeriat ise bu dua hem </a:t>
            </a:r>
            <a:r>
              <a:rPr lang="tr-TR" sz="1400" b="1" dirty="0"/>
              <a:t>amel, hem </a:t>
            </a:r>
            <a:r>
              <a:rPr lang="tr-TR" sz="1400" b="1" dirty="0" err="1"/>
              <a:t>itikad</a:t>
            </a:r>
            <a:r>
              <a:rPr lang="tr-TR" sz="1400" b="1" dirty="0"/>
              <a:t> hem de ahlaka </a:t>
            </a:r>
            <a:r>
              <a:rPr lang="tr-TR" sz="1400" dirty="0"/>
              <a:t>yönelik olacaktır. Dolayısıyla dinde derinlemesine anlayış sahibi olmak bir manada </a:t>
            </a:r>
            <a:r>
              <a:rPr lang="tr-TR" sz="1400" b="1" dirty="0"/>
              <a:t>bu üç alanda </a:t>
            </a:r>
            <a:r>
              <a:rPr lang="tr-TR" sz="1400" b="1" dirty="0" err="1"/>
              <a:t>tefakkuh</a:t>
            </a:r>
            <a:r>
              <a:rPr lang="tr-TR" sz="1400" b="1" dirty="0"/>
              <a:t> sahibi</a:t>
            </a:r>
            <a:r>
              <a:rPr lang="tr-TR" sz="1400" dirty="0"/>
              <a:t> olmayı gerektirmektedir</a:t>
            </a:r>
            <a:r>
              <a:rPr lang="tr-TR" sz="1400" dirty="0" smtClean="0"/>
              <a:t>.</a:t>
            </a:r>
          </a:p>
          <a:p>
            <a:pPr algn="just"/>
            <a:r>
              <a:rPr lang="tr-TR" sz="1400" dirty="0" err="1"/>
              <a:t>Ed-Din’den</a:t>
            </a:r>
            <a:r>
              <a:rPr lang="tr-TR" sz="1400" dirty="0"/>
              <a:t> kasıt Allah katında olan dindir. Yani Hz. Adem’den Hz. Peygamber’e (as) gelen ortak unsurlardır. Bunlar da ilahi dinlerin ortak özellikleri olan </a:t>
            </a:r>
            <a:r>
              <a:rPr lang="tr-TR" sz="1400" b="1" dirty="0" err="1"/>
              <a:t>tevhid</a:t>
            </a:r>
            <a:r>
              <a:rPr lang="tr-TR" sz="1400" b="1" dirty="0"/>
              <a:t> ve </a:t>
            </a:r>
            <a:r>
              <a:rPr lang="tr-TR" sz="1400" b="1" dirty="0" smtClean="0"/>
              <a:t>temel </a:t>
            </a:r>
            <a:r>
              <a:rPr lang="tr-TR" sz="1400" b="1" dirty="0" err="1" smtClean="0"/>
              <a:t>ahlakî</a:t>
            </a:r>
            <a:r>
              <a:rPr lang="tr-TR" sz="1400" b="1" dirty="0" smtClean="0"/>
              <a:t> ilkelere </a:t>
            </a:r>
            <a:r>
              <a:rPr lang="tr-TR" sz="1400" dirty="0"/>
              <a:t>yönelik hususlardır. Dolayısıyla din değişmemiştir ve insan yaratıldığından beri bu dinin ortak ismi </a:t>
            </a:r>
            <a:r>
              <a:rPr lang="tr-TR" sz="1400" b="1" dirty="0"/>
              <a:t>İslâm</a:t>
            </a:r>
            <a:r>
              <a:rPr lang="tr-TR" sz="1400" dirty="0"/>
              <a:t>’dır. Fakat şeriat amele yönelik olduğu için kendilerine şeriat verilen her bir peygamberde farklılık göstermiştir.</a:t>
            </a:r>
          </a:p>
          <a:p>
            <a:pPr algn="just"/>
            <a:r>
              <a:rPr lang="tr-TR" sz="1400" b="1" dirty="0"/>
              <a:t>Fıkıh</a:t>
            </a:r>
            <a:r>
              <a:rPr lang="tr-TR" sz="1400" dirty="0"/>
              <a:t> Şeriatın yorumuna kendini hasrederken </a:t>
            </a:r>
            <a:r>
              <a:rPr lang="tr-TR" sz="1400" b="1" dirty="0"/>
              <a:t>Kelâm</a:t>
            </a:r>
            <a:r>
              <a:rPr lang="tr-TR" sz="1400" dirty="0"/>
              <a:t> </a:t>
            </a:r>
            <a:r>
              <a:rPr lang="tr-TR" sz="1400" dirty="0" err="1"/>
              <a:t>ed-Din’in</a:t>
            </a:r>
            <a:r>
              <a:rPr lang="tr-TR" sz="1400" dirty="0"/>
              <a:t> </a:t>
            </a:r>
            <a:r>
              <a:rPr lang="tr-TR" sz="1400" dirty="0" err="1"/>
              <a:t>akaid</a:t>
            </a:r>
            <a:r>
              <a:rPr lang="tr-TR" sz="1400" dirty="0"/>
              <a:t> kısmıyla ilgilenir. Tasavvuf ise amel ve akaidin zahirine dair bir hüküm vermeyip bu iki alanın zahirinde </a:t>
            </a:r>
            <a:r>
              <a:rPr lang="tr-TR" sz="1400" dirty="0" err="1"/>
              <a:t>Kelâmcıların</a:t>
            </a:r>
            <a:r>
              <a:rPr lang="tr-TR" sz="1400" dirty="0"/>
              <a:t> ve Fıkıhçıların söylediklerine tabi olmaktadır.</a:t>
            </a:r>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Dini İlimlerde </a:t>
            </a:r>
            <a:r>
              <a:rPr lang="tr-TR" b="1" u="sng" dirty="0" err="1">
                <a:solidFill>
                  <a:srgbClr val="C00000"/>
                </a:solidFill>
              </a:rPr>
              <a:t>Tefakkuh</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dirty="0"/>
              <a:t>Tasavvuf </a:t>
            </a:r>
            <a:r>
              <a:rPr lang="tr-TR" sz="1400" dirty="0" err="1"/>
              <a:t>ed-Din’in</a:t>
            </a:r>
            <a:r>
              <a:rPr lang="tr-TR" sz="1400" dirty="0"/>
              <a:t> </a:t>
            </a:r>
            <a:r>
              <a:rPr lang="tr-TR" sz="1400" dirty="0" err="1"/>
              <a:t>akaid</a:t>
            </a:r>
            <a:r>
              <a:rPr lang="tr-TR" sz="1400" dirty="0"/>
              <a:t> kısmında </a:t>
            </a:r>
            <a:r>
              <a:rPr lang="tr-TR" sz="1400" dirty="0" err="1"/>
              <a:t>batınî</a:t>
            </a:r>
            <a:r>
              <a:rPr lang="tr-TR" sz="1400" dirty="0"/>
              <a:t> yorumlarla bir manada </a:t>
            </a:r>
            <a:r>
              <a:rPr lang="tr-TR" sz="1400" b="1" dirty="0"/>
              <a:t>itikadı güçlendirmeye </a:t>
            </a:r>
            <a:r>
              <a:rPr lang="tr-TR" sz="1400" dirty="0"/>
              <a:t>çalışır. </a:t>
            </a:r>
            <a:r>
              <a:rPr lang="tr-TR" sz="1400" dirty="0" err="1"/>
              <a:t>Ed-Din’in</a:t>
            </a:r>
            <a:r>
              <a:rPr lang="tr-TR" sz="1400" dirty="0"/>
              <a:t> </a:t>
            </a:r>
            <a:r>
              <a:rPr lang="tr-TR" sz="1400" b="1" dirty="0"/>
              <a:t>ahlak</a:t>
            </a:r>
            <a:r>
              <a:rPr lang="tr-TR" sz="1400" dirty="0"/>
              <a:t> kısmında ise kendinden daha emin bir şekilde hükümler verir. </a:t>
            </a:r>
            <a:r>
              <a:rPr lang="tr-TR" sz="1400" b="1" dirty="0"/>
              <a:t>Bu konuda kendini otorite olarak görür</a:t>
            </a:r>
            <a:r>
              <a:rPr lang="tr-TR" sz="1400" b="1" dirty="0" smtClean="0"/>
              <a:t>.</a:t>
            </a:r>
          </a:p>
          <a:p>
            <a:pPr algn="just"/>
            <a:r>
              <a:rPr lang="tr-TR" sz="1400" dirty="0" err="1"/>
              <a:t>Din’in</a:t>
            </a:r>
            <a:r>
              <a:rPr lang="tr-TR" sz="1400" dirty="0"/>
              <a:t> ameli konularının zahirine yönelik bir hüküm vermezken </a:t>
            </a:r>
            <a:r>
              <a:rPr lang="tr-TR" sz="1400" b="1" dirty="0"/>
              <a:t>bunların iç manalarıyla ilgili konuşur</a:t>
            </a:r>
            <a:r>
              <a:rPr lang="tr-TR" sz="1400" dirty="0"/>
              <a:t>. Yani namazın şartları, erkânı vb. konularda herhangi bir hüküm vermediği halde namazın iç yorumuyla alakalı derinlemesine tahliller yapma, bu konuda hüküm verme yoluna gider</a:t>
            </a:r>
            <a:r>
              <a:rPr lang="tr-TR" sz="1400" dirty="0" smtClean="0"/>
              <a:t>.</a:t>
            </a:r>
          </a:p>
          <a:p>
            <a:pPr algn="just"/>
            <a:r>
              <a:rPr lang="tr-TR" sz="1400" dirty="0" err="1"/>
              <a:t>Ed-Din’in</a:t>
            </a:r>
            <a:r>
              <a:rPr lang="tr-TR" sz="1400" dirty="0"/>
              <a:t> </a:t>
            </a:r>
            <a:r>
              <a:rPr lang="tr-TR" sz="1400" b="1" dirty="0" err="1"/>
              <a:t>itikâdî</a:t>
            </a:r>
            <a:r>
              <a:rPr lang="tr-TR" sz="1400" b="1" dirty="0"/>
              <a:t> hususlar ve temel </a:t>
            </a:r>
            <a:r>
              <a:rPr lang="tr-TR" sz="1400" b="1" dirty="0" err="1"/>
              <a:t>ahlakî</a:t>
            </a:r>
            <a:r>
              <a:rPr lang="tr-TR" sz="1400" b="1" dirty="0"/>
              <a:t> ilkelerden </a:t>
            </a:r>
            <a:r>
              <a:rPr lang="tr-TR" sz="1400" dirty="0"/>
              <a:t>ibaret olduğuna dair bir takım deliller </a:t>
            </a:r>
            <a:r>
              <a:rPr lang="tr-TR" sz="1400" dirty="0" smtClean="0"/>
              <a:t>getirilebilir.</a:t>
            </a:r>
          </a:p>
          <a:p>
            <a:pPr algn="just"/>
            <a:r>
              <a:rPr lang="tr-TR" sz="1400" dirty="0"/>
              <a:t>Buna göre </a:t>
            </a:r>
            <a:r>
              <a:rPr lang="tr-TR" sz="1400" dirty="0" err="1"/>
              <a:t>ed-Din’in</a:t>
            </a:r>
            <a:r>
              <a:rPr lang="tr-TR" sz="1400" dirty="0"/>
              <a:t> iki temel unsurundan bir olan temel </a:t>
            </a:r>
            <a:r>
              <a:rPr lang="tr-TR" sz="1400" dirty="0" err="1"/>
              <a:t>ahlakî</a:t>
            </a:r>
            <a:r>
              <a:rPr lang="tr-TR" sz="1400" dirty="0"/>
              <a:t> ilkelere hadislerden dayanak bulunmaktadır. Çünkü Hz. Peygamber (as) “</a:t>
            </a:r>
            <a:r>
              <a:rPr lang="ar-SA" sz="1400" dirty="0"/>
              <a:t>بعثت لأتمم مكارم الأخلاق</a:t>
            </a:r>
            <a:r>
              <a:rPr lang="tr-TR" sz="1400" dirty="0"/>
              <a:t>” demektedir. </a:t>
            </a:r>
            <a:r>
              <a:rPr lang="tr-TR" sz="1400" b="1" dirty="0" err="1"/>
              <a:t>Mekârim</a:t>
            </a:r>
            <a:r>
              <a:rPr lang="tr-TR" sz="1400" b="1" dirty="0"/>
              <a:t>-i ahlâkı </a:t>
            </a:r>
            <a:r>
              <a:rPr lang="tr-TR" sz="1400" dirty="0"/>
              <a:t>temel ahlâkî unsurlar olarak değerlendirirsek Hz. Peygamber de onu tamamlamak üzere gönderildiğini söylemektedir. </a:t>
            </a:r>
            <a:r>
              <a:rPr lang="tr-TR" sz="1400" b="1" dirty="0"/>
              <a:t>Dolayısıyla öncesi olan bir şeyin tamamlanmasından bahsedilmektedir</a:t>
            </a:r>
            <a:r>
              <a:rPr lang="tr-TR" sz="1400" b="1" dirty="0" smtClean="0"/>
              <a:t>.</a:t>
            </a:r>
          </a:p>
          <a:p>
            <a:pPr algn="just"/>
            <a:r>
              <a:rPr lang="tr-TR" sz="1400" dirty="0"/>
              <a:t>Bu noktadan hareket ettiğimizde Hz. Peygamber’in tamamlamak üzere gönderildiğini söylediği ahlâkî ilkelerin </a:t>
            </a:r>
            <a:r>
              <a:rPr lang="tr-TR" sz="1400" b="1" dirty="0"/>
              <a:t>Hz. Adem’den itibaren var olduğunu ve bütün dinlerde ortak yönlerinin bulunduğunu </a:t>
            </a:r>
            <a:r>
              <a:rPr lang="tr-TR" sz="1400" dirty="0"/>
              <a:t>söyleyebiliriz. Hz. Peygamber de </a:t>
            </a:r>
            <a:r>
              <a:rPr lang="tr-TR" sz="1400" b="1" dirty="0"/>
              <a:t>bu ahlâkî ilkelere en </a:t>
            </a:r>
            <a:r>
              <a:rPr lang="tr-TR" sz="1400" b="1" dirty="0" err="1"/>
              <a:t>nihâî</a:t>
            </a:r>
            <a:r>
              <a:rPr lang="tr-TR" sz="1400" b="1" dirty="0"/>
              <a:t> ve en mükemmel şeklini</a:t>
            </a:r>
            <a:r>
              <a:rPr lang="tr-TR" sz="1400" dirty="0"/>
              <a:t> vermiş olmaktadır</a:t>
            </a:r>
            <a:r>
              <a:rPr lang="tr-TR" sz="1400" dirty="0" smtClean="0"/>
              <a:t>.</a:t>
            </a:r>
          </a:p>
          <a:p>
            <a:pPr algn="just"/>
            <a:r>
              <a:rPr lang="tr-TR" sz="1400" dirty="0"/>
              <a:t>Bu açıdan bakıldığında </a:t>
            </a:r>
            <a:r>
              <a:rPr lang="tr-TR" sz="1400" b="1" dirty="0"/>
              <a:t>ezelî hikmet </a:t>
            </a:r>
            <a:r>
              <a:rPr lang="tr-TR" sz="1400" dirty="0"/>
              <a:t>dediğimiz şey Hz. Adem’den Hz. Peygamber’e kadar geçen süreçte değişmeyen bir takım temel unsurlardır ki bunlar da </a:t>
            </a:r>
            <a:r>
              <a:rPr lang="tr-TR" sz="1400" b="1" dirty="0"/>
              <a:t>temel </a:t>
            </a:r>
            <a:r>
              <a:rPr lang="tr-TR" sz="1400" b="1" dirty="0" err="1"/>
              <a:t>itikâdî</a:t>
            </a:r>
            <a:r>
              <a:rPr lang="tr-TR" sz="1400" b="1" dirty="0"/>
              <a:t> konular ve ortak ahlâkî ilkelerdir</a:t>
            </a:r>
            <a:r>
              <a:rPr lang="tr-TR" sz="1400" dirty="0"/>
              <a:t>. </a:t>
            </a:r>
            <a:r>
              <a:rPr lang="tr-TR" sz="1400" b="1" dirty="0"/>
              <a:t>Merkezine ahlâkı koyduğu için tasavvuf da bir manada bütün </a:t>
            </a:r>
            <a:r>
              <a:rPr lang="tr-TR" sz="1400" b="1" dirty="0" smtClean="0"/>
              <a:t>ilahî dinlerin </a:t>
            </a:r>
            <a:r>
              <a:rPr lang="tr-TR" sz="1400" b="1" dirty="0"/>
              <a:t>ortak mirası olan bir şeyi devam ettirmiş olmaktadır.</a:t>
            </a:r>
          </a:p>
        </p:txBody>
      </p:sp>
    </p:spTree>
    <p:extLst>
      <p:ext uri="{BB962C8B-B14F-4D97-AF65-F5344CB8AC3E}">
        <p14:creationId xmlns:p14="http://schemas.microsoft.com/office/powerpoint/2010/main" val="218524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Tasavvuf-Hadis Genel Çerçeve</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dirty="0" smtClean="0"/>
              <a:t>Özellikle ilk dönem </a:t>
            </a:r>
            <a:r>
              <a:rPr lang="tr-TR" sz="1400" dirty="0" err="1" smtClean="0"/>
              <a:t>sufiler</a:t>
            </a:r>
            <a:r>
              <a:rPr lang="tr-TR" sz="1400" dirty="0" smtClean="0"/>
              <a:t> </a:t>
            </a:r>
            <a:r>
              <a:rPr lang="tr-TR" sz="1400" b="1" dirty="0" smtClean="0"/>
              <a:t>Kuran okumadan, hadis yazmadan ve fıkıh öğrenmeden </a:t>
            </a:r>
            <a:r>
              <a:rPr lang="tr-TR" sz="1400" dirty="0" smtClean="0"/>
              <a:t>tasavvufla meşgul olan kimseye uymanın caiz olmadığını söylemişlerdir. Onlara göre bu ilim Hz. Peygamber’in sünnetiyle yoğrulmuştur. </a:t>
            </a:r>
            <a:r>
              <a:rPr lang="tr-TR" sz="1400" b="1" dirty="0" smtClean="0"/>
              <a:t>Sünnet dışında Allah’a giden bütün yollar kapalıdır. </a:t>
            </a:r>
            <a:r>
              <a:rPr lang="tr-TR" sz="1400" dirty="0" smtClean="0"/>
              <a:t>Bu yaklaşımlarından dolayı </a:t>
            </a:r>
            <a:r>
              <a:rPr lang="tr-TR" sz="1400" dirty="0" err="1" smtClean="0"/>
              <a:t>sufiler</a:t>
            </a:r>
            <a:r>
              <a:rPr lang="tr-TR" sz="1400" dirty="0" smtClean="0"/>
              <a:t> hadis ilmine son derece önem vermişlerdir. </a:t>
            </a:r>
          </a:p>
          <a:p>
            <a:pPr algn="just"/>
            <a:r>
              <a:rPr lang="tr-TR" sz="1400" b="1" dirty="0" err="1" smtClean="0"/>
              <a:t>Sufilerin</a:t>
            </a:r>
            <a:r>
              <a:rPr lang="tr-TR" sz="1400" b="1" dirty="0" smtClean="0"/>
              <a:t> Sünnete bağlılıklarına dair bazı ifadeleri</a:t>
            </a:r>
            <a:r>
              <a:rPr lang="tr-TR" sz="1400" dirty="0" smtClean="0"/>
              <a:t>: «</a:t>
            </a:r>
            <a:r>
              <a:rPr lang="tr-TR" sz="1400" b="1" dirty="0" err="1" smtClean="0"/>
              <a:t>Hiri</a:t>
            </a:r>
            <a:r>
              <a:rPr lang="tr-TR" sz="1400" b="1" dirty="0" smtClean="0"/>
              <a:t>: </a:t>
            </a:r>
            <a:r>
              <a:rPr lang="tr-TR" sz="1400" i="1" dirty="0" smtClean="0"/>
              <a:t>Kim söz ve fiillerinde sünnete göre hareket ederse, o kimse hikmetle konuşur, kimde hevesine göre konuşursa o da bidatle konuşmuş olur.</a:t>
            </a:r>
            <a:r>
              <a:rPr lang="tr-TR" sz="1400" dirty="0" smtClean="0"/>
              <a:t>»; «</a:t>
            </a:r>
            <a:r>
              <a:rPr lang="tr-TR" sz="1400" b="1" dirty="0" err="1" smtClean="0"/>
              <a:t>Sühreverdi</a:t>
            </a:r>
            <a:r>
              <a:rPr lang="tr-TR" sz="1400" b="1" dirty="0" smtClean="0"/>
              <a:t>: </a:t>
            </a:r>
            <a:r>
              <a:rPr lang="tr-TR" sz="1400" i="1" dirty="0" smtClean="0"/>
              <a:t>Kim sünnet yoluna girmeden herhangi bir maksada ulaşacağını ve istediğini elde edebileceğini zannederse o kimse aldanmıştır.</a:t>
            </a:r>
            <a:r>
              <a:rPr lang="tr-TR" sz="1400" dirty="0" smtClean="0"/>
              <a:t>» N. Kübra </a:t>
            </a:r>
            <a:r>
              <a:rPr lang="tr-TR" sz="1400" b="1" dirty="0" smtClean="0"/>
              <a:t>feyiz, nur ve marifetin kaynağını</a:t>
            </a:r>
            <a:r>
              <a:rPr lang="tr-TR" sz="1400" dirty="0" smtClean="0"/>
              <a:t> sünnet olarak görmektedir. </a:t>
            </a:r>
            <a:r>
              <a:rPr lang="tr-TR" sz="1400" b="1" dirty="0" smtClean="0"/>
              <a:t>Dolayısıyla sünnete uyma hususundaki düşüncelerini pratiğe dökmede son derece titizlik göstermişlerdir. </a:t>
            </a:r>
            <a:r>
              <a:rPr lang="tr-TR" sz="1400" dirty="0" smtClean="0"/>
              <a:t>Ayrıca bu titizliklerinin bir sonucu olarak da bidatlere tavır göstermişlerdir. </a:t>
            </a:r>
          </a:p>
          <a:p>
            <a:pPr algn="just"/>
            <a:r>
              <a:rPr lang="tr-TR" sz="1400" b="1" dirty="0" err="1" smtClean="0"/>
              <a:t>Sufilerin</a:t>
            </a:r>
            <a:r>
              <a:rPr lang="tr-TR" sz="1400" b="1" dirty="0" smtClean="0"/>
              <a:t> Hadis İlmine Katkıları:</a:t>
            </a:r>
            <a:r>
              <a:rPr lang="tr-TR" sz="1400" dirty="0" smtClean="0"/>
              <a:t> İlk dönem </a:t>
            </a:r>
            <a:r>
              <a:rPr lang="tr-TR" sz="1400" dirty="0" err="1" smtClean="0"/>
              <a:t>sufilieri</a:t>
            </a:r>
            <a:r>
              <a:rPr lang="tr-TR" sz="1400" dirty="0" smtClean="0"/>
              <a:t> hadise çok rağbet gösterdikleri için </a:t>
            </a:r>
            <a:r>
              <a:rPr lang="tr-TR" sz="1400" b="1" dirty="0" smtClean="0"/>
              <a:t>«muhaddis </a:t>
            </a:r>
            <a:r>
              <a:rPr lang="tr-TR" sz="1400" b="1" dirty="0" err="1" smtClean="0"/>
              <a:t>sufi</a:t>
            </a:r>
            <a:r>
              <a:rPr lang="tr-TR" sz="1400" b="1" dirty="0" smtClean="0"/>
              <a:t>» </a:t>
            </a:r>
            <a:r>
              <a:rPr lang="tr-TR" sz="1400" dirty="0" smtClean="0"/>
              <a:t>unvanı almışlardır. Bu meyanda S. </a:t>
            </a:r>
            <a:r>
              <a:rPr lang="tr-TR" sz="1400" dirty="0" err="1" smtClean="0"/>
              <a:t>Sakatî’nin</a:t>
            </a:r>
            <a:r>
              <a:rPr lang="tr-TR" sz="1400" dirty="0" smtClean="0"/>
              <a:t> </a:t>
            </a:r>
            <a:r>
              <a:rPr lang="tr-TR" sz="1400" dirty="0" err="1" smtClean="0"/>
              <a:t>Cüneyd</a:t>
            </a:r>
            <a:r>
              <a:rPr lang="tr-TR" sz="1400" dirty="0" smtClean="0"/>
              <a:t>-i </a:t>
            </a:r>
            <a:r>
              <a:rPr lang="tr-TR" sz="1400" dirty="0" err="1" smtClean="0"/>
              <a:t>Baydadî’ye</a:t>
            </a:r>
            <a:r>
              <a:rPr lang="tr-TR" sz="1400" dirty="0" smtClean="0"/>
              <a:t> yaptığı </a:t>
            </a:r>
            <a:r>
              <a:rPr lang="tr-TR" sz="1400" b="1" dirty="0" smtClean="0"/>
              <a:t>«</a:t>
            </a:r>
            <a:r>
              <a:rPr lang="tr-TR" sz="1400" b="1" i="1" dirty="0" smtClean="0"/>
              <a:t>Allah seni </a:t>
            </a:r>
            <a:r>
              <a:rPr lang="tr-TR" sz="1400" b="1" i="1" dirty="0" err="1" smtClean="0"/>
              <a:t>sufi</a:t>
            </a:r>
            <a:r>
              <a:rPr lang="tr-TR" sz="1400" b="1" i="1" dirty="0" smtClean="0"/>
              <a:t> muhaddis değil de, muhaddis </a:t>
            </a:r>
            <a:r>
              <a:rPr lang="tr-TR" sz="1400" b="1" i="1" dirty="0" err="1" smtClean="0"/>
              <a:t>sufi</a:t>
            </a:r>
            <a:r>
              <a:rPr lang="tr-TR" sz="1400" b="1" i="1" dirty="0" smtClean="0"/>
              <a:t> kılsın</a:t>
            </a:r>
            <a:r>
              <a:rPr lang="tr-TR" sz="1400" b="1" dirty="0" smtClean="0"/>
              <a:t>» </a:t>
            </a:r>
            <a:r>
              <a:rPr lang="tr-TR" sz="1400" dirty="0" smtClean="0"/>
              <a:t>sözü </a:t>
            </a:r>
            <a:r>
              <a:rPr lang="tr-TR" sz="1400" dirty="0" err="1" smtClean="0"/>
              <a:t>sufiler</a:t>
            </a:r>
            <a:r>
              <a:rPr lang="tr-TR" sz="1400" dirty="0" smtClean="0"/>
              <a:t> için adeta bir </a:t>
            </a:r>
            <a:r>
              <a:rPr lang="tr-TR" sz="1400" b="1" dirty="0" smtClean="0"/>
              <a:t>mihenk taşı </a:t>
            </a:r>
            <a:r>
              <a:rPr lang="tr-TR" sz="1400" dirty="0" smtClean="0"/>
              <a:t>olmuştur. Hadisin </a:t>
            </a:r>
            <a:r>
              <a:rPr lang="tr-TR" sz="1400" dirty="0" err="1" smtClean="0"/>
              <a:t>öncelenmesinin</a:t>
            </a:r>
            <a:r>
              <a:rPr lang="tr-TR" sz="1400" dirty="0" smtClean="0"/>
              <a:t> sebebini ise tasavvufla başlanması halinde gevşekliğin meydana geleceğine dair duydukları endişedir. </a:t>
            </a:r>
          </a:p>
          <a:p>
            <a:pPr algn="just"/>
            <a:r>
              <a:rPr lang="tr-TR" sz="1400" b="1" dirty="0" smtClean="0"/>
              <a:t>O dönemlerde hadis tahsili kurtuluşa erme vasıtası olarak kabul edilmiştir. </a:t>
            </a:r>
            <a:r>
              <a:rPr lang="tr-TR" sz="1400" dirty="0"/>
              <a:t>B</a:t>
            </a:r>
            <a:r>
              <a:rPr lang="tr-TR" sz="1400" dirty="0" smtClean="0"/>
              <a:t>undan dolayı hadisi her türlü uğraşın üstünde tutmuşlardır. Hadis ilmini tahsil etmek ve onları ezberleyerek muhafaza etmeye çalışmışlardır. </a:t>
            </a:r>
            <a:r>
              <a:rPr lang="tr-TR" sz="1400" b="1" dirty="0" smtClean="0"/>
              <a:t>Büyük çoğunluğu muhaddis olarak kabul görmüştür. </a:t>
            </a:r>
          </a:p>
          <a:p>
            <a:pPr algn="just"/>
            <a:r>
              <a:rPr lang="tr-TR" sz="1400" dirty="0" smtClean="0"/>
              <a:t>Bu yaklaşımlarının temelinde </a:t>
            </a:r>
            <a:r>
              <a:rPr lang="tr-TR" sz="1400" b="1" dirty="0" smtClean="0"/>
              <a:t>1. </a:t>
            </a:r>
            <a:r>
              <a:rPr lang="tr-TR" sz="1400" dirty="0" smtClean="0"/>
              <a:t>kendilerine yetecek kadar hadis ilmini bilme ihtiyacı, </a:t>
            </a:r>
            <a:r>
              <a:rPr lang="tr-TR" sz="1400" b="1" dirty="0" smtClean="0"/>
              <a:t>2. </a:t>
            </a:r>
            <a:r>
              <a:rPr lang="tr-TR" sz="1400" dirty="0" smtClean="0"/>
              <a:t>Kuran ve sünnetle bütünleşme ihtiyacı, </a:t>
            </a:r>
            <a:r>
              <a:rPr lang="tr-TR" sz="1400" b="1" dirty="0" smtClean="0"/>
              <a:t>3. </a:t>
            </a:r>
            <a:r>
              <a:rPr lang="tr-TR" sz="1400" dirty="0" smtClean="0"/>
              <a:t>hadisle meşguliyeti ibadet sayma düşüncesi, </a:t>
            </a:r>
            <a:r>
              <a:rPr lang="tr-TR" sz="1400" b="1" dirty="0" smtClean="0"/>
              <a:t>4. </a:t>
            </a:r>
            <a:r>
              <a:rPr lang="tr-TR" sz="1400" dirty="0" smtClean="0"/>
              <a:t>görüş ve düşüncelerini </a:t>
            </a:r>
            <a:r>
              <a:rPr lang="tr-TR" sz="1400" dirty="0" err="1" smtClean="0"/>
              <a:t>sünni</a:t>
            </a:r>
            <a:r>
              <a:rPr lang="tr-TR" sz="1400" dirty="0" smtClean="0"/>
              <a:t> bir zemine oturtma ihtiyacı gerekçeler bulunmaktadır. Bunun içinde yere yer yolculuklara (</a:t>
            </a:r>
            <a:r>
              <a:rPr lang="tr-TR" sz="1400" dirty="0" err="1" smtClean="0"/>
              <a:t>rıhle</a:t>
            </a:r>
            <a:r>
              <a:rPr lang="tr-TR" sz="1400" dirty="0" smtClean="0"/>
              <a:t>) da çıkmışlardır. </a:t>
            </a:r>
            <a:endParaRPr lang="tr-TR" sz="1400" dirty="0"/>
          </a:p>
        </p:txBody>
      </p:sp>
    </p:spTree>
    <p:extLst>
      <p:ext uri="{BB962C8B-B14F-4D97-AF65-F5344CB8AC3E}">
        <p14:creationId xmlns:p14="http://schemas.microsoft.com/office/powerpoint/2010/main" val="1834609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Tasavvuf-Hadis Genel Çerçeve</a:t>
            </a:r>
          </a:p>
        </p:txBody>
      </p:sp>
      <p:sp>
        <p:nvSpPr>
          <p:cNvPr id="3" name="İçerik Yer Tutucusu 2"/>
          <p:cNvSpPr>
            <a:spLocks noGrp="1"/>
          </p:cNvSpPr>
          <p:nvPr>
            <p:ph idx="1"/>
          </p:nvPr>
        </p:nvSpPr>
        <p:spPr>
          <a:xfrm>
            <a:off x="465992" y="2286000"/>
            <a:ext cx="11254154" cy="4431323"/>
          </a:xfrm>
        </p:spPr>
        <p:txBody>
          <a:bodyPr>
            <a:normAutofit fontScale="92500" lnSpcReduction="10000"/>
          </a:bodyPr>
          <a:lstStyle/>
          <a:p>
            <a:pPr algn="just"/>
            <a:r>
              <a:rPr lang="tr-TR" sz="1400" b="1" dirty="0" smtClean="0"/>
              <a:t>Hadis Rivayeti Açısından </a:t>
            </a:r>
            <a:r>
              <a:rPr lang="tr-TR" sz="1400" b="1" dirty="0" err="1" smtClean="0"/>
              <a:t>Sufiler</a:t>
            </a:r>
            <a:r>
              <a:rPr lang="tr-TR" sz="1400" b="1" dirty="0" smtClean="0"/>
              <a:t>:</a:t>
            </a:r>
            <a:r>
              <a:rPr lang="tr-TR" sz="1400" dirty="0" smtClean="0"/>
              <a:t> İlk dönem </a:t>
            </a:r>
            <a:r>
              <a:rPr lang="tr-TR" sz="1400" dirty="0" err="1" smtClean="0"/>
              <a:t>sufilerin</a:t>
            </a:r>
            <a:r>
              <a:rPr lang="tr-TR" sz="1400" dirty="0" smtClean="0"/>
              <a:t> hadis konusunda en önemli alan </a:t>
            </a:r>
            <a:r>
              <a:rPr lang="tr-TR" sz="1400" b="1" dirty="0" smtClean="0"/>
              <a:t>hadis rivayetidir. </a:t>
            </a:r>
            <a:r>
              <a:rPr lang="tr-TR" sz="1400" dirty="0" smtClean="0"/>
              <a:t>Bununla beraber onlardan bir </a:t>
            </a:r>
            <a:r>
              <a:rPr lang="tr-TR" sz="1400" b="1" dirty="0" smtClean="0"/>
              <a:t>muhaddis titizliği </a:t>
            </a:r>
            <a:r>
              <a:rPr lang="tr-TR" sz="1400" dirty="0" smtClean="0"/>
              <a:t>beklemek yanlış olur. </a:t>
            </a:r>
            <a:r>
              <a:rPr lang="tr-TR" sz="1400" b="1" dirty="0" smtClean="0"/>
              <a:t>Hadisi özellikle </a:t>
            </a:r>
            <a:r>
              <a:rPr lang="tr-TR" sz="1400" b="1" dirty="0" err="1" smtClean="0"/>
              <a:t>irşad</a:t>
            </a:r>
            <a:r>
              <a:rPr lang="tr-TR" sz="1400" b="1" dirty="0" smtClean="0"/>
              <a:t> ve nasihat vasıtası olarak kullanmışlardır. </a:t>
            </a:r>
            <a:r>
              <a:rPr lang="tr-TR" sz="1400" dirty="0" smtClean="0"/>
              <a:t>Onları hadis rivayetine sevk eden en önemli husus Hz. Peygamber’den (as) bu yönden gelen teşviktir. «</a:t>
            </a:r>
            <a:r>
              <a:rPr lang="tr-TR" sz="1400" i="1" dirty="0" smtClean="0"/>
              <a:t>Bizden bir hadis işitip ezberleyen ve başkalarına tebliğ eden kimsenin Allah yüzünü ağartsın. Umulur ki bu kimseden hadisi duyan kişi ondan daha iyi ezberler, daha iyi anlara ve daha iyi </a:t>
            </a:r>
            <a:r>
              <a:rPr lang="tr-TR" sz="1400" i="1" dirty="0" err="1" smtClean="0"/>
              <a:t>aahkam</a:t>
            </a:r>
            <a:r>
              <a:rPr lang="tr-TR" sz="1400" i="1" dirty="0" smtClean="0"/>
              <a:t> </a:t>
            </a:r>
            <a:r>
              <a:rPr lang="tr-TR" sz="1400" i="1" dirty="0" err="1" smtClean="0"/>
              <a:t>istinbat</a:t>
            </a:r>
            <a:r>
              <a:rPr lang="tr-TR" sz="1400" i="1" dirty="0" smtClean="0"/>
              <a:t> eder.</a:t>
            </a:r>
            <a:r>
              <a:rPr lang="tr-TR" sz="1400" dirty="0" smtClean="0"/>
              <a:t>» (Ebu Davud, İlim, 10; </a:t>
            </a:r>
            <a:r>
              <a:rPr lang="tr-TR" sz="1400" dirty="0" err="1" smtClean="0"/>
              <a:t>Tirmizî</a:t>
            </a:r>
            <a:r>
              <a:rPr lang="tr-TR" sz="1400" dirty="0" smtClean="0"/>
              <a:t>, İlim, 7) Bundan dolayı ilk dönem </a:t>
            </a:r>
            <a:r>
              <a:rPr lang="tr-TR" sz="1400" dirty="0" err="1" smtClean="0"/>
              <a:t>sufilerden</a:t>
            </a:r>
            <a:r>
              <a:rPr lang="tr-TR" sz="1400" dirty="0" smtClean="0"/>
              <a:t> çokça </a:t>
            </a:r>
            <a:r>
              <a:rPr lang="tr-TR" sz="1400" b="1" dirty="0" smtClean="0"/>
              <a:t>hadis yazan ve rivayet eden</a:t>
            </a:r>
            <a:r>
              <a:rPr lang="tr-TR" sz="1400" dirty="0" smtClean="0"/>
              <a:t> bundan dolayı </a:t>
            </a:r>
            <a:r>
              <a:rPr lang="tr-TR" sz="1400" b="1" dirty="0" smtClean="0"/>
              <a:t>«</a:t>
            </a:r>
            <a:r>
              <a:rPr lang="tr-TR" sz="1400" b="1" i="1" dirty="0" err="1" smtClean="0"/>
              <a:t>kesiru’l</a:t>
            </a:r>
            <a:r>
              <a:rPr lang="tr-TR" sz="1400" b="1" i="1" dirty="0" smtClean="0"/>
              <a:t>-hadis</a:t>
            </a:r>
            <a:r>
              <a:rPr lang="tr-TR" sz="1400" b="1" dirty="0" smtClean="0"/>
              <a:t>» </a:t>
            </a:r>
            <a:r>
              <a:rPr lang="tr-TR" sz="1400" dirty="0" smtClean="0"/>
              <a:t>lakabı alanlar olmuştur. </a:t>
            </a:r>
          </a:p>
          <a:p>
            <a:pPr algn="just"/>
            <a:r>
              <a:rPr lang="tr-TR" sz="1400" dirty="0" err="1" smtClean="0"/>
              <a:t>Sufiler</a:t>
            </a:r>
            <a:r>
              <a:rPr lang="tr-TR" sz="1400" dirty="0" smtClean="0"/>
              <a:t> hadis rivayetinde genel olarak şu şartları aramışlardır: </a:t>
            </a:r>
            <a:r>
              <a:rPr lang="tr-TR" sz="1400" b="1" dirty="0" smtClean="0"/>
              <a:t>1-</a:t>
            </a:r>
            <a:r>
              <a:rPr lang="tr-TR" sz="1400" dirty="0" smtClean="0"/>
              <a:t> Hadis rivayeti tasavvuf ve </a:t>
            </a:r>
            <a:r>
              <a:rPr lang="tr-TR" sz="1400" dirty="0" err="1" smtClean="0"/>
              <a:t>zühd</a:t>
            </a:r>
            <a:r>
              <a:rPr lang="tr-TR" sz="1400" dirty="0" smtClean="0"/>
              <a:t> hayatına başlamadan olmalıdır. </a:t>
            </a:r>
            <a:r>
              <a:rPr lang="tr-TR" sz="1400" b="1" dirty="0" smtClean="0"/>
              <a:t>2-</a:t>
            </a:r>
            <a:r>
              <a:rPr lang="tr-TR" sz="1400" dirty="0" smtClean="0"/>
              <a:t> Bu gaye değil vasıtadır. </a:t>
            </a:r>
            <a:r>
              <a:rPr lang="tr-TR" sz="1400" b="1" dirty="0" smtClean="0"/>
              <a:t>3-</a:t>
            </a:r>
            <a:r>
              <a:rPr lang="tr-TR" sz="1400" dirty="0" smtClean="0"/>
              <a:t> İhtiyaç miktarınca olmalıdır. </a:t>
            </a:r>
            <a:r>
              <a:rPr lang="tr-TR" sz="1400" b="1" dirty="0" smtClean="0"/>
              <a:t>4-</a:t>
            </a:r>
            <a:r>
              <a:rPr lang="tr-TR" sz="1400" dirty="0" smtClean="0"/>
              <a:t> İbadete engel olmamalıdır. </a:t>
            </a:r>
            <a:r>
              <a:rPr lang="tr-TR" sz="1400" b="1" dirty="0" smtClean="0"/>
              <a:t>5-</a:t>
            </a:r>
            <a:r>
              <a:rPr lang="tr-TR" sz="1400" dirty="0" smtClean="0"/>
              <a:t> Hadis rivayet ederken riya, kibre kapılma, dünyalık elde etme gibi durumlar olmamalıdır. </a:t>
            </a:r>
          </a:p>
          <a:p>
            <a:pPr algn="just"/>
            <a:r>
              <a:rPr lang="tr-TR" sz="1400" b="1" dirty="0" smtClean="0"/>
              <a:t>Dirayet İlmi Açısından </a:t>
            </a:r>
            <a:r>
              <a:rPr lang="tr-TR" sz="1400" b="1" dirty="0" err="1" smtClean="0"/>
              <a:t>Sufiler</a:t>
            </a:r>
            <a:r>
              <a:rPr lang="tr-TR" sz="1400" b="1" dirty="0" smtClean="0"/>
              <a:t>: </a:t>
            </a:r>
            <a:r>
              <a:rPr lang="tr-TR" sz="1400" dirty="0" err="1" smtClean="0"/>
              <a:t>Sufiler</a:t>
            </a:r>
            <a:r>
              <a:rPr lang="tr-TR" sz="1400" dirty="0" smtClean="0"/>
              <a:t> hadis ilmiyle çok meşgul oldukları halde ayrıca Hadis usulünü bilmekle beraber usulüne çok fazla katkıları olmamıştır. </a:t>
            </a:r>
          </a:p>
          <a:p>
            <a:pPr algn="just"/>
            <a:r>
              <a:rPr lang="tr-TR" sz="1400" b="1" dirty="0" smtClean="0"/>
              <a:t>Bazı </a:t>
            </a:r>
            <a:r>
              <a:rPr lang="tr-TR" sz="1400" b="1" dirty="0" err="1" smtClean="0"/>
              <a:t>Sufilerin</a:t>
            </a:r>
            <a:r>
              <a:rPr lang="tr-TR" sz="1400" b="1" dirty="0" smtClean="0"/>
              <a:t> Hadis İlmine Karşı Olumsuz Tutumları:</a:t>
            </a:r>
            <a:r>
              <a:rPr lang="tr-TR" sz="1400" dirty="0" smtClean="0"/>
              <a:t> </a:t>
            </a:r>
            <a:r>
              <a:rPr lang="tr-TR" sz="1400" b="1" dirty="0" smtClean="0"/>
              <a:t>1. </a:t>
            </a:r>
            <a:r>
              <a:rPr lang="tr-TR" sz="1400" dirty="0" err="1" smtClean="0"/>
              <a:t>Sufilerin</a:t>
            </a:r>
            <a:r>
              <a:rPr lang="tr-TR" sz="1400" dirty="0" smtClean="0"/>
              <a:t> tamamı ameli, hali esas aldıkları için </a:t>
            </a:r>
            <a:r>
              <a:rPr lang="tr-TR" sz="1400" b="1" dirty="0" smtClean="0"/>
              <a:t>bazı </a:t>
            </a:r>
            <a:r>
              <a:rPr lang="tr-TR" sz="1400" b="1" dirty="0" err="1" smtClean="0"/>
              <a:t>sufiler</a:t>
            </a:r>
            <a:r>
              <a:rPr lang="tr-TR" sz="1400" b="1" dirty="0" smtClean="0"/>
              <a:t> </a:t>
            </a:r>
            <a:r>
              <a:rPr lang="tr-TR" sz="1400" dirty="0" smtClean="0"/>
              <a:t>hadis ilmiyle ilgilenmeyi amele </a:t>
            </a:r>
            <a:r>
              <a:rPr lang="tr-TR" sz="1400" b="1" dirty="0" smtClean="0"/>
              <a:t>engel olarak kabul etmişlerdir. </a:t>
            </a:r>
            <a:r>
              <a:rPr lang="tr-TR" sz="1400" dirty="0" smtClean="0"/>
              <a:t>Çünkü marifet dışındaki ilimler </a:t>
            </a:r>
            <a:r>
              <a:rPr lang="tr-TR" sz="1400" b="1" dirty="0" smtClean="0"/>
              <a:t>kışır</a:t>
            </a:r>
            <a:r>
              <a:rPr lang="tr-TR" sz="1400" dirty="0" smtClean="0"/>
              <a:t> seviyesindedir. Marifete engel olacaksa terkedilmesi gerektiği kanaatindedirler. Temelde </a:t>
            </a:r>
            <a:r>
              <a:rPr lang="tr-TR" sz="1400" b="1" dirty="0" smtClean="0"/>
              <a:t>lüzumsuz olan şeylerden uzak kalma </a:t>
            </a:r>
            <a:r>
              <a:rPr lang="tr-TR" sz="1400" dirty="0" smtClean="0"/>
              <a:t>düşüncesi yer almaktadır. Bu tavır daha çok </a:t>
            </a:r>
            <a:r>
              <a:rPr lang="tr-TR" sz="1400" b="1" dirty="0" smtClean="0"/>
              <a:t>sonraki </a:t>
            </a:r>
            <a:r>
              <a:rPr lang="tr-TR" sz="1400" b="1" dirty="0" err="1" smtClean="0"/>
              <a:t>sufilerde</a:t>
            </a:r>
            <a:r>
              <a:rPr lang="tr-TR" sz="1400" b="1" dirty="0" smtClean="0"/>
              <a:t> </a:t>
            </a:r>
            <a:r>
              <a:rPr lang="tr-TR" sz="1400" dirty="0" smtClean="0"/>
              <a:t>vardır. </a:t>
            </a:r>
            <a:r>
              <a:rPr lang="tr-TR" sz="1400" dirty="0" err="1" smtClean="0"/>
              <a:t>Sufilerin</a:t>
            </a:r>
            <a:r>
              <a:rPr lang="tr-TR" sz="1400" dirty="0" smtClean="0"/>
              <a:t> bu istiğnası hadisin kendisiyle değil </a:t>
            </a:r>
            <a:r>
              <a:rPr lang="tr-TR" sz="1400" b="1" dirty="0" smtClean="0"/>
              <a:t>hadis talebinin ve rivayetinin </a:t>
            </a:r>
            <a:r>
              <a:rPr lang="tr-TR" sz="1400" dirty="0" smtClean="0"/>
              <a:t>kendilerini ibadetten uzaklaştıracağını düşünmüşlerdir. Amel etmeye yetecek kadar bilgileri yeterli görmüş bazı </a:t>
            </a:r>
            <a:r>
              <a:rPr lang="tr-TR" sz="1400" dirty="0" err="1" smtClean="0"/>
              <a:t>sufiler</a:t>
            </a:r>
            <a:r>
              <a:rPr lang="tr-TR" sz="1400" dirty="0" smtClean="0"/>
              <a:t>. Hz. Peygamber’in (as) </a:t>
            </a:r>
            <a:r>
              <a:rPr lang="tr-TR" sz="1400" b="1" dirty="0" smtClean="0"/>
              <a:t>faydasız ilimden Allah’a sığınmasını </a:t>
            </a:r>
            <a:r>
              <a:rPr lang="tr-TR" sz="1400" dirty="0" smtClean="0"/>
              <a:t>kendilerine gerekçe edinmişlerdir. </a:t>
            </a:r>
            <a:r>
              <a:rPr lang="tr-TR" sz="1400" b="1" dirty="0" smtClean="0"/>
              <a:t>2. </a:t>
            </a:r>
            <a:r>
              <a:rPr lang="tr-TR" sz="1400" dirty="0" smtClean="0"/>
              <a:t>Bazıları da </a:t>
            </a:r>
            <a:r>
              <a:rPr lang="tr-TR" sz="1400" dirty="0" err="1" smtClean="0"/>
              <a:t>Kur’ân’ın</a:t>
            </a:r>
            <a:r>
              <a:rPr lang="tr-TR" sz="1400" dirty="0" smtClean="0"/>
              <a:t> terk edileceği kaygısıyla hadis ilmiyle uğraşmamışlardır.</a:t>
            </a:r>
            <a:r>
              <a:rPr lang="tr-TR" sz="1400" b="1" dirty="0" smtClean="0"/>
              <a:t> 3. </a:t>
            </a:r>
            <a:r>
              <a:rPr lang="tr-TR" sz="1400" dirty="0" smtClean="0"/>
              <a:t>Bazıları da duydukları her hadisle amel etme yolunu tercih ettikleri için ameli tamamlamadıkça başka bir hadise geçmek istememişlerdir. </a:t>
            </a:r>
            <a:r>
              <a:rPr lang="tr-TR" sz="1400" b="1" dirty="0" smtClean="0"/>
              <a:t>4. </a:t>
            </a:r>
            <a:r>
              <a:rPr lang="tr-TR" sz="1400" dirty="0" smtClean="0"/>
              <a:t>Ayrıca uydurma faaliyetleri ve mana ile rivayet artınca </a:t>
            </a:r>
            <a:r>
              <a:rPr lang="tr-TR" sz="1400" dirty="0" err="1" smtClean="0"/>
              <a:t>sufiler</a:t>
            </a:r>
            <a:r>
              <a:rPr lang="tr-TR" sz="1400" dirty="0" smtClean="0"/>
              <a:t> hadis ilminden uzaklaşmışlardır. </a:t>
            </a:r>
            <a:r>
              <a:rPr lang="tr-TR" sz="1400" b="1" dirty="0" smtClean="0"/>
              <a:t>5. </a:t>
            </a:r>
            <a:r>
              <a:rPr lang="tr-TR" sz="1400" dirty="0" smtClean="0"/>
              <a:t>Bazıları da hadis ilmiyle meşgul olurken bazı farz amellerin terk edileceği korkusu yaşamışlardır. (Akraba ziyareti, anne-babaya hizmet </a:t>
            </a:r>
            <a:r>
              <a:rPr lang="tr-TR" sz="1400" dirty="0" err="1" smtClean="0"/>
              <a:t>vb</a:t>
            </a:r>
            <a:r>
              <a:rPr lang="tr-TR" sz="1400" dirty="0" smtClean="0"/>
              <a:t> farzların terkedilmesinden endişe etmişlerdir.) </a:t>
            </a:r>
            <a:r>
              <a:rPr lang="tr-TR" sz="1400" b="1" dirty="0" smtClean="0"/>
              <a:t>BU TAVIR SUFİLERİN GENEL TAVRI DEĞİLDİR.</a:t>
            </a:r>
            <a:endParaRPr lang="tr-TR" sz="1400" b="1" dirty="0"/>
          </a:p>
        </p:txBody>
      </p:sp>
    </p:spTree>
    <p:extLst>
      <p:ext uri="{BB962C8B-B14F-4D97-AF65-F5344CB8AC3E}">
        <p14:creationId xmlns:p14="http://schemas.microsoft.com/office/powerpoint/2010/main" val="247521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Tasavvuf-Hadis Genel Çerçeve</a:t>
            </a: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b="1" dirty="0" err="1" smtClean="0"/>
              <a:t>Sufilerin</a:t>
            </a:r>
            <a:r>
              <a:rPr lang="tr-TR" sz="1400" b="1" dirty="0" smtClean="0"/>
              <a:t> Zayıf ve Mevzu Hadislere Karşı Tutumları:</a:t>
            </a:r>
            <a:r>
              <a:rPr lang="tr-TR" sz="1400" dirty="0" smtClean="0"/>
              <a:t> 	</a:t>
            </a:r>
            <a:r>
              <a:rPr lang="tr-TR" sz="1400" dirty="0" err="1" smtClean="0"/>
              <a:t>Sufilerin</a:t>
            </a:r>
            <a:r>
              <a:rPr lang="tr-TR" sz="1400" dirty="0" smtClean="0"/>
              <a:t> Hadis İlmiyle ilişkisini </a:t>
            </a:r>
            <a:r>
              <a:rPr lang="tr-TR" sz="1400" b="1" dirty="0" smtClean="0"/>
              <a:t>«</a:t>
            </a:r>
            <a:r>
              <a:rPr lang="tr-TR" sz="1400" b="1" dirty="0" err="1" smtClean="0"/>
              <a:t>sened</a:t>
            </a:r>
            <a:r>
              <a:rPr lang="tr-TR" sz="1400" b="1" dirty="0" smtClean="0"/>
              <a:t>» ve «metin» </a:t>
            </a:r>
            <a:r>
              <a:rPr lang="tr-TR" sz="1400" dirty="0" smtClean="0"/>
              <a:t>yönüyle ele almak mümkündür. </a:t>
            </a:r>
            <a:r>
              <a:rPr lang="tr-TR" sz="1400" dirty="0" err="1" smtClean="0"/>
              <a:t>Sened</a:t>
            </a:r>
            <a:r>
              <a:rPr lang="tr-TR" sz="1400" dirty="0" smtClean="0"/>
              <a:t> yönüyle </a:t>
            </a:r>
            <a:r>
              <a:rPr lang="tr-TR" sz="1400" b="1" dirty="0" err="1" smtClean="0"/>
              <a:t>isnad</a:t>
            </a:r>
            <a:r>
              <a:rPr lang="tr-TR" sz="1400" b="1" dirty="0" smtClean="0"/>
              <a:t>, cerh-tadil </a:t>
            </a:r>
            <a:r>
              <a:rPr lang="tr-TR" sz="1400" dirty="0" smtClean="0"/>
              <a:t>gibi meselelerde muhaddisler gibi titiz olmamışlarıdır. Bazı </a:t>
            </a:r>
            <a:r>
              <a:rPr lang="tr-TR" sz="1400" dirty="0" err="1" smtClean="0"/>
              <a:t>sufiler</a:t>
            </a:r>
            <a:r>
              <a:rPr lang="tr-TR" sz="1400" dirty="0" smtClean="0"/>
              <a:t> zayıf hadisleri rey ve kıyasa tercih etmişlerdir. </a:t>
            </a:r>
            <a:r>
              <a:rPr lang="tr-TR" sz="1400" b="1" dirty="0" smtClean="0"/>
              <a:t>1-</a:t>
            </a:r>
            <a:r>
              <a:rPr lang="tr-TR" sz="1400" dirty="0" smtClean="0"/>
              <a:t> </a:t>
            </a:r>
            <a:r>
              <a:rPr lang="tr-TR" sz="1400" dirty="0" err="1" smtClean="0"/>
              <a:t>Fazailu’l</a:t>
            </a:r>
            <a:r>
              <a:rPr lang="tr-TR" sz="1400" dirty="0" smtClean="0"/>
              <a:t>-Amal denilen </a:t>
            </a:r>
            <a:r>
              <a:rPr lang="tr-TR" sz="1400" dirty="0" err="1" smtClean="0"/>
              <a:t>terğib</a:t>
            </a:r>
            <a:r>
              <a:rPr lang="tr-TR" sz="1400" dirty="0" smtClean="0"/>
              <a:t> ve </a:t>
            </a:r>
            <a:r>
              <a:rPr lang="tr-TR" sz="1400" dirty="0" err="1" smtClean="0"/>
              <a:t>terhib</a:t>
            </a:r>
            <a:r>
              <a:rPr lang="tr-TR" sz="1400" dirty="0" smtClean="0"/>
              <a:t> ifade eden hadislerde </a:t>
            </a:r>
            <a:r>
              <a:rPr lang="tr-TR" sz="1400" b="1" dirty="0" smtClean="0"/>
              <a:t>zayıf hadisleri kabul etmişlerdir. </a:t>
            </a:r>
            <a:r>
              <a:rPr lang="tr-TR" sz="1400" dirty="0" smtClean="0"/>
              <a:t>Bu konuda saydıkları gerekçeleri birçok muhaddis de kabul etmiştir. </a:t>
            </a:r>
            <a:r>
              <a:rPr lang="tr-TR" sz="1400" b="1" dirty="0"/>
              <a:t>H</a:t>
            </a:r>
            <a:r>
              <a:rPr lang="tr-TR" sz="1400" b="1" dirty="0" smtClean="0"/>
              <a:t>elal-haram, </a:t>
            </a:r>
            <a:r>
              <a:rPr lang="tr-TR" sz="1400" b="1" dirty="0" err="1" smtClean="0"/>
              <a:t>akaid</a:t>
            </a:r>
            <a:r>
              <a:rPr lang="tr-TR" sz="1400" b="1" dirty="0" smtClean="0"/>
              <a:t> </a:t>
            </a:r>
            <a:r>
              <a:rPr lang="tr-TR" sz="1400" dirty="0" smtClean="0"/>
              <a:t>konularında olmayan hadislerde birçok muhaddis de </a:t>
            </a:r>
            <a:r>
              <a:rPr lang="tr-TR" sz="1400" b="1" dirty="0" err="1" smtClean="0"/>
              <a:t>tesahül</a:t>
            </a:r>
            <a:r>
              <a:rPr lang="tr-TR" sz="1400" dirty="0" smtClean="0"/>
              <a:t> göstermiştir. </a:t>
            </a:r>
            <a:r>
              <a:rPr lang="tr-TR" sz="1400" b="1" dirty="0" smtClean="0"/>
              <a:t>2-</a:t>
            </a:r>
            <a:r>
              <a:rPr lang="tr-TR" sz="1400" dirty="0" smtClean="0"/>
              <a:t> </a:t>
            </a:r>
            <a:r>
              <a:rPr lang="tr-TR" sz="1400" dirty="0" err="1" smtClean="0"/>
              <a:t>Sufilerin</a:t>
            </a:r>
            <a:r>
              <a:rPr lang="tr-TR" sz="1400" dirty="0" smtClean="0"/>
              <a:t> bilerek hadis uydurduklarına dair ilk dönemlerde neredeyse hiçbir örnek yoktur. İyi niyetle bilerek hadis uyduranlar genellikle </a:t>
            </a:r>
            <a:r>
              <a:rPr lang="tr-TR" sz="1400" b="1" dirty="0" err="1" smtClean="0"/>
              <a:t>sufi</a:t>
            </a:r>
            <a:r>
              <a:rPr lang="tr-TR" sz="1400" b="1" dirty="0" smtClean="0"/>
              <a:t> kılığında </a:t>
            </a:r>
            <a:r>
              <a:rPr lang="tr-TR" sz="1400" b="1" dirty="0" err="1" smtClean="0"/>
              <a:t>kussas</a:t>
            </a:r>
            <a:r>
              <a:rPr lang="tr-TR" sz="1400" b="1" dirty="0" smtClean="0"/>
              <a:t>, vaiz, </a:t>
            </a:r>
            <a:r>
              <a:rPr lang="tr-TR" sz="1400" b="1" dirty="0" err="1" smtClean="0"/>
              <a:t>abid</a:t>
            </a:r>
            <a:r>
              <a:rPr lang="tr-TR" sz="1400" b="1" dirty="0" smtClean="0"/>
              <a:t> </a:t>
            </a:r>
            <a:r>
              <a:rPr lang="tr-TR" sz="1400" dirty="0" smtClean="0"/>
              <a:t>denilen bazı insanlardır. </a:t>
            </a:r>
            <a:r>
              <a:rPr lang="tr-TR" sz="1400" b="1" dirty="0" smtClean="0"/>
              <a:t>Temel Tasavvuf Klasiklerinde </a:t>
            </a:r>
            <a:r>
              <a:rPr lang="tr-TR" sz="1400" dirty="0" smtClean="0"/>
              <a:t>çok az mevzu hadisin olması bunun en büyük göstergesidir. </a:t>
            </a:r>
            <a:r>
              <a:rPr lang="tr-TR" sz="1400" b="1" dirty="0" smtClean="0"/>
              <a:t>3-</a:t>
            </a:r>
            <a:r>
              <a:rPr lang="tr-TR" sz="1400" dirty="0" smtClean="0"/>
              <a:t> </a:t>
            </a:r>
            <a:r>
              <a:rPr lang="tr-TR" sz="1400" b="1" dirty="0" smtClean="0"/>
              <a:t>Bilinen </a:t>
            </a:r>
            <a:r>
              <a:rPr lang="tr-TR" sz="1400" b="1" dirty="0" err="1" smtClean="0"/>
              <a:t>sufiler</a:t>
            </a:r>
            <a:r>
              <a:rPr lang="tr-TR" sz="1400" b="1" dirty="0" smtClean="0"/>
              <a:t> hiçbir şekilde hadis uydurma faaliyetinde bulunmamakla </a:t>
            </a:r>
            <a:r>
              <a:rPr lang="tr-TR" sz="1400" dirty="0" smtClean="0"/>
              <a:t>beraber </a:t>
            </a:r>
            <a:r>
              <a:rPr lang="tr-TR" sz="1400" b="1" dirty="0" err="1" smtClean="0"/>
              <a:t>İsrailiyyat</a:t>
            </a:r>
            <a:r>
              <a:rPr lang="tr-TR" sz="1400" b="1" dirty="0" smtClean="0"/>
              <a:t>,</a:t>
            </a:r>
            <a:r>
              <a:rPr lang="tr-TR" sz="1400" b="1" dirty="0"/>
              <a:t> </a:t>
            </a:r>
            <a:r>
              <a:rPr lang="tr-TR" sz="1400" b="1" dirty="0" err="1" smtClean="0"/>
              <a:t>Fezailu’l</a:t>
            </a:r>
            <a:r>
              <a:rPr lang="tr-TR" sz="1400" b="1" dirty="0" smtClean="0"/>
              <a:t>-Kuran, Yunan Felsefesi </a:t>
            </a:r>
            <a:r>
              <a:rPr lang="tr-TR" sz="1400" dirty="0" smtClean="0"/>
              <a:t>kaynaklı bazı konularda tasavvuf kitaplarında özellikle sonraki dönemlerde mevzu hadisler yer almıştır. </a:t>
            </a:r>
            <a:r>
              <a:rPr lang="tr-TR" sz="1400" b="1" dirty="0" smtClean="0"/>
              <a:t>4-</a:t>
            </a:r>
            <a:r>
              <a:rPr lang="tr-TR" sz="1400" dirty="0" smtClean="0"/>
              <a:t> Hikmetli sözlerin hadislerle beraber verilmesi bu sözlerin zamanla hadis olarak nakledilmesi sonucunu doğurmuştur. Özellikle sonraki tasavvuf eserlerinde bu durum sıkça ortaya çıkmıştır. </a:t>
            </a:r>
            <a:r>
              <a:rPr lang="tr-TR" sz="1400" b="1" dirty="0" smtClean="0"/>
              <a:t>5-</a:t>
            </a:r>
            <a:r>
              <a:rPr lang="tr-TR" sz="1400" dirty="0" smtClean="0"/>
              <a:t> Özellikle hadis rivayetine karşı olan </a:t>
            </a:r>
            <a:r>
              <a:rPr lang="tr-TR" sz="1400" dirty="0" err="1" smtClean="0"/>
              <a:t>zahid</a:t>
            </a:r>
            <a:r>
              <a:rPr lang="tr-TR" sz="1400" dirty="0" smtClean="0"/>
              <a:t> ve </a:t>
            </a:r>
            <a:r>
              <a:rPr lang="tr-TR" sz="1400" dirty="0" err="1" smtClean="0"/>
              <a:t>sufilerin</a:t>
            </a:r>
            <a:r>
              <a:rPr lang="tr-TR" sz="1400" dirty="0" smtClean="0"/>
              <a:t> </a:t>
            </a:r>
            <a:r>
              <a:rPr lang="tr-TR" sz="1400" b="1" dirty="0" smtClean="0"/>
              <a:t>a. </a:t>
            </a:r>
            <a:r>
              <a:rPr lang="tr-TR" sz="1400" dirty="0" smtClean="0"/>
              <a:t>senetlere önem vermemeleri, </a:t>
            </a:r>
            <a:r>
              <a:rPr lang="tr-TR" sz="1400" b="1" dirty="0" smtClean="0"/>
              <a:t>b. </a:t>
            </a:r>
            <a:r>
              <a:rPr lang="tr-TR" sz="1400" dirty="0" smtClean="0"/>
              <a:t>Mana ile rivayeti yaygın olarak kullanmaları, </a:t>
            </a:r>
            <a:r>
              <a:rPr lang="tr-TR" sz="1400" b="1" dirty="0" smtClean="0"/>
              <a:t>c. </a:t>
            </a:r>
            <a:r>
              <a:rPr lang="tr-TR" sz="1400" dirty="0" smtClean="0"/>
              <a:t>Hadislere sıhhat açısından dikkat edilmemesi gibi sebepler </a:t>
            </a:r>
            <a:r>
              <a:rPr lang="tr-TR" sz="1400" b="1" dirty="0" smtClean="0"/>
              <a:t>hadis uydurma faaliyetlerini arttırmıştır.</a:t>
            </a:r>
            <a:r>
              <a:rPr lang="tr-TR" sz="1400" dirty="0" smtClean="0"/>
              <a:t> </a:t>
            </a:r>
            <a:r>
              <a:rPr lang="tr-TR" sz="1400" b="1" dirty="0" smtClean="0"/>
              <a:t>6-</a:t>
            </a:r>
            <a:r>
              <a:rPr lang="tr-TR" sz="1400" dirty="0" smtClean="0"/>
              <a:t> Zamanla hadis rivayetine verdikleri önem azalınca bu konudaki hassasiyetleri de azalmıştır. </a:t>
            </a:r>
            <a:r>
              <a:rPr lang="tr-TR" sz="1400" b="1" dirty="0" smtClean="0"/>
              <a:t>7-</a:t>
            </a:r>
            <a:r>
              <a:rPr lang="tr-TR" sz="1400" dirty="0" smtClean="0"/>
              <a:t> Birtakım insani zafiyetler (hafızanın zayıflaması, yaşlanmaları) mevzu hadislerin </a:t>
            </a:r>
            <a:r>
              <a:rPr lang="tr-TR" sz="1400" dirty="0" err="1" smtClean="0"/>
              <a:t>sufilere</a:t>
            </a:r>
            <a:r>
              <a:rPr lang="tr-TR" sz="1400" dirty="0" smtClean="0"/>
              <a:t> </a:t>
            </a:r>
            <a:r>
              <a:rPr lang="tr-TR" sz="1400" dirty="0" err="1" smtClean="0"/>
              <a:t>nisbet</a:t>
            </a:r>
            <a:r>
              <a:rPr lang="tr-TR" sz="1400" dirty="0" smtClean="0"/>
              <a:t> edilmesine sebebiyet vermiştir. Dolayısıyla özellikle sonraki dönemlerde yaptıkları hadis rivayetleri ihtiyatla karşılanmıştır. </a:t>
            </a:r>
          </a:p>
          <a:p>
            <a:pPr algn="just"/>
            <a:r>
              <a:rPr lang="tr-TR" sz="1400" b="1" dirty="0" smtClean="0"/>
              <a:t>Cerh ve Tadile Karşı Tutumları:</a:t>
            </a:r>
            <a:r>
              <a:rPr lang="tr-TR" sz="1400" dirty="0" smtClean="0"/>
              <a:t> </a:t>
            </a:r>
            <a:r>
              <a:rPr lang="tr-TR" sz="1400" dirty="0" err="1" smtClean="0"/>
              <a:t>Serrâc</a:t>
            </a:r>
            <a:r>
              <a:rPr lang="tr-TR" sz="1400" dirty="0" smtClean="0"/>
              <a:t> gibi bazı </a:t>
            </a:r>
            <a:r>
              <a:rPr lang="tr-TR" sz="1400" dirty="0" err="1" smtClean="0"/>
              <a:t>sufiler</a:t>
            </a:r>
            <a:r>
              <a:rPr lang="tr-TR" sz="1400" dirty="0" smtClean="0"/>
              <a:t> bu tür konularda görüş belirtmeyip işi ehline (muhaddislere) bırakılması gerektiğini söylerken </a:t>
            </a:r>
            <a:r>
              <a:rPr lang="tr-TR" sz="1400" b="1" dirty="0" smtClean="0"/>
              <a:t>bazıları cerh ve tadilin gıybet olduğunu </a:t>
            </a:r>
            <a:r>
              <a:rPr lang="tr-TR" sz="1400" dirty="0" smtClean="0"/>
              <a:t>söylemişlerdir. Bu tutumları </a:t>
            </a:r>
            <a:r>
              <a:rPr lang="tr-TR" sz="1400" b="1" dirty="0" smtClean="0"/>
              <a:t>aldıkları terbiye ve hoşgörüleri </a:t>
            </a:r>
            <a:r>
              <a:rPr lang="tr-TR" sz="1400" dirty="0" smtClean="0"/>
              <a:t>sebep olurken muhaddisler buna benzer tutumları kabul etmemişlerdir. Ayrıca bu yöntemi özellikle veli olarak kabul ettikleri kişilere karşı kullanmayı veli hadisine aykırı görmüşlerdir. Fakat en titiz cerh ve tadil uzmanları bile ilk dönem </a:t>
            </a:r>
            <a:r>
              <a:rPr lang="tr-TR" sz="1400" dirty="0" err="1" smtClean="0"/>
              <a:t>sufilerin</a:t>
            </a:r>
            <a:r>
              <a:rPr lang="tr-TR" sz="1400" dirty="0" smtClean="0"/>
              <a:t> büyük çoğunluğunu </a:t>
            </a:r>
            <a:r>
              <a:rPr lang="tr-TR" sz="1400" b="1" i="1" dirty="0" smtClean="0"/>
              <a:t>sika</a:t>
            </a:r>
            <a:r>
              <a:rPr lang="tr-TR" sz="1400" dirty="0" smtClean="0"/>
              <a:t> olarak kabul etmişlerdir. Hadiste cerh edilen </a:t>
            </a:r>
            <a:r>
              <a:rPr lang="tr-TR" sz="1400" dirty="0" err="1" smtClean="0"/>
              <a:t>sufiler</a:t>
            </a:r>
            <a:r>
              <a:rPr lang="tr-TR" sz="1400" dirty="0" smtClean="0"/>
              <a:t> de </a:t>
            </a:r>
            <a:r>
              <a:rPr lang="tr-TR" sz="1400" b="1" dirty="0" smtClean="0"/>
              <a:t>genellikle zapt yönleriyle ve hadis ilminden uzaklaştıkları</a:t>
            </a:r>
            <a:r>
              <a:rPr lang="tr-TR" sz="1400" dirty="0" smtClean="0"/>
              <a:t> içindir. </a:t>
            </a:r>
            <a:endParaRPr lang="tr-TR" sz="1400" b="1" dirty="0" smtClean="0"/>
          </a:p>
        </p:txBody>
      </p:sp>
    </p:spTree>
    <p:extLst>
      <p:ext uri="{BB962C8B-B14F-4D97-AF65-F5344CB8AC3E}">
        <p14:creationId xmlns:p14="http://schemas.microsoft.com/office/powerpoint/2010/main" val="2762780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Sufilerin</a:t>
            </a:r>
            <a:r>
              <a:rPr lang="tr-TR" b="1" u="sng" dirty="0" smtClean="0">
                <a:solidFill>
                  <a:srgbClr val="C00000"/>
                </a:solidFill>
              </a:rPr>
              <a:t> Hadis İlimleriyle Münasebetleri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b="1" dirty="0" smtClean="0"/>
              <a:t>Hakîm et-</a:t>
            </a:r>
            <a:r>
              <a:rPr lang="tr-TR" sz="1400" b="1" dirty="0" err="1" smtClean="0"/>
              <a:t>Tirmizî</a:t>
            </a:r>
            <a:r>
              <a:rPr lang="tr-TR" sz="1400" b="1" dirty="0" smtClean="0"/>
              <a:t> (v. 285/898) Örneği:</a:t>
            </a:r>
            <a:r>
              <a:rPr lang="tr-TR" sz="1400" dirty="0" smtClean="0"/>
              <a:t> </a:t>
            </a:r>
            <a:r>
              <a:rPr lang="tr-TR" sz="1400" dirty="0" err="1" smtClean="0"/>
              <a:t>Valideyni</a:t>
            </a:r>
            <a:r>
              <a:rPr lang="tr-TR" sz="1400" dirty="0" smtClean="0"/>
              <a:t> muhaddis olup kendisi de </a:t>
            </a:r>
            <a:r>
              <a:rPr lang="tr-TR" sz="1400" b="1" dirty="0" smtClean="0"/>
              <a:t>iyi bir muhaddistir</a:t>
            </a:r>
            <a:r>
              <a:rPr lang="tr-TR" sz="1400" dirty="0" smtClean="0"/>
              <a:t>. Hadis ilmine bakışını şu maddelerde incelenebilir: </a:t>
            </a:r>
            <a:r>
              <a:rPr lang="tr-TR" sz="1400" b="1" dirty="0" smtClean="0"/>
              <a:t>1-</a:t>
            </a:r>
            <a:r>
              <a:rPr lang="tr-TR" sz="1400" dirty="0" smtClean="0"/>
              <a:t> </a:t>
            </a:r>
            <a:r>
              <a:rPr lang="tr-TR" sz="1400" dirty="0" err="1" smtClean="0"/>
              <a:t>Tirmizi’nin</a:t>
            </a:r>
            <a:r>
              <a:rPr lang="tr-TR" sz="1400" dirty="0" smtClean="0"/>
              <a:t> hangi hadislerin kabul veya reddedileceğine dair ölçüsü </a:t>
            </a:r>
            <a:r>
              <a:rPr lang="tr-TR" sz="1400" dirty="0" err="1" smtClean="0"/>
              <a:t>irfani</a:t>
            </a:r>
            <a:r>
              <a:rPr lang="tr-TR" sz="1400" dirty="0" smtClean="0"/>
              <a:t> bilgiye dayalıdır. Ona göre bir söz eğer </a:t>
            </a:r>
            <a:r>
              <a:rPr lang="tr-TR" sz="1400" i="1" dirty="0" smtClean="0"/>
              <a:t>maruf (hakikatte doğru ise)</a:t>
            </a:r>
            <a:r>
              <a:rPr lang="tr-TR" sz="1400" dirty="0" smtClean="0"/>
              <a:t> ise onun hadis olarak kabul edilmesi gerekmektedir. Çünkü bütün maruf sözlerin asılları hadislerde vardır. </a:t>
            </a:r>
            <a:r>
              <a:rPr lang="tr-TR" sz="1400" b="1" dirty="0" smtClean="0"/>
              <a:t>Yani doğru olan bütün sözler hadis olmasalar bile hadis olarak kabul edilmeleri gerekmektedir. </a:t>
            </a:r>
            <a:r>
              <a:rPr lang="tr-TR" sz="1400" dirty="0" smtClean="0"/>
              <a:t>Bir söz eğer </a:t>
            </a:r>
            <a:r>
              <a:rPr lang="tr-TR" sz="1400" i="1" dirty="0" err="1" smtClean="0"/>
              <a:t>münker</a:t>
            </a:r>
            <a:r>
              <a:rPr lang="tr-TR" sz="1400" i="1" dirty="0" smtClean="0"/>
              <a:t> (hakikatte yanlış)</a:t>
            </a:r>
            <a:r>
              <a:rPr lang="tr-TR" sz="1400" dirty="0" smtClean="0"/>
              <a:t> ise hadis olarak nakledilse bile o söz hadis değildir. Batın ehli kalpleri hakikat nurlarıyla aydınlandığı için </a:t>
            </a:r>
            <a:r>
              <a:rPr lang="tr-TR" sz="1400" b="1" dirty="0" smtClean="0"/>
              <a:t>marufu </a:t>
            </a:r>
            <a:r>
              <a:rPr lang="tr-TR" sz="1400" b="1" dirty="0" err="1" smtClean="0"/>
              <a:t>münkerden</a:t>
            </a:r>
            <a:r>
              <a:rPr lang="tr-TR" sz="1400" b="1" dirty="0" smtClean="0"/>
              <a:t> hemen ayırırlar, başka da bir bilgiye ihtiyaç duymazlar. </a:t>
            </a:r>
            <a:r>
              <a:rPr lang="tr-TR" sz="1400" dirty="0" smtClean="0"/>
              <a:t>Çünkü onlara </a:t>
            </a:r>
            <a:r>
              <a:rPr lang="tr-TR" sz="1400" i="1" dirty="0" err="1" smtClean="0"/>
              <a:t>furkân</a:t>
            </a:r>
            <a:r>
              <a:rPr lang="tr-TR" sz="1400" dirty="0"/>
              <a:t> </a:t>
            </a:r>
            <a:r>
              <a:rPr lang="tr-TR" sz="1400" dirty="0" smtClean="0"/>
              <a:t>verilmiştir. Onlar </a:t>
            </a:r>
            <a:r>
              <a:rPr lang="tr-TR" sz="1400" i="1" dirty="0" smtClean="0"/>
              <a:t>maruf</a:t>
            </a:r>
            <a:r>
              <a:rPr lang="tr-TR" sz="1400" dirty="0" smtClean="0"/>
              <a:t> hadisle karşılaştıklarında gönüllerine bir </a:t>
            </a:r>
            <a:r>
              <a:rPr lang="tr-TR" sz="1400" b="1" dirty="0" smtClean="0"/>
              <a:t>ferahlık</a:t>
            </a:r>
            <a:r>
              <a:rPr lang="tr-TR" sz="1400" dirty="0" smtClean="0"/>
              <a:t> gelir, </a:t>
            </a:r>
            <a:r>
              <a:rPr lang="tr-TR" sz="1400" i="1" dirty="0" err="1" smtClean="0"/>
              <a:t>münker</a:t>
            </a:r>
            <a:r>
              <a:rPr lang="tr-TR" sz="1400" dirty="0" smtClean="0"/>
              <a:t> sözle karşılaştıklarında kalplerinde </a:t>
            </a:r>
            <a:r>
              <a:rPr lang="tr-TR" sz="1400" b="1" dirty="0" smtClean="0"/>
              <a:t>bir daralma </a:t>
            </a:r>
            <a:r>
              <a:rPr lang="tr-TR" sz="1400" dirty="0" smtClean="0"/>
              <a:t>meydana gelir. </a:t>
            </a:r>
            <a:r>
              <a:rPr lang="tr-TR" sz="1400" b="1" dirty="0" smtClean="0"/>
              <a:t>Fakat </a:t>
            </a:r>
            <a:r>
              <a:rPr lang="tr-TR" sz="1400" b="1" dirty="0" err="1" smtClean="0"/>
              <a:t>Tirmizî</a:t>
            </a:r>
            <a:r>
              <a:rPr lang="tr-TR" sz="1400" b="1" dirty="0" smtClean="0"/>
              <a:t> bu yöntemi kendisi bile kullanmamıştır. </a:t>
            </a:r>
            <a:r>
              <a:rPr lang="tr-TR" sz="1400" dirty="0" smtClean="0"/>
              <a:t>Çünkü bir hadisin sıhhatini </a:t>
            </a:r>
            <a:r>
              <a:rPr lang="tr-TR" sz="1400" b="1" dirty="0" smtClean="0"/>
              <a:t>a. </a:t>
            </a:r>
            <a:r>
              <a:rPr lang="tr-TR" sz="1400" dirty="0" err="1" smtClean="0"/>
              <a:t>Kur’ân’a</a:t>
            </a:r>
            <a:r>
              <a:rPr lang="tr-TR" sz="1400" dirty="0" smtClean="0"/>
              <a:t>, sahih hadislere aykırı olup-olmadığı, </a:t>
            </a:r>
            <a:r>
              <a:rPr lang="tr-TR" sz="1400" b="1" dirty="0" smtClean="0"/>
              <a:t>b. </a:t>
            </a:r>
            <a:r>
              <a:rPr lang="tr-TR" sz="1400" dirty="0" smtClean="0"/>
              <a:t>mantıkî çıkarımlar, </a:t>
            </a:r>
            <a:r>
              <a:rPr lang="tr-TR" sz="1400" b="1" dirty="0" smtClean="0"/>
              <a:t>c. </a:t>
            </a:r>
            <a:r>
              <a:rPr lang="tr-TR" sz="1400" dirty="0" smtClean="0"/>
              <a:t>tarihî gerçekler gibi hususları kullanarak tespit etme yollarına başvurmuştur. </a:t>
            </a:r>
            <a:r>
              <a:rPr lang="tr-TR" sz="1400" b="1" dirty="0" smtClean="0"/>
              <a:t>İyi bir metin tenkidi yapma yoluna gitmiştir. </a:t>
            </a:r>
            <a:r>
              <a:rPr lang="tr-TR" sz="1400" dirty="0" smtClean="0"/>
              <a:t>Yani pratikte </a:t>
            </a:r>
            <a:r>
              <a:rPr lang="tr-TR" sz="1400" b="1" dirty="0" smtClean="0"/>
              <a:t>ilmî ve aklî ilkelere </a:t>
            </a:r>
            <a:r>
              <a:rPr lang="tr-TR" sz="1400" dirty="0" smtClean="0"/>
              <a:t>başvurmuştur. </a:t>
            </a:r>
            <a:r>
              <a:rPr lang="tr-TR" sz="1400" b="1" dirty="0" smtClean="0"/>
              <a:t>Bu düşüncesinin asıl etkisi kendisinden sonra ortaya çıkmıştır. </a:t>
            </a:r>
            <a:r>
              <a:rPr lang="tr-TR" sz="1400" dirty="0" smtClean="0"/>
              <a:t>Zira kendisinden sonra </a:t>
            </a:r>
            <a:r>
              <a:rPr lang="tr-TR" sz="1400" i="1" dirty="0" smtClean="0"/>
              <a:t>maruf</a:t>
            </a:r>
            <a:r>
              <a:rPr lang="tr-TR" sz="1400" dirty="0" smtClean="0"/>
              <a:t> birçok söz hadis olarak kabul edilme yoluna gidilmiştir. </a:t>
            </a:r>
            <a:r>
              <a:rPr lang="tr-TR" sz="1400" dirty="0" err="1" smtClean="0"/>
              <a:t>İbn</a:t>
            </a:r>
            <a:r>
              <a:rPr lang="tr-TR" sz="1400" dirty="0" smtClean="0"/>
              <a:t> Arabî ise bunu aşarak hadislerin sıhhatinin hadis ilmi kriterleriyle değil de </a:t>
            </a:r>
            <a:r>
              <a:rPr lang="tr-TR" sz="1400" b="1" dirty="0" err="1" smtClean="0"/>
              <a:t>keşf</a:t>
            </a:r>
            <a:r>
              <a:rPr lang="tr-TR" sz="1400" b="1" dirty="0" smtClean="0"/>
              <a:t> ve ilhamla </a:t>
            </a:r>
            <a:r>
              <a:rPr lang="tr-TR" sz="1400" dirty="0" smtClean="0"/>
              <a:t>anlaşılabileceğini, dahası </a:t>
            </a:r>
            <a:r>
              <a:rPr lang="tr-TR" sz="1400" b="1" dirty="0" smtClean="0"/>
              <a:t>rüya</a:t>
            </a:r>
            <a:r>
              <a:rPr lang="tr-TR" sz="1400" dirty="0" smtClean="0"/>
              <a:t> ile hadis alınabileceğini söylemiştir. </a:t>
            </a:r>
            <a:r>
              <a:rPr lang="tr-TR" sz="1400" b="1" dirty="0" smtClean="0"/>
              <a:t>2-</a:t>
            </a:r>
            <a:r>
              <a:rPr lang="tr-TR" sz="1400" dirty="0" smtClean="0"/>
              <a:t> </a:t>
            </a:r>
            <a:r>
              <a:rPr lang="tr-TR" sz="1400" dirty="0" err="1" smtClean="0"/>
              <a:t>Tirmizi’nin</a:t>
            </a:r>
            <a:r>
              <a:rPr lang="tr-TR" sz="1400" dirty="0" smtClean="0"/>
              <a:t> sema ve tahammül, cerh-tadil gibi hadis ilimlerine bakışı marifet ve basiret temellidir. Ona göre asıl olan manalardır, senetlerle uğraşmaya gerek yoktur. Bundan dolayı </a:t>
            </a:r>
            <a:r>
              <a:rPr lang="tr-TR" sz="1400" dirty="0" err="1" smtClean="0"/>
              <a:t>ruvat</a:t>
            </a:r>
            <a:r>
              <a:rPr lang="tr-TR" sz="1400" dirty="0" smtClean="0"/>
              <a:t> (</a:t>
            </a:r>
            <a:r>
              <a:rPr lang="ar-SA" sz="1400" dirty="0" smtClean="0"/>
              <a:t>روات</a:t>
            </a:r>
            <a:r>
              <a:rPr lang="tr-TR" sz="1400" dirty="0" smtClean="0"/>
              <a:t>) ve </a:t>
            </a:r>
            <a:r>
              <a:rPr lang="tr-TR" sz="1400" dirty="0" err="1" smtClean="0"/>
              <a:t>ruat</a:t>
            </a:r>
            <a:r>
              <a:rPr lang="tr-TR" sz="1400" dirty="0" smtClean="0"/>
              <a:t> (</a:t>
            </a:r>
            <a:r>
              <a:rPr lang="ar-SA" sz="1400" dirty="0" smtClean="0"/>
              <a:t>رعات</a:t>
            </a:r>
            <a:r>
              <a:rPr lang="tr-TR" sz="1400" dirty="0" smtClean="0"/>
              <a:t>) kelimelerini kullanır. </a:t>
            </a:r>
            <a:r>
              <a:rPr lang="tr-TR" sz="1400" dirty="0" err="1" smtClean="0"/>
              <a:t>Ruvat</a:t>
            </a:r>
            <a:r>
              <a:rPr lang="tr-TR" sz="1400" dirty="0" smtClean="0"/>
              <a:t> kışırla uğraşırken, </a:t>
            </a:r>
            <a:r>
              <a:rPr lang="tr-TR" sz="1400" dirty="0" err="1" smtClean="0"/>
              <a:t>ruat</a:t>
            </a:r>
            <a:r>
              <a:rPr lang="tr-TR" sz="1400" dirty="0" smtClean="0"/>
              <a:t> öz ve batınla uğraşır. </a:t>
            </a:r>
          </a:p>
          <a:p>
            <a:pPr algn="just"/>
            <a:r>
              <a:rPr lang="tr-TR" sz="1400" b="1" dirty="0" smtClean="0"/>
              <a:t>Ebu </a:t>
            </a:r>
            <a:r>
              <a:rPr lang="tr-TR" sz="1400" b="1" dirty="0" err="1" smtClean="0"/>
              <a:t>Nasr</a:t>
            </a:r>
            <a:r>
              <a:rPr lang="tr-TR" sz="1400" b="1" dirty="0" smtClean="0"/>
              <a:t> </a:t>
            </a:r>
            <a:r>
              <a:rPr lang="tr-TR" sz="1400" b="1" dirty="0" err="1" smtClean="0"/>
              <a:t>Serrâc</a:t>
            </a:r>
            <a:r>
              <a:rPr lang="tr-TR" sz="1400" b="1" dirty="0" smtClean="0"/>
              <a:t> (v. 378/988)</a:t>
            </a:r>
            <a:r>
              <a:rPr lang="tr-TR" sz="1400" dirty="0" smtClean="0"/>
              <a:t>: </a:t>
            </a:r>
            <a:r>
              <a:rPr lang="tr-TR" sz="1400" b="1" dirty="0" smtClean="0"/>
              <a:t>1-</a:t>
            </a:r>
            <a:r>
              <a:rPr lang="tr-TR" sz="1400" dirty="0" smtClean="0"/>
              <a:t> Hadislere yönelik problemlerin hadisçilere bırakılması gerektiğini söylemektedir. En azından hadislerin rivayeti konusunda böyle düşünmektedir. </a:t>
            </a:r>
            <a:r>
              <a:rPr lang="tr-TR" sz="1400" b="1" dirty="0" smtClean="0"/>
              <a:t>2-</a:t>
            </a:r>
            <a:r>
              <a:rPr lang="tr-TR" sz="1400" dirty="0" smtClean="0"/>
              <a:t> Cerh ve tadil konusunda hadisçilerin şahitliğinin makbul olduğunu söylemektedir. </a:t>
            </a:r>
            <a:r>
              <a:rPr lang="tr-TR" sz="1400" b="1" dirty="0" smtClean="0"/>
              <a:t>3-</a:t>
            </a:r>
            <a:r>
              <a:rPr lang="tr-TR" sz="1400" dirty="0" smtClean="0"/>
              <a:t> Muhaddis </a:t>
            </a:r>
            <a:r>
              <a:rPr lang="tr-TR" sz="1400" dirty="0" err="1" smtClean="0"/>
              <a:t>sufiler</a:t>
            </a:r>
            <a:r>
              <a:rPr lang="tr-TR" sz="1400" dirty="0" smtClean="0"/>
              <a:t> de bu işlere ehildirler. </a:t>
            </a:r>
            <a:r>
              <a:rPr lang="tr-TR" sz="1400" b="1" dirty="0" smtClean="0"/>
              <a:t>4-</a:t>
            </a:r>
            <a:r>
              <a:rPr lang="tr-TR" sz="1400" dirty="0" smtClean="0"/>
              <a:t> Hadis ilimlerini dinin esası olarak görüp hadisçileri, fıkıhçıları ve </a:t>
            </a:r>
            <a:r>
              <a:rPr lang="tr-TR" sz="1400" dirty="0" err="1" smtClean="0"/>
              <a:t>sufileri</a:t>
            </a:r>
            <a:r>
              <a:rPr lang="tr-TR" sz="1400" dirty="0" smtClean="0"/>
              <a:t> peygamberlerin varisleri olarak görmektedir. Bütün bu ilimlerde en çok önem verdiği şey bu ilimlerin </a:t>
            </a:r>
            <a:r>
              <a:rPr lang="tr-TR" sz="1400" b="1" dirty="0" err="1" smtClean="0"/>
              <a:t>tefakkuhudur</a:t>
            </a:r>
            <a:r>
              <a:rPr lang="tr-TR" sz="1400" b="1" dirty="0" smtClean="0"/>
              <a:t>.</a:t>
            </a:r>
            <a:endParaRPr lang="tr-TR" sz="1400" b="1" dirty="0"/>
          </a:p>
        </p:txBody>
      </p:sp>
    </p:spTree>
    <p:extLst>
      <p:ext uri="{BB962C8B-B14F-4D97-AF65-F5344CB8AC3E}">
        <p14:creationId xmlns:p14="http://schemas.microsoft.com/office/powerpoint/2010/main" val="2185386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a:solidFill>
                  <a:srgbClr val="C00000"/>
                </a:solidFill>
              </a:rPr>
              <a:t>Sufilerin</a:t>
            </a:r>
            <a:r>
              <a:rPr lang="tr-TR" b="1" u="sng" dirty="0">
                <a:solidFill>
                  <a:srgbClr val="C00000"/>
                </a:solidFill>
              </a:rPr>
              <a:t> Hadis İlimleriyle Münasebetleri</a:t>
            </a: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b="1" dirty="0" smtClean="0"/>
              <a:t>Ebu </a:t>
            </a:r>
            <a:r>
              <a:rPr lang="tr-TR" sz="1400" b="1" dirty="0" err="1" smtClean="0"/>
              <a:t>Talib</a:t>
            </a:r>
            <a:r>
              <a:rPr lang="tr-TR" sz="1400" b="1" dirty="0" smtClean="0"/>
              <a:t> el-</a:t>
            </a:r>
            <a:r>
              <a:rPr lang="tr-TR" sz="1400" b="1" dirty="0" err="1" smtClean="0"/>
              <a:t>Mekkî</a:t>
            </a:r>
            <a:r>
              <a:rPr lang="tr-TR" sz="1400" b="1" dirty="0" smtClean="0"/>
              <a:t> (v. 386/996)</a:t>
            </a:r>
            <a:r>
              <a:rPr lang="tr-TR" sz="1400" dirty="0" smtClean="0"/>
              <a:t>: </a:t>
            </a:r>
            <a:r>
              <a:rPr lang="tr-TR" sz="1400" b="1" dirty="0" smtClean="0"/>
              <a:t>1-</a:t>
            </a:r>
            <a:r>
              <a:rPr lang="tr-TR" sz="1400" dirty="0" smtClean="0"/>
              <a:t> Hadis ilimlerine bakışı marifet merkezlidir. </a:t>
            </a:r>
            <a:r>
              <a:rPr lang="tr-TR" sz="1400" b="1" dirty="0" smtClean="0"/>
              <a:t>2-</a:t>
            </a:r>
            <a:r>
              <a:rPr lang="tr-TR" sz="1400" dirty="0" smtClean="0"/>
              <a:t> Cerh ve tadili aşırı bir yöntem olarak görür. Ona göre Hadisçilerin cerh ettikleri kişiler kendilerinden daha faziletli olabilirler. </a:t>
            </a:r>
            <a:r>
              <a:rPr lang="tr-TR" sz="1400" b="1" dirty="0" smtClean="0"/>
              <a:t>3-</a:t>
            </a:r>
            <a:r>
              <a:rPr lang="tr-TR" sz="1400" dirty="0" smtClean="0"/>
              <a:t> Zayıf hadis konusunda </a:t>
            </a:r>
            <a:r>
              <a:rPr lang="tr-TR" sz="1400" dirty="0" err="1" smtClean="0"/>
              <a:t>ehl</a:t>
            </a:r>
            <a:r>
              <a:rPr lang="tr-TR" sz="1400" dirty="0" smtClean="0"/>
              <a:t>-i hadis gibi düşünür. Yani zayıf hadisi rey ve kıyasa tercih eder. </a:t>
            </a:r>
            <a:r>
              <a:rPr lang="tr-TR" sz="1400" b="1" dirty="0" smtClean="0"/>
              <a:t>4-</a:t>
            </a:r>
            <a:r>
              <a:rPr lang="tr-TR" sz="1400" dirty="0" smtClean="0"/>
              <a:t> </a:t>
            </a:r>
            <a:r>
              <a:rPr lang="tr-TR" sz="1400" b="1" dirty="0" err="1" smtClean="0"/>
              <a:t>Fazailu’l</a:t>
            </a:r>
            <a:r>
              <a:rPr lang="tr-TR" sz="1400" b="1" dirty="0" smtClean="0"/>
              <a:t>-Amal</a:t>
            </a:r>
            <a:r>
              <a:rPr lang="tr-TR" sz="1400" dirty="0" smtClean="0"/>
              <a:t> konusunda hadisleri zayıf da olsa kabul eder. </a:t>
            </a:r>
            <a:r>
              <a:rPr lang="tr-TR" sz="1400" b="1" dirty="0" smtClean="0"/>
              <a:t>5- </a:t>
            </a:r>
            <a:r>
              <a:rPr lang="tr-TR" sz="1400" dirty="0" smtClean="0"/>
              <a:t>Hak bir söz (anlam itibariyle doğru) hadis olmazsa bile hadis olarak kabul etmektedir. </a:t>
            </a:r>
            <a:r>
              <a:rPr lang="tr-TR" sz="1400" b="1" dirty="0" smtClean="0"/>
              <a:t>6-</a:t>
            </a:r>
            <a:r>
              <a:rPr lang="tr-TR" sz="1400" dirty="0" smtClean="0"/>
              <a:t> </a:t>
            </a:r>
            <a:r>
              <a:rPr lang="tr-TR" sz="1400" dirty="0" err="1" smtClean="0"/>
              <a:t>Raviler</a:t>
            </a:r>
            <a:r>
              <a:rPr lang="tr-TR" sz="1400" dirty="0" smtClean="0"/>
              <a:t> rivayet ettikleri hadisleri tam manasıyla anlamamış olabilirler. Bunu k</a:t>
            </a:r>
            <a:r>
              <a:rPr lang="tr-TR" sz="1400" b="1" dirty="0" smtClean="0"/>
              <a:t>albi aydınlanmış basiret sahipleri </a:t>
            </a:r>
            <a:r>
              <a:rPr lang="tr-TR" sz="1400" dirty="0" smtClean="0"/>
              <a:t>anlar. </a:t>
            </a:r>
            <a:r>
              <a:rPr lang="tr-TR" sz="1400" dirty="0" err="1" smtClean="0"/>
              <a:t>Mekkî</a:t>
            </a:r>
            <a:r>
              <a:rPr lang="tr-TR" sz="1400" dirty="0" smtClean="0"/>
              <a:t> bu tutumlarına rağmen hadisin bağlayıcılığı ve dindeki konumu üzerinde hassasiyetle durur. Ona göre «</a:t>
            </a:r>
            <a:r>
              <a:rPr lang="tr-TR" sz="1400" i="1" dirty="0" smtClean="0"/>
              <a:t>asıllara uymayan kişiler vusulden mahrum bırakılırlar.</a:t>
            </a:r>
            <a:r>
              <a:rPr lang="tr-TR" sz="1400" dirty="0" smtClean="0"/>
              <a:t>» asıllardan kastı hadislerdir. </a:t>
            </a:r>
          </a:p>
          <a:p>
            <a:pPr algn="just"/>
            <a:r>
              <a:rPr lang="tr-TR" sz="1400" b="1" dirty="0" err="1" smtClean="0"/>
              <a:t>Gazzâlî</a:t>
            </a:r>
            <a:r>
              <a:rPr lang="tr-TR" sz="1400" b="1" dirty="0" smtClean="0"/>
              <a:t> (v. 505/1111)</a:t>
            </a:r>
            <a:r>
              <a:rPr lang="tr-TR" sz="1400" dirty="0" smtClean="0"/>
              <a:t>: İhyası için </a:t>
            </a:r>
            <a:r>
              <a:rPr lang="tr-TR" sz="1400" b="1" dirty="0" smtClean="0"/>
              <a:t>aşırı uçlara varan değerlendirmeler </a:t>
            </a:r>
            <a:r>
              <a:rPr lang="tr-TR" sz="1400" dirty="0" smtClean="0"/>
              <a:t>olmuştur. Neredeyse </a:t>
            </a:r>
            <a:r>
              <a:rPr lang="tr-TR" sz="1400" dirty="0" err="1" smtClean="0"/>
              <a:t>Kur’ân</a:t>
            </a:r>
            <a:r>
              <a:rPr lang="tr-TR" sz="1400" dirty="0" smtClean="0"/>
              <a:t> gibi görenler olduğu gibi yakılması hakkında fetva verilmiş, elinde bulunduranlar cezalandırılmıştır. İçinde bulundurduğu </a:t>
            </a:r>
            <a:r>
              <a:rPr lang="tr-TR" sz="1400" b="1" dirty="0" smtClean="0"/>
              <a:t>zayıf-mevzu hadislerden </a:t>
            </a:r>
            <a:r>
              <a:rPr lang="tr-TR" sz="1400" dirty="0" smtClean="0"/>
              <a:t>dolayı çokça eleştirilmiştir. Bundan dolayı ilk dönemlerden itibaren </a:t>
            </a:r>
            <a:r>
              <a:rPr lang="tr-TR" sz="1400" dirty="0" err="1" smtClean="0"/>
              <a:t>İhya’nın</a:t>
            </a:r>
            <a:r>
              <a:rPr lang="tr-TR" sz="1400" dirty="0" smtClean="0"/>
              <a:t> hadis </a:t>
            </a:r>
            <a:r>
              <a:rPr lang="tr-TR" sz="1400" dirty="0" err="1" smtClean="0"/>
              <a:t>tahriçleri</a:t>
            </a:r>
            <a:r>
              <a:rPr lang="tr-TR" sz="1400" dirty="0" smtClean="0"/>
              <a:t> yapılmıştır. </a:t>
            </a:r>
            <a:r>
              <a:rPr lang="tr-TR" sz="1400" b="1" dirty="0" smtClean="0"/>
              <a:t>Yarısında fazlası </a:t>
            </a:r>
            <a:r>
              <a:rPr lang="tr-TR" sz="1400" b="1" dirty="0" err="1" smtClean="0"/>
              <a:t>merdud</a:t>
            </a:r>
            <a:r>
              <a:rPr lang="tr-TR" sz="1400" b="1" dirty="0" smtClean="0"/>
              <a:t> hadistir. </a:t>
            </a:r>
            <a:r>
              <a:rPr lang="tr-TR" sz="1400" dirty="0" smtClean="0"/>
              <a:t>Ayrıca </a:t>
            </a:r>
            <a:r>
              <a:rPr lang="tr-TR" sz="1400" dirty="0" err="1" smtClean="0"/>
              <a:t>İhya’da</a:t>
            </a:r>
            <a:r>
              <a:rPr lang="tr-TR" sz="1400" dirty="0" smtClean="0"/>
              <a:t> geçen hadislerin </a:t>
            </a:r>
            <a:r>
              <a:rPr lang="tr-TR" sz="1400" b="1" dirty="0" smtClean="0"/>
              <a:t>lafızlarının değiştirilmiş olması </a:t>
            </a:r>
            <a:r>
              <a:rPr lang="tr-TR" sz="1400" dirty="0" smtClean="0"/>
              <a:t>da eleştirilmiştir. </a:t>
            </a:r>
            <a:r>
              <a:rPr lang="tr-TR" sz="1400" dirty="0" err="1" smtClean="0"/>
              <a:t>İhya’da</a:t>
            </a:r>
            <a:r>
              <a:rPr lang="tr-TR" sz="1400" dirty="0" smtClean="0"/>
              <a:t> fazlaca zayıf-mevzu hadislerin bulunmasının sebepleri: </a:t>
            </a:r>
            <a:r>
              <a:rPr lang="tr-TR" sz="1400" b="1" dirty="0" smtClean="0"/>
              <a:t>1-</a:t>
            </a:r>
            <a:r>
              <a:rPr lang="tr-TR" sz="1400" dirty="0" smtClean="0"/>
              <a:t> Kendisinin de belirttiği bir muhaddis seviyesinde hadis bilgisine sahip değildir.</a:t>
            </a:r>
            <a:r>
              <a:rPr lang="tr-TR" sz="1400" b="1" dirty="0" smtClean="0"/>
              <a:t> 2- </a:t>
            </a:r>
            <a:r>
              <a:rPr lang="tr-TR" sz="1400" dirty="0" smtClean="0"/>
              <a:t>İlim tahsil ettiği medresede </a:t>
            </a:r>
            <a:r>
              <a:rPr lang="tr-TR" sz="1400" b="1" dirty="0" smtClean="0"/>
              <a:t>Kelam, Usul, Fıkıh, Mantık ve </a:t>
            </a:r>
            <a:r>
              <a:rPr lang="tr-TR" sz="1400" b="1" dirty="0" err="1" smtClean="0"/>
              <a:t>Cedel</a:t>
            </a:r>
            <a:r>
              <a:rPr lang="tr-TR" sz="1400" b="1" dirty="0" smtClean="0"/>
              <a:t> </a:t>
            </a:r>
            <a:r>
              <a:rPr lang="tr-TR" sz="1400" dirty="0" smtClean="0"/>
              <a:t>okutulduğu halde </a:t>
            </a:r>
            <a:r>
              <a:rPr lang="tr-TR" sz="1400" b="1" dirty="0" smtClean="0"/>
              <a:t>Hadis</a:t>
            </a:r>
            <a:r>
              <a:rPr lang="tr-TR" sz="1400" dirty="0" smtClean="0"/>
              <a:t> okutulmamıştır. Bu da Hadis’te zayıf kalmasını sonuç vermiştir. </a:t>
            </a:r>
            <a:r>
              <a:rPr lang="tr-TR" sz="1400" b="1" dirty="0" smtClean="0"/>
              <a:t>3-</a:t>
            </a:r>
            <a:r>
              <a:rPr lang="tr-TR" sz="1400" dirty="0" smtClean="0"/>
              <a:t> Kendisinden önceki Tasavvuf Klasiklerindeki rivayetleri kritiğe tabi tutmadan doğru kabul etmesidir. Ayrıca kendisi de bu kaynaklarda olmayan hadisleri de eklemiştir. Özellikle </a:t>
            </a:r>
            <a:r>
              <a:rPr lang="tr-TR" sz="1400" dirty="0" err="1" smtClean="0"/>
              <a:t>Mekkî’den</a:t>
            </a:r>
            <a:r>
              <a:rPr lang="tr-TR" sz="1400" dirty="0" smtClean="0"/>
              <a:t> çokça alıntı yapmıştır. </a:t>
            </a:r>
            <a:r>
              <a:rPr lang="tr-TR" sz="1400" b="1" dirty="0" smtClean="0"/>
              <a:t>4-</a:t>
            </a:r>
            <a:r>
              <a:rPr lang="tr-TR" sz="1400" dirty="0" smtClean="0"/>
              <a:t> Kullandığı hadislerin genellikle </a:t>
            </a:r>
            <a:r>
              <a:rPr lang="tr-TR" sz="1400" dirty="0" err="1" smtClean="0"/>
              <a:t>Fazailu’l</a:t>
            </a:r>
            <a:r>
              <a:rPr lang="tr-TR" sz="1400" dirty="0" smtClean="0"/>
              <a:t>-Amal türünden hadisler olması. Tüm bunlar </a:t>
            </a:r>
            <a:r>
              <a:rPr lang="tr-TR" sz="1400" dirty="0" err="1" smtClean="0"/>
              <a:t>Gazzâlî’nin</a:t>
            </a:r>
            <a:r>
              <a:rPr lang="tr-TR" sz="1400" dirty="0" smtClean="0"/>
              <a:t> büyüklüğüne, derinliğine halel getirecek şeyler değildir. </a:t>
            </a:r>
            <a:r>
              <a:rPr lang="tr-TR" sz="1400" b="1" dirty="0" smtClean="0"/>
              <a:t>Fakat İhya okunurken hadislerine dikkat edilmesi ve kaynaklarına ulaşmadan bu hadislerin kullanılmaması gerekmektedir. </a:t>
            </a:r>
            <a:r>
              <a:rPr lang="tr-TR" sz="1400" dirty="0" err="1" smtClean="0"/>
              <a:t>Annemaria</a:t>
            </a:r>
            <a:r>
              <a:rPr lang="tr-TR" sz="1400" dirty="0" smtClean="0"/>
              <a:t> </a:t>
            </a:r>
            <a:r>
              <a:rPr lang="tr-TR" sz="1400" dirty="0" err="1" smtClean="0"/>
              <a:t>Schimmel</a:t>
            </a:r>
            <a:r>
              <a:rPr lang="tr-TR" sz="1400" dirty="0" smtClean="0"/>
              <a:t> «</a:t>
            </a:r>
            <a:r>
              <a:rPr lang="tr-TR" sz="1400" i="1" dirty="0" smtClean="0"/>
              <a:t>İslam’a ait bütün kitaplar yok edilse, sadece İhya kalsa, İslam Medeniyeti varlığını sürdürürdü.</a:t>
            </a:r>
            <a:r>
              <a:rPr lang="tr-TR" sz="1400" dirty="0" smtClean="0"/>
              <a:t>» değerlendirmesinde bulunmaktadır. </a:t>
            </a:r>
            <a:r>
              <a:rPr lang="tr-TR" sz="1400" dirty="0" err="1" smtClean="0"/>
              <a:t>Gazzâlî’nin</a:t>
            </a:r>
            <a:r>
              <a:rPr lang="tr-TR" sz="1400" dirty="0" smtClean="0"/>
              <a:t> hadisler konusundaki yaklaşımı kendisinden sonraki </a:t>
            </a:r>
            <a:r>
              <a:rPr lang="tr-TR" sz="1400" dirty="0" err="1" smtClean="0"/>
              <a:t>sufileri</a:t>
            </a:r>
            <a:r>
              <a:rPr lang="tr-TR" sz="1400" dirty="0" smtClean="0"/>
              <a:t> de etkilemiştir. </a:t>
            </a:r>
            <a:r>
              <a:rPr lang="tr-TR" sz="1400" dirty="0" err="1" smtClean="0"/>
              <a:t>Abulkadir</a:t>
            </a:r>
            <a:r>
              <a:rPr lang="tr-TR" sz="1400" dirty="0" smtClean="0"/>
              <a:t> </a:t>
            </a:r>
            <a:r>
              <a:rPr lang="tr-TR" sz="1400" dirty="0" err="1" smtClean="0"/>
              <a:t>Geylanî</a:t>
            </a:r>
            <a:r>
              <a:rPr lang="tr-TR" sz="1400" dirty="0" smtClean="0"/>
              <a:t> bunlardan biridir.</a:t>
            </a:r>
          </a:p>
        </p:txBody>
      </p:sp>
    </p:spTree>
    <p:extLst>
      <p:ext uri="{BB962C8B-B14F-4D97-AF65-F5344CB8AC3E}">
        <p14:creationId xmlns:p14="http://schemas.microsoft.com/office/powerpoint/2010/main" val="3536192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1742</TotalTime>
  <Words>2265</Words>
  <Application>Microsoft Office PowerPoint</Application>
  <PresentationFormat>Geniş ekran</PresentationFormat>
  <Paragraphs>45</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Times New Roman</vt:lpstr>
      <vt:lpstr>Wingdings 3</vt:lpstr>
      <vt:lpstr>İyon Toplantı Odası</vt:lpstr>
      <vt:lpstr>TASAVVUF I  VI. YARIYIL BAHAR DÖNEMİ</vt:lpstr>
      <vt:lpstr>7. HAFTA (08.04.2019) - Tasavvufun Diğer İslâmî İlimlerle Olan Münasebeti - KAYNAKÇA - Abdullah Aydınlı, Doğuş Devrinde Tasavvuf ve Hadis, Seha Neşriyat, İst. 1986. - Ahmet Yıldırım, Tasavvufun Temel Öğelerinin Hadislerdeki Dayanakları, TDVİ Yay., Ank. 2009. - Necmeddi Şeker, «İlk Dönem Tasavvuf Erbabının Hadis İlmine Yaklaşımı», EKEV Dergisi, Sayı: 53, 2012. - Ferhat Gökçe, «Sufilerin Hadis ve Hadis İlimleri İle Münasebeti», Oş İlahiyat Dergisi, Sayı: 24, 2018. - Bilal Saklan, «Tasavvufun Kaynağı Olarak Sünnet», İslam’ın Anlaşılmasında Sünnetin Yeri ve Değeri Sempozyumu, TDVİ Yay., 2001.</vt:lpstr>
      <vt:lpstr>Dini İlimlerde Tefakkuh</vt:lpstr>
      <vt:lpstr>Dini İlimlerde Tefakkuh</vt:lpstr>
      <vt:lpstr>Tasavvuf-Hadis Genel Çerçeve</vt:lpstr>
      <vt:lpstr>Tasavvuf-Hadis Genel Çerçeve</vt:lpstr>
      <vt:lpstr>Tasavvuf-Hadis Genel Çerçeve</vt:lpstr>
      <vt:lpstr>Sufilerin Hadis İlimleriyle Münasebetleri</vt:lpstr>
      <vt:lpstr>Sufilerin Hadis İlimleriyle Münasebetleri</vt:lpstr>
      <vt:lpstr>Sufilerin Hadis İlimleriyle Münasebetleri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Abdullah Necmi</cp:lastModifiedBy>
  <cp:revision>164</cp:revision>
  <cp:lastPrinted>2019-02-25T11:11:47Z</cp:lastPrinted>
  <dcterms:created xsi:type="dcterms:W3CDTF">2017-02-20T05:50:03Z</dcterms:created>
  <dcterms:modified xsi:type="dcterms:W3CDTF">2019-04-15T13:39:23Z</dcterms:modified>
</cp:coreProperties>
</file>