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sldIdLst>
    <p:sldId id="256" r:id="rId2"/>
    <p:sldId id="259" r:id="rId3"/>
    <p:sldId id="260" r:id="rId4"/>
    <p:sldId id="265" r:id="rId5"/>
    <p:sldId id="261" r:id="rId6"/>
    <p:sldId id="258" r:id="rId7"/>
    <p:sldId id="262" r:id="rId8"/>
    <p:sldId id="263" r:id="rId9"/>
    <p:sldId id="264" r:id="rId10"/>
    <p:sldId id="266" r:id="rId11"/>
    <p:sldId id="267" r:id="rId12"/>
    <p:sldId id="268" r:id="rId13"/>
    <p:sldId id="269"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2753EC76-F1B9-497A-B3E9-1B817D326997}" type="datetimeFigureOut">
              <a:rPr lang="tr-TR" smtClean="0"/>
              <a:t>15.4.2020</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D642BE1-6AE3-4BC3-A18C-9C9CB997016B}" type="slidenum">
              <a:rPr lang="tr-TR" smtClean="0"/>
              <a:t>‹#›</a:t>
            </a:fld>
            <a:endParaRPr lang="tr-TR"/>
          </a:p>
        </p:txBody>
      </p:sp>
    </p:spTree>
    <p:extLst>
      <p:ext uri="{BB962C8B-B14F-4D97-AF65-F5344CB8AC3E}">
        <p14:creationId xmlns:p14="http://schemas.microsoft.com/office/powerpoint/2010/main" val="2905416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753EC76-F1B9-497A-B3E9-1B817D326997}" type="datetimeFigureOut">
              <a:rPr lang="tr-TR" smtClean="0"/>
              <a:t>15.4.2020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D642BE1-6AE3-4BC3-A18C-9C9CB997016B}" type="slidenum">
              <a:rPr lang="tr-TR" smtClean="0"/>
              <a:t>‹#›</a:t>
            </a:fld>
            <a:endParaRPr lang="tr-TR"/>
          </a:p>
        </p:txBody>
      </p:sp>
    </p:spTree>
    <p:extLst>
      <p:ext uri="{BB962C8B-B14F-4D97-AF65-F5344CB8AC3E}">
        <p14:creationId xmlns:p14="http://schemas.microsoft.com/office/powerpoint/2010/main" val="1044610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753EC76-F1B9-497A-B3E9-1B817D326997}" type="datetimeFigureOut">
              <a:rPr lang="tr-TR" smtClean="0"/>
              <a:t>15.4.2020</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D642BE1-6AE3-4BC3-A18C-9C9CB997016B}"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18526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2753EC76-F1B9-497A-B3E9-1B817D326997}" type="datetimeFigureOut">
              <a:rPr lang="tr-TR" smtClean="0"/>
              <a:t>15.4.2020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D642BE1-6AE3-4BC3-A18C-9C9CB997016B}" type="slidenum">
              <a:rPr lang="tr-TR" smtClean="0"/>
              <a:t>‹#›</a:t>
            </a:fld>
            <a:endParaRPr lang="tr-TR"/>
          </a:p>
        </p:txBody>
      </p:sp>
    </p:spTree>
    <p:extLst>
      <p:ext uri="{BB962C8B-B14F-4D97-AF65-F5344CB8AC3E}">
        <p14:creationId xmlns:p14="http://schemas.microsoft.com/office/powerpoint/2010/main" val="1440087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2753EC76-F1B9-497A-B3E9-1B817D326997}" type="datetimeFigureOut">
              <a:rPr lang="tr-TR" smtClean="0"/>
              <a:t>15.4.2020</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D642BE1-6AE3-4BC3-A18C-9C9CB997016B}"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22781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2753EC76-F1B9-497A-B3E9-1B817D326997}" type="datetimeFigureOut">
              <a:rPr lang="tr-TR" smtClean="0"/>
              <a:t>15.4.2020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D642BE1-6AE3-4BC3-A18C-9C9CB997016B}" type="slidenum">
              <a:rPr lang="tr-TR" smtClean="0"/>
              <a:t>‹#›</a:t>
            </a:fld>
            <a:endParaRPr lang="tr-TR"/>
          </a:p>
        </p:txBody>
      </p:sp>
    </p:spTree>
    <p:extLst>
      <p:ext uri="{BB962C8B-B14F-4D97-AF65-F5344CB8AC3E}">
        <p14:creationId xmlns:p14="http://schemas.microsoft.com/office/powerpoint/2010/main" val="2848461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753EC76-F1B9-497A-B3E9-1B817D326997}" type="datetimeFigureOut">
              <a:rPr lang="tr-TR" smtClean="0"/>
              <a:t>15.4.2020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D642BE1-6AE3-4BC3-A18C-9C9CB997016B}" type="slidenum">
              <a:rPr lang="tr-TR" smtClean="0"/>
              <a:t>‹#›</a:t>
            </a:fld>
            <a:endParaRPr lang="tr-TR"/>
          </a:p>
        </p:txBody>
      </p:sp>
    </p:spTree>
    <p:extLst>
      <p:ext uri="{BB962C8B-B14F-4D97-AF65-F5344CB8AC3E}">
        <p14:creationId xmlns:p14="http://schemas.microsoft.com/office/powerpoint/2010/main" val="1632013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753EC76-F1B9-497A-B3E9-1B817D326997}" type="datetimeFigureOut">
              <a:rPr lang="tr-TR" smtClean="0"/>
              <a:t>15.4.2020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D642BE1-6AE3-4BC3-A18C-9C9CB997016B}" type="slidenum">
              <a:rPr lang="tr-TR" smtClean="0"/>
              <a:t>‹#›</a:t>
            </a:fld>
            <a:endParaRPr lang="tr-TR"/>
          </a:p>
        </p:txBody>
      </p:sp>
    </p:spTree>
    <p:extLst>
      <p:ext uri="{BB962C8B-B14F-4D97-AF65-F5344CB8AC3E}">
        <p14:creationId xmlns:p14="http://schemas.microsoft.com/office/powerpoint/2010/main" val="181238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753EC76-F1B9-497A-B3E9-1B817D326997}" type="datetimeFigureOut">
              <a:rPr lang="tr-TR" smtClean="0"/>
              <a:t>15.4.2020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D642BE1-6AE3-4BC3-A18C-9C9CB997016B}" type="slidenum">
              <a:rPr lang="tr-TR" smtClean="0"/>
              <a:t>‹#›</a:t>
            </a:fld>
            <a:endParaRPr lang="tr-TR"/>
          </a:p>
        </p:txBody>
      </p:sp>
    </p:spTree>
    <p:extLst>
      <p:ext uri="{BB962C8B-B14F-4D97-AF65-F5344CB8AC3E}">
        <p14:creationId xmlns:p14="http://schemas.microsoft.com/office/powerpoint/2010/main" val="282748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753EC76-F1B9-497A-B3E9-1B817D326997}" type="datetimeFigureOut">
              <a:rPr lang="tr-TR" smtClean="0"/>
              <a:t>15.4.2020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D642BE1-6AE3-4BC3-A18C-9C9CB997016B}" type="slidenum">
              <a:rPr lang="tr-TR" smtClean="0"/>
              <a:t>‹#›</a:t>
            </a:fld>
            <a:endParaRPr lang="tr-TR"/>
          </a:p>
        </p:txBody>
      </p:sp>
    </p:spTree>
    <p:extLst>
      <p:ext uri="{BB962C8B-B14F-4D97-AF65-F5344CB8AC3E}">
        <p14:creationId xmlns:p14="http://schemas.microsoft.com/office/powerpoint/2010/main" val="2921346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753EC76-F1B9-497A-B3E9-1B817D326997}" type="datetimeFigureOut">
              <a:rPr lang="tr-TR" smtClean="0"/>
              <a:t>15.4.2020</a:t>
            </a:fld>
            <a:endParaRPr lang="tr-TR"/>
          </a:p>
        </p:txBody>
      </p:sp>
      <p:sp>
        <p:nvSpPr>
          <p:cNvPr id="6" name="Footer Placeholder 5"/>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D642BE1-6AE3-4BC3-A18C-9C9CB997016B}" type="slidenum">
              <a:rPr lang="tr-TR" smtClean="0"/>
              <a:t>‹#›</a:t>
            </a:fld>
            <a:endParaRPr lang="tr-TR"/>
          </a:p>
        </p:txBody>
      </p:sp>
    </p:spTree>
    <p:extLst>
      <p:ext uri="{BB962C8B-B14F-4D97-AF65-F5344CB8AC3E}">
        <p14:creationId xmlns:p14="http://schemas.microsoft.com/office/powerpoint/2010/main" val="2006661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753EC76-F1B9-497A-B3E9-1B817D326997}" type="datetimeFigureOut">
              <a:rPr lang="tr-TR" smtClean="0"/>
              <a:t>15.4.2020</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D642BE1-6AE3-4BC3-A18C-9C9CB997016B}" type="slidenum">
              <a:rPr lang="tr-TR" smtClean="0"/>
              <a:t>‹#›</a:t>
            </a:fld>
            <a:endParaRPr lang="tr-TR"/>
          </a:p>
        </p:txBody>
      </p:sp>
    </p:spTree>
    <p:extLst>
      <p:ext uri="{BB962C8B-B14F-4D97-AF65-F5344CB8AC3E}">
        <p14:creationId xmlns:p14="http://schemas.microsoft.com/office/powerpoint/2010/main" val="307621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753EC76-F1B9-497A-B3E9-1B817D326997}" type="datetimeFigureOut">
              <a:rPr lang="tr-TR" smtClean="0"/>
              <a:t>15.4.2020</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D642BE1-6AE3-4BC3-A18C-9C9CB997016B}" type="slidenum">
              <a:rPr lang="tr-TR" smtClean="0"/>
              <a:t>‹#›</a:t>
            </a:fld>
            <a:endParaRPr lang="tr-TR"/>
          </a:p>
        </p:txBody>
      </p:sp>
    </p:spTree>
    <p:extLst>
      <p:ext uri="{BB962C8B-B14F-4D97-AF65-F5344CB8AC3E}">
        <p14:creationId xmlns:p14="http://schemas.microsoft.com/office/powerpoint/2010/main" val="4057045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3EC76-F1B9-497A-B3E9-1B817D326997}" type="datetimeFigureOut">
              <a:rPr lang="tr-TR" smtClean="0"/>
              <a:t>15.4.2020</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D642BE1-6AE3-4BC3-A18C-9C9CB997016B}" type="slidenum">
              <a:rPr lang="tr-TR" smtClean="0"/>
              <a:t>‹#›</a:t>
            </a:fld>
            <a:endParaRPr lang="tr-TR"/>
          </a:p>
        </p:txBody>
      </p:sp>
    </p:spTree>
    <p:extLst>
      <p:ext uri="{BB962C8B-B14F-4D97-AF65-F5344CB8AC3E}">
        <p14:creationId xmlns:p14="http://schemas.microsoft.com/office/powerpoint/2010/main" val="1403447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753EC76-F1B9-497A-B3E9-1B817D326997}" type="datetimeFigureOut">
              <a:rPr lang="tr-TR" smtClean="0"/>
              <a:t>15.4.2020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D642BE1-6AE3-4BC3-A18C-9C9CB997016B}" type="slidenum">
              <a:rPr lang="tr-TR" smtClean="0"/>
              <a:t>‹#›</a:t>
            </a:fld>
            <a:endParaRPr lang="tr-TR"/>
          </a:p>
        </p:txBody>
      </p:sp>
    </p:spTree>
    <p:extLst>
      <p:ext uri="{BB962C8B-B14F-4D97-AF65-F5344CB8AC3E}">
        <p14:creationId xmlns:p14="http://schemas.microsoft.com/office/powerpoint/2010/main" val="1962805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753EC76-F1B9-497A-B3E9-1B817D326997}" type="datetimeFigureOut">
              <a:rPr lang="tr-TR" smtClean="0"/>
              <a:t>15.4.2020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D642BE1-6AE3-4BC3-A18C-9C9CB997016B}" type="slidenum">
              <a:rPr lang="tr-TR" smtClean="0"/>
              <a:t>‹#›</a:t>
            </a:fld>
            <a:endParaRPr lang="tr-TR"/>
          </a:p>
        </p:txBody>
      </p:sp>
    </p:spTree>
    <p:extLst>
      <p:ext uri="{BB962C8B-B14F-4D97-AF65-F5344CB8AC3E}">
        <p14:creationId xmlns:p14="http://schemas.microsoft.com/office/powerpoint/2010/main" val="2546056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753EC76-F1B9-497A-B3E9-1B817D326997}" type="datetimeFigureOut">
              <a:rPr lang="tr-TR" smtClean="0"/>
              <a:t>15.4.2020</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D642BE1-6AE3-4BC3-A18C-9C9CB997016B}" type="slidenum">
              <a:rPr lang="tr-TR" smtClean="0"/>
              <a:t>‹#›</a:t>
            </a:fld>
            <a:endParaRPr lang="tr-TR"/>
          </a:p>
        </p:txBody>
      </p:sp>
    </p:spTree>
    <p:extLst>
      <p:ext uri="{BB962C8B-B14F-4D97-AF65-F5344CB8AC3E}">
        <p14:creationId xmlns:p14="http://schemas.microsoft.com/office/powerpoint/2010/main" val="84466084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79485" y="164592"/>
            <a:ext cx="8915399" cy="2262781"/>
          </a:xfrm>
        </p:spPr>
        <p:txBody>
          <a:bodyPr/>
          <a:lstStyle/>
          <a:p>
            <a:r>
              <a:rPr lang="tr-TR" dirty="0" smtClean="0"/>
              <a:t>Cis platin (</a:t>
            </a:r>
            <a:r>
              <a:rPr lang="tr-TR" dirty="0" smtClean="0">
                <a:solidFill>
                  <a:schemeClr val="accent5">
                    <a:lumMod val="75000"/>
                  </a:schemeClr>
                </a:solidFill>
              </a:rPr>
              <a:t>CP</a:t>
            </a:r>
            <a:r>
              <a:rPr lang="tr-TR" dirty="0" smtClean="0"/>
              <a:t>)</a:t>
            </a:r>
            <a:r>
              <a:rPr lang="tr-TR" dirty="0" err="1" smtClean="0"/>
              <a:t>Part</a:t>
            </a:r>
            <a:r>
              <a:rPr lang="tr-TR" dirty="0" smtClean="0"/>
              <a:t> 2</a:t>
            </a:r>
            <a:endParaRPr lang="tr-TR" dirty="0"/>
          </a:p>
        </p:txBody>
      </p:sp>
      <p:sp>
        <p:nvSpPr>
          <p:cNvPr id="3" name="Alt Başlık 2"/>
          <p:cNvSpPr>
            <a:spLocks noGrp="1"/>
          </p:cNvSpPr>
          <p:nvPr>
            <p:ph type="subTitle" idx="1"/>
          </p:nvPr>
        </p:nvSpPr>
        <p:spPr>
          <a:xfrm>
            <a:off x="1755648" y="3076595"/>
            <a:ext cx="10049256" cy="2528677"/>
          </a:xfrm>
        </p:spPr>
        <p:txBody>
          <a:bodyPr>
            <a:noAutofit/>
          </a:bodyPr>
          <a:lstStyle/>
          <a:p>
            <a:r>
              <a:rPr lang="en-US" sz="2400" dirty="0"/>
              <a:t>The effect of cisplatin on cancer cells is linked to its ability to cross-link with purine bases in DNA;</a:t>
            </a:r>
          </a:p>
          <a:p>
            <a:r>
              <a:rPr lang="en-US" sz="2400" dirty="0"/>
              <a:t> It interferes with DNA repair mechanisms, causing DNA damage, and then triggers programmed cell death apoptosis (</a:t>
            </a:r>
            <a:r>
              <a:rPr lang="en-US" sz="2400" dirty="0">
                <a:solidFill>
                  <a:schemeClr val="accent5">
                    <a:lumMod val="75000"/>
                  </a:schemeClr>
                </a:solidFill>
              </a:rPr>
              <a:t>a kind of </a:t>
            </a:r>
            <a:r>
              <a:rPr lang="en-US" sz="2400" dirty="0" smtClean="0">
                <a:solidFill>
                  <a:schemeClr val="accent5">
                    <a:lumMod val="75000"/>
                  </a:schemeClr>
                </a:solidFill>
              </a:rPr>
              <a:t>self-destruct</a:t>
            </a:r>
            <a:r>
              <a:rPr lang="tr-TR" sz="2400" dirty="0" smtClean="0">
                <a:solidFill>
                  <a:schemeClr val="accent5">
                    <a:lumMod val="75000"/>
                  </a:schemeClr>
                </a:solidFill>
              </a:rPr>
              <a:t>ive</a:t>
            </a:r>
            <a:r>
              <a:rPr lang="en-US" sz="2400" dirty="0" smtClean="0">
                <a:solidFill>
                  <a:schemeClr val="accent5">
                    <a:lumMod val="75000"/>
                  </a:schemeClr>
                </a:solidFill>
              </a:rPr>
              <a:t> </a:t>
            </a:r>
            <a:r>
              <a:rPr lang="en-US" sz="2400" dirty="0">
                <a:solidFill>
                  <a:schemeClr val="accent5">
                    <a:lumMod val="75000"/>
                  </a:schemeClr>
                </a:solidFill>
              </a:rPr>
              <a:t>mechanism</a:t>
            </a:r>
            <a:r>
              <a:rPr lang="en-US" sz="2400" dirty="0"/>
              <a:t>) in cancer </a:t>
            </a:r>
            <a:r>
              <a:rPr lang="en-US" sz="2400" dirty="0" smtClean="0"/>
              <a:t>cells</a:t>
            </a:r>
            <a:r>
              <a:rPr lang="tr-TR" sz="2400" dirty="0" smtClean="0"/>
              <a:t>.</a:t>
            </a:r>
            <a:endParaRPr lang="tr-TR" sz="2400" dirty="0"/>
          </a:p>
          <a:p>
            <a:endParaRPr lang="tr-TR" sz="2400" dirty="0"/>
          </a:p>
        </p:txBody>
      </p:sp>
    </p:spTree>
    <p:extLst>
      <p:ext uri="{BB962C8B-B14F-4D97-AF65-F5344CB8AC3E}">
        <p14:creationId xmlns:p14="http://schemas.microsoft.com/office/powerpoint/2010/main" val="1983482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4505706" y="5485828"/>
            <a:ext cx="1790700" cy="1171575"/>
          </a:xfrm>
          <a:prstGeom prst="rect">
            <a:avLst/>
          </a:prstGeom>
        </p:spPr>
      </p:pic>
      <p:sp>
        <p:nvSpPr>
          <p:cNvPr id="4" name="Metin kutusu 3"/>
          <p:cNvSpPr txBox="1"/>
          <p:nvPr/>
        </p:nvSpPr>
        <p:spPr>
          <a:xfrm>
            <a:off x="1719072" y="1106424"/>
            <a:ext cx="10094976" cy="3416320"/>
          </a:xfrm>
          <a:prstGeom prst="rect">
            <a:avLst/>
          </a:prstGeom>
          <a:noFill/>
        </p:spPr>
        <p:txBody>
          <a:bodyPr wrap="square" rtlCol="0">
            <a:spAutoFit/>
          </a:bodyPr>
          <a:lstStyle/>
          <a:p>
            <a:pPr algn="ctr"/>
            <a:r>
              <a:rPr lang="tr-TR" b="1" dirty="0" err="1" smtClean="0">
                <a:solidFill>
                  <a:srgbClr val="FF0000"/>
                </a:solidFill>
              </a:rPr>
              <a:t>Lobaplatin</a:t>
            </a:r>
            <a:endParaRPr lang="tr-TR" b="1" dirty="0" smtClean="0">
              <a:solidFill>
                <a:srgbClr val="FF0000"/>
              </a:solidFill>
            </a:endParaRPr>
          </a:p>
          <a:p>
            <a:pPr algn="just"/>
            <a:endParaRPr lang="tr-TR" dirty="0" smtClean="0"/>
          </a:p>
          <a:p>
            <a:pPr algn="just"/>
            <a:r>
              <a:rPr lang="en-US" dirty="0"/>
              <a:t>As it can be understood from the figure, </a:t>
            </a:r>
            <a:r>
              <a:rPr lang="en-US" dirty="0" err="1"/>
              <a:t>lobaplatin</a:t>
            </a:r>
            <a:r>
              <a:rPr lang="en-US" dirty="0"/>
              <a:t> (R, R / S, S) - (1,2-cyclobutanethanamine) [(2S) -2-hydroxypropanoato, O, O0] platinum (II), which shows little of the side effects of cisplatin, </a:t>
            </a:r>
            <a:r>
              <a:rPr lang="en-US" dirty="0" err="1"/>
              <a:t>lobaplatin</a:t>
            </a:r>
            <a:r>
              <a:rPr lang="en-US" dirty="0"/>
              <a:t> is a mixture of two compounds that are </a:t>
            </a:r>
            <a:r>
              <a:rPr lang="en-US" dirty="0" err="1"/>
              <a:t>diastereomeric</a:t>
            </a:r>
            <a:r>
              <a:rPr lang="en-US" dirty="0"/>
              <a:t> to each other; that is, stereoisomers, but not mirror images. When later separated from the </a:t>
            </a:r>
            <a:r>
              <a:rPr lang="en-US" dirty="0" err="1"/>
              <a:t>lobaplatin</a:t>
            </a:r>
            <a:r>
              <a:rPr lang="en-US" dirty="0"/>
              <a:t> ligand, there is a chiral </a:t>
            </a:r>
            <a:r>
              <a:rPr lang="en-US" dirty="0" err="1"/>
              <a:t>cyclobutane</a:t>
            </a:r>
            <a:r>
              <a:rPr lang="en-US" dirty="0"/>
              <a:t> diamine (racemic), which again forms a seven-membered chelate ring with platinum ion. A seven-membered ring is expected to be less thermodynamically stable than a five or six-membered chelate, while the strength of the metal nitrogen bond indicates that the diamine remains attached to the metal ion when the compound is in the biological environment. .</a:t>
            </a:r>
            <a:endParaRPr lang="tr-TR" dirty="0"/>
          </a:p>
        </p:txBody>
      </p:sp>
    </p:spTree>
    <p:extLst>
      <p:ext uri="{BB962C8B-B14F-4D97-AF65-F5344CB8AC3E}">
        <p14:creationId xmlns:p14="http://schemas.microsoft.com/office/powerpoint/2010/main" val="2207658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947672" y="667512"/>
            <a:ext cx="9948672" cy="3139321"/>
          </a:xfrm>
          <a:prstGeom prst="rect">
            <a:avLst/>
          </a:prstGeom>
          <a:noFill/>
        </p:spPr>
        <p:txBody>
          <a:bodyPr wrap="square" rtlCol="0">
            <a:spAutoFit/>
          </a:bodyPr>
          <a:lstStyle/>
          <a:p>
            <a:pPr algn="ctr"/>
            <a:r>
              <a:rPr lang="tr-TR" b="1" dirty="0" err="1" smtClean="0">
                <a:solidFill>
                  <a:srgbClr val="FF0000"/>
                </a:solidFill>
              </a:rPr>
              <a:t>Heptaplatin</a:t>
            </a:r>
            <a:r>
              <a:rPr lang="tr-TR" dirty="0" smtClean="0"/>
              <a:t>:</a:t>
            </a:r>
          </a:p>
          <a:p>
            <a:pPr algn="just"/>
            <a:r>
              <a:rPr lang="tr-TR" dirty="0" smtClean="0"/>
              <a:t> (h</a:t>
            </a:r>
            <a:r>
              <a:rPr lang="en-US" dirty="0" err="1" smtClean="0"/>
              <a:t>eptaplatin</a:t>
            </a:r>
            <a:r>
              <a:rPr lang="en-US" dirty="0"/>
              <a:t>), cis-</a:t>
            </a:r>
            <a:r>
              <a:rPr lang="en-US" dirty="0" err="1"/>
              <a:t>malonato</a:t>
            </a:r>
            <a:r>
              <a:rPr lang="en-US" dirty="0"/>
              <a:t> [(4R, </a:t>
            </a:r>
            <a:r>
              <a:rPr lang="en-US" dirty="0" smtClean="0"/>
              <a:t>5R)4,5-bis </a:t>
            </a:r>
            <a:r>
              <a:rPr lang="en-US" dirty="0"/>
              <a:t>(</a:t>
            </a:r>
            <a:r>
              <a:rPr lang="en-US" dirty="0" err="1"/>
              <a:t>aminomethyl</a:t>
            </a:r>
            <a:r>
              <a:rPr lang="en-US" dirty="0" smtClean="0"/>
              <a:t>)-</a:t>
            </a:r>
            <a:r>
              <a:rPr lang="en-US" dirty="0"/>
              <a:t>2-isopropyl-1,3-dioxolan] platinum (II) (Fig.) is approved. Diamine bound as the ligand and 5 -with dieter, there is Pt and </a:t>
            </a:r>
            <a:r>
              <a:rPr lang="en-US" dirty="0" err="1"/>
              <a:t>dianion</a:t>
            </a:r>
            <a:r>
              <a:rPr lang="en-US" dirty="0"/>
              <a:t> malonic acid in the center. However, x-ray structural analysis shows that the metal donor portion of the </a:t>
            </a:r>
            <a:r>
              <a:rPr lang="en-US" dirty="0" err="1"/>
              <a:t>malonato</a:t>
            </a:r>
            <a:r>
              <a:rPr lang="en-US" dirty="0"/>
              <a:t> ligand bound to Pt2 + can affect substitution reactions and make it "carboplatin-like" in the chemical reactivity of the compound. </a:t>
            </a:r>
            <a:r>
              <a:rPr lang="en-US" dirty="0" err="1"/>
              <a:t>Heptaplatin</a:t>
            </a:r>
            <a:r>
              <a:rPr lang="en-US" dirty="0"/>
              <a:t> appears to be effective against cisplatin-resistant cancerous sites that may be associated with </a:t>
            </a:r>
            <a:r>
              <a:rPr lang="en-US" dirty="0" err="1"/>
              <a:t>metallothionine</a:t>
            </a:r>
            <a:r>
              <a:rPr lang="en-US" dirty="0"/>
              <a:t> levels in the cell. </a:t>
            </a:r>
            <a:r>
              <a:rPr lang="en-US" dirty="0" err="1"/>
              <a:t>Heptaplatin</a:t>
            </a:r>
            <a:r>
              <a:rPr lang="en-US" dirty="0"/>
              <a:t> and paclitaxel; It is used in combination with stomach cancer, head and neck flat cancers. The drug has mild hepatotoxicity and myelosuppression, and the nephrotoxicity caused by the agent is dose-limiting.</a:t>
            </a:r>
            <a:endParaRPr lang="tr-TR" dirty="0"/>
          </a:p>
        </p:txBody>
      </p:sp>
      <p:pic>
        <p:nvPicPr>
          <p:cNvPr id="4" name="Resim 3"/>
          <p:cNvPicPr>
            <a:picLocks noChangeAspect="1"/>
          </p:cNvPicPr>
          <p:nvPr/>
        </p:nvPicPr>
        <p:blipFill>
          <a:blip r:embed="rId2"/>
          <a:stretch>
            <a:fillRect/>
          </a:stretch>
        </p:blipFill>
        <p:spPr>
          <a:xfrm>
            <a:off x="4911498" y="5036456"/>
            <a:ext cx="3462020" cy="1364343"/>
          </a:xfrm>
          <a:prstGeom prst="rect">
            <a:avLst/>
          </a:prstGeom>
        </p:spPr>
      </p:pic>
    </p:spTree>
    <p:extLst>
      <p:ext uri="{BB962C8B-B14F-4D97-AF65-F5344CB8AC3E}">
        <p14:creationId xmlns:p14="http://schemas.microsoft.com/office/powerpoint/2010/main" val="1314271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4970335" y="4086225"/>
            <a:ext cx="1647825" cy="2771775"/>
          </a:xfrm>
          <a:prstGeom prst="rect">
            <a:avLst/>
          </a:prstGeom>
        </p:spPr>
      </p:pic>
      <p:sp>
        <p:nvSpPr>
          <p:cNvPr id="4" name="Metin kutusu 3"/>
          <p:cNvSpPr txBox="1"/>
          <p:nvPr/>
        </p:nvSpPr>
        <p:spPr>
          <a:xfrm>
            <a:off x="1828800" y="960120"/>
            <a:ext cx="9784080" cy="2523768"/>
          </a:xfrm>
          <a:prstGeom prst="rect">
            <a:avLst/>
          </a:prstGeom>
          <a:noFill/>
        </p:spPr>
        <p:txBody>
          <a:bodyPr wrap="square" rtlCol="0">
            <a:spAutoFit/>
          </a:bodyPr>
          <a:lstStyle/>
          <a:p>
            <a:pPr algn="ctr"/>
            <a:r>
              <a:rPr lang="tr-TR" b="1" dirty="0" smtClean="0">
                <a:solidFill>
                  <a:srgbClr val="FF0000"/>
                </a:solidFill>
              </a:rPr>
              <a:t>Satraplatin (JM216) </a:t>
            </a:r>
          </a:p>
          <a:p>
            <a:r>
              <a:rPr lang="en-US" sz="2000" dirty="0"/>
              <a:t>Satraplatin, </a:t>
            </a:r>
            <a:r>
              <a:rPr lang="en-US" sz="2000" dirty="0" err="1"/>
              <a:t>bis</a:t>
            </a:r>
            <a:r>
              <a:rPr lang="en-US" sz="2000" dirty="0"/>
              <a:t> (</a:t>
            </a:r>
            <a:r>
              <a:rPr lang="en-US" sz="2000" dirty="0" err="1"/>
              <a:t>acetato</a:t>
            </a:r>
            <a:r>
              <a:rPr lang="en-US" sz="2000" dirty="0"/>
              <a:t>) </a:t>
            </a:r>
            <a:r>
              <a:rPr lang="en-US" sz="2000" dirty="0" err="1"/>
              <a:t>amminedichloro</a:t>
            </a:r>
            <a:r>
              <a:rPr lang="en-US" sz="2000" dirty="0"/>
              <a:t> (</a:t>
            </a:r>
            <a:r>
              <a:rPr lang="en-US" sz="2000" dirty="0" err="1"/>
              <a:t>cyclohexylamine</a:t>
            </a:r>
            <a:r>
              <a:rPr lang="en-US" sz="2000" dirty="0"/>
              <a:t>) platinum (IV) is a Pt</a:t>
            </a:r>
            <a:r>
              <a:rPr lang="en-US" sz="2000" baseline="30000" dirty="0"/>
              <a:t>4 + </a:t>
            </a:r>
            <a:r>
              <a:rPr lang="en-US" sz="2000" dirty="0"/>
              <a:t>complex currently used in the United States in clinical ways, alone and in combination with other agents (Figure). non-small cell lung cancer, various solid malignancies, and refractory prostate cancer treatment </a:t>
            </a:r>
            <a:r>
              <a:rPr lang="en-US" sz="2000" dirty="0" smtClean="0"/>
              <a:t>An </a:t>
            </a:r>
            <a:r>
              <a:rPr lang="en-US" sz="2000" dirty="0"/>
              <a:t>attractive feature of </a:t>
            </a:r>
            <a:r>
              <a:rPr lang="en-US" sz="2000" dirty="0" err="1"/>
              <a:t>satraplatin</a:t>
            </a:r>
            <a:r>
              <a:rPr lang="en-US" sz="2000" dirty="0"/>
              <a:t> is that the agent can be taken orally in pill form. This feature, which can be used without the need for medical personnel, is seen as an advantage in platinum chemotherapy.</a:t>
            </a:r>
            <a:endParaRPr lang="tr-TR" dirty="0"/>
          </a:p>
        </p:txBody>
      </p:sp>
    </p:spTree>
    <p:extLst>
      <p:ext uri="{BB962C8B-B14F-4D97-AF65-F5344CB8AC3E}">
        <p14:creationId xmlns:p14="http://schemas.microsoft.com/office/powerpoint/2010/main" val="1010363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8934"/>
          <a:stretch/>
        </p:blipFill>
        <p:spPr>
          <a:xfrm>
            <a:off x="0" y="246888"/>
            <a:ext cx="12192000" cy="6245351"/>
          </a:xfrm>
          <a:prstGeom prst="rect">
            <a:avLst/>
          </a:prstGeom>
        </p:spPr>
      </p:pic>
      <p:sp>
        <p:nvSpPr>
          <p:cNvPr id="3" name="Metin kutusu 2"/>
          <p:cNvSpPr txBox="1"/>
          <p:nvPr/>
        </p:nvSpPr>
        <p:spPr>
          <a:xfrm>
            <a:off x="1563624" y="5669280"/>
            <a:ext cx="4277133" cy="369332"/>
          </a:xfrm>
          <a:prstGeom prst="rect">
            <a:avLst/>
          </a:prstGeom>
          <a:noFill/>
        </p:spPr>
        <p:txBody>
          <a:bodyPr wrap="none" rtlCol="0">
            <a:spAutoFit/>
          </a:bodyPr>
          <a:lstStyle/>
          <a:p>
            <a:r>
              <a:rPr lang="tr-TR"/>
              <a:t>Compounds with drug combinations</a:t>
            </a:r>
            <a:endParaRPr lang="tr-TR" dirty="0"/>
          </a:p>
        </p:txBody>
      </p:sp>
    </p:spTree>
    <p:extLst>
      <p:ext uri="{BB962C8B-B14F-4D97-AF65-F5344CB8AC3E}">
        <p14:creationId xmlns:p14="http://schemas.microsoft.com/office/powerpoint/2010/main" val="4147958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79576" y="196203"/>
            <a:ext cx="10826496" cy="6740307"/>
          </a:xfrm>
          <a:prstGeom prst="rect">
            <a:avLst/>
          </a:prstGeom>
        </p:spPr>
        <p:txBody>
          <a:bodyPr wrap="square">
            <a:spAutoFit/>
          </a:bodyPr>
          <a:lstStyle/>
          <a:p>
            <a:pPr algn="just"/>
            <a:endParaRPr lang="tr-TR" dirty="0" smtClean="0"/>
          </a:p>
          <a:p>
            <a:pPr algn="just"/>
            <a:endParaRPr lang="tr-TR" dirty="0"/>
          </a:p>
          <a:p>
            <a:pPr algn="just"/>
            <a:r>
              <a:rPr lang="en-US" dirty="0" smtClean="0"/>
              <a:t>The </a:t>
            </a:r>
            <a:r>
              <a:rPr lang="en-US" dirty="0"/>
              <a:t>anticancer activity of CP is due to its transformation into a complex that prevents DNA synthesis by creating intra-helical cross-links in the DNA double helix, that is, crosslinking in the DNA double-chain. Thus, CP inhibits DNA biosynthesis in the tumor cell. The cytotoxic mechanism of CP, its binding and transcription to nuclear DNA</a:t>
            </a:r>
            <a:r>
              <a:rPr lang="en-US" dirty="0" smtClean="0"/>
              <a:t>.</a:t>
            </a:r>
            <a:endParaRPr lang="tr-TR" dirty="0" smtClean="0"/>
          </a:p>
          <a:p>
            <a:pPr algn="just"/>
            <a:r>
              <a:rPr lang="tr-TR" dirty="0" smtClean="0"/>
              <a:t>(</a:t>
            </a:r>
            <a:r>
              <a:rPr lang="en-US" dirty="0">
                <a:solidFill>
                  <a:schemeClr val="accent6">
                    <a:lumMod val="60000"/>
                    <a:lumOff val="40000"/>
                  </a:schemeClr>
                </a:solidFill>
              </a:rPr>
              <a:t>Transcription, writing, or software is the process of copying the nucleotide sequence that makes up the DNA as an RNA sequence by the RNA polymerase enzyme. In other words, it is the transfer of genetic information from DNA to RNA</a:t>
            </a:r>
            <a:r>
              <a:rPr lang="tr-TR" dirty="0" smtClean="0"/>
              <a:t>)      </a:t>
            </a:r>
            <a:endParaRPr lang="en-US" dirty="0"/>
          </a:p>
          <a:p>
            <a:pPr algn="just"/>
            <a:r>
              <a:rPr lang="en-US" dirty="0"/>
              <a:t>and / or by interfering with the DNA replication mechanism. CP induces cell death by increasing mitochondrial permeability through various mechanisms. However, the same destruction effect also plays a role in CP toxicity (poison effect on cells).</a:t>
            </a:r>
            <a:r>
              <a:rPr lang="tr-TR" dirty="0" smtClean="0"/>
              <a:t> </a:t>
            </a:r>
          </a:p>
          <a:p>
            <a:pPr algn="just"/>
            <a:r>
              <a:rPr lang="en-US" dirty="0"/>
              <a:t>The mechanism of action of CP is similar to that of bifunctional alkylating drugs. Only the cis isomer is cytotoxic (</a:t>
            </a:r>
            <a:r>
              <a:rPr lang="en-US" dirty="0">
                <a:solidFill>
                  <a:schemeClr val="accent5">
                    <a:lumMod val="75000"/>
                  </a:schemeClr>
                </a:solidFill>
              </a:rPr>
              <a:t>allergic or poison effect</a:t>
            </a:r>
            <a:r>
              <a:rPr lang="en-US" dirty="0"/>
              <a:t>). It is a drug not specific to the period, it can be used to select cells</a:t>
            </a:r>
            <a:r>
              <a:rPr lang="en-US" dirty="0" smtClean="0"/>
              <a:t>.</a:t>
            </a:r>
            <a:endParaRPr lang="tr-TR" dirty="0" smtClean="0"/>
          </a:p>
          <a:p>
            <a:pPr algn="just"/>
            <a:endParaRPr lang="en-US" dirty="0"/>
          </a:p>
          <a:p>
            <a:pPr algn="just"/>
            <a:r>
              <a:rPr lang="en-US" dirty="0"/>
              <a:t>Alkylating drugs show synergistic interaction with antimetabolites and some herbal antineoplastic drugs. That is, there is a tendency for chemicals and processes to react together by creating unpredictable combinations, resulting in a significantly stronger or totally different effect than they have alone.</a:t>
            </a:r>
            <a:r>
              <a:rPr lang="tr-TR" dirty="0" smtClean="0"/>
              <a:t> </a:t>
            </a:r>
          </a:p>
          <a:p>
            <a:pPr algn="just"/>
            <a:endParaRPr lang="en-US" dirty="0"/>
          </a:p>
          <a:p>
            <a:pPr algn="just"/>
            <a:r>
              <a:rPr lang="en-US" dirty="0"/>
              <a:t>Important and dangerous side effects such as kidney damage, liver damage and inner ear damage have been identified. These effects restrict its use.</a:t>
            </a:r>
          </a:p>
          <a:p>
            <a:pPr algn="just"/>
            <a:r>
              <a:rPr lang="en-US" dirty="0"/>
              <a:t>Compounds with fewer side effects are currently being investigated</a:t>
            </a:r>
            <a:endParaRPr lang="tr-TR" dirty="0"/>
          </a:p>
        </p:txBody>
      </p:sp>
      <p:sp>
        <p:nvSpPr>
          <p:cNvPr id="3" name="Rectangle 1"/>
          <p:cNvSpPr>
            <a:spLocks noChangeArrowheads="1"/>
          </p:cNvSpPr>
          <p:nvPr/>
        </p:nvSpPr>
        <p:spPr bwMode="auto">
          <a:xfrm>
            <a:off x="2688336" y="308437"/>
            <a:ext cx="6274090"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dirty="0" err="1" smtClean="0">
                <a:ln>
                  <a:noFill/>
                </a:ln>
                <a:solidFill>
                  <a:srgbClr val="FF0000"/>
                </a:solidFill>
                <a:effectLst/>
                <a:latin typeface="inherit"/>
              </a:rPr>
              <a:t>The</a:t>
            </a:r>
            <a:r>
              <a:rPr kumimoji="0" lang="tr-TR" altLang="tr-TR" sz="2100" b="0" i="0" u="none" strike="noStrike" cap="none" normalizeH="0" baseline="0" dirty="0" smtClean="0">
                <a:ln>
                  <a:noFill/>
                </a:ln>
                <a:solidFill>
                  <a:srgbClr val="FF0000"/>
                </a:solidFill>
                <a:effectLst/>
                <a:latin typeface="inherit"/>
              </a:rPr>
              <a:t> </a:t>
            </a:r>
            <a:r>
              <a:rPr kumimoji="0" lang="tr-TR" altLang="tr-TR" sz="2100" b="0" i="0" u="none" strike="noStrike" cap="none" normalizeH="0" baseline="0" dirty="0" err="1" smtClean="0">
                <a:ln>
                  <a:noFill/>
                </a:ln>
                <a:solidFill>
                  <a:srgbClr val="FF0000"/>
                </a:solidFill>
                <a:effectLst/>
                <a:latin typeface="inherit"/>
              </a:rPr>
              <a:t>Mechanism</a:t>
            </a:r>
            <a:r>
              <a:rPr kumimoji="0" lang="tr-TR" altLang="tr-TR" sz="2100" b="0" i="0" u="none" strike="noStrike" cap="none" normalizeH="0" baseline="0" dirty="0" smtClean="0">
                <a:ln>
                  <a:noFill/>
                </a:ln>
                <a:solidFill>
                  <a:srgbClr val="FF0000"/>
                </a:solidFill>
                <a:effectLst/>
                <a:latin typeface="inherit"/>
              </a:rPr>
              <a:t> of </a:t>
            </a:r>
            <a:r>
              <a:rPr kumimoji="0" lang="tr-TR" altLang="tr-TR" sz="2100" b="0" i="0" u="none" strike="noStrike" cap="none" normalizeH="0" baseline="0" dirty="0" err="1" smtClean="0">
                <a:ln>
                  <a:noFill/>
                </a:ln>
                <a:solidFill>
                  <a:srgbClr val="FF0000"/>
                </a:solidFill>
                <a:effectLst/>
                <a:latin typeface="inherit"/>
              </a:rPr>
              <a:t>Cis</a:t>
            </a:r>
            <a:r>
              <a:rPr kumimoji="0" lang="tr-TR" altLang="tr-TR" sz="2100" b="0" i="0" u="none" strike="noStrike" cap="none" normalizeH="0" baseline="0" dirty="0" smtClean="0">
                <a:ln>
                  <a:noFill/>
                </a:ln>
                <a:solidFill>
                  <a:srgbClr val="FF0000"/>
                </a:solidFill>
                <a:effectLst/>
                <a:latin typeface="inherit"/>
              </a:rPr>
              <a:t> Platinum (CP)  </a:t>
            </a:r>
            <a:r>
              <a:rPr kumimoji="0" lang="tr-TR" altLang="tr-TR" sz="2100" b="0" i="0" u="none" strike="noStrike" cap="none" normalizeH="0" baseline="0" dirty="0" err="1" smtClean="0">
                <a:ln>
                  <a:noFill/>
                </a:ln>
                <a:solidFill>
                  <a:srgbClr val="FF0000"/>
                </a:solidFill>
                <a:effectLst/>
                <a:latin typeface="inherit"/>
              </a:rPr>
              <a:t>effect</a:t>
            </a:r>
            <a:r>
              <a:rPr kumimoji="0" lang="tr-TR" altLang="tr-TR" sz="2100" b="0" i="0" u="none" strike="noStrike" cap="none" normalizeH="0" dirty="0" smtClean="0">
                <a:ln>
                  <a:noFill/>
                </a:ln>
                <a:solidFill>
                  <a:srgbClr val="FF0000"/>
                </a:solidFill>
                <a:effectLst/>
                <a:latin typeface="inherit"/>
              </a:rPr>
              <a:t> on DNA</a:t>
            </a:r>
            <a:r>
              <a:rPr kumimoji="0" lang="tr-TR" altLang="tr-TR" sz="800" b="0" i="0" u="none" strike="noStrike" cap="none" normalizeH="0" baseline="0" dirty="0" smtClean="0">
                <a:ln>
                  <a:noFill/>
                </a:ln>
                <a:solidFill>
                  <a:srgbClr val="FF0000"/>
                </a:solidFill>
                <a:effectLst/>
              </a:rPr>
              <a:t> </a:t>
            </a:r>
            <a:endParaRPr kumimoji="0" lang="tr-TR" altLang="tr-TR" sz="1800" b="0" i="0" u="none" strike="noStrike" cap="none" normalizeH="0" baseline="0" dirty="0" smtClean="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3518198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883664" y="320040"/>
            <a:ext cx="9747504" cy="6186309"/>
          </a:xfrm>
          <a:prstGeom prst="rect">
            <a:avLst/>
          </a:prstGeom>
          <a:noFill/>
        </p:spPr>
        <p:txBody>
          <a:bodyPr wrap="square" rtlCol="0">
            <a:spAutoFit/>
          </a:bodyPr>
          <a:lstStyle/>
          <a:p>
            <a:r>
              <a:rPr lang="en-US" dirty="0">
                <a:solidFill>
                  <a:srgbClr val="FF0000"/>
                </a:solidFill>
              </a:rPr>
              <a:t>Interaction of cisplatin with cellular targets</a:t>
            </a:r>
          </a:p>
          <a:p>
            <a:r>
              <a:rPr lang="en-US" dirty="0">
                <a:solidFill>
                  <a:srgbClr val="FF0000"/>
                </a:solidFill>
              </a:rPr>
              <a:t>DNA as </a:t>
            </a:r>
            <a:r>
              <a:rPr lang="en-US" dirty="0" smtClean="0">
                <a:solidFill>
                  <a:srgbClr val="FF0000"/>
                </a:solidFill>
              </a:rPr>
              <a:t>target</a:t>
            </a:r>
            <a:endParaRPr lang="tr-TR" dirty="0" smtClean="0">
              <a:solidFill>
                <a:srgbClr val="FF0000"/>
              </a:solidFill>
            </a:endParaRPr>
          </a:p>
          <a:p>
            <a:r>
              <a:rPr lang="en-US" dirty="0"/>
              <a:t>In a research report shortly after the discovery of cisplatin anticancer properties, Rosenberg et al. And </a:t>
            </a:r>
            <a:r>
              <a:rPr lang="en-US" dirty="0" err="1"/>
              <a:t>Howle</a:t>
            </a:r>
            <a:r>
              <a:rPr lang="en-US" dirty="0"/>
              <a:t> and Gale suggested that the cellular target for cisplatin is DNA</a:t>
            </a:r>
            <a:r>
              <a:rPr lang="en-US" dirty="0" smtClean="0"/>
              <a:t>.</a:t>
            </a:r>
            <a:r>
              <a:rPr lang="tr-TR" dirty="0" smtClean="0"/>
              <a:t> </a:t>
            </a:r>
          </a:p>
          <a:p>
            <a:endParaRPr lang="en-US" dirty="0"/>
          </a:p>
          <a:p>
            <a:r>
              <a:rPr lang="en-US" dirty="0"/>
              <a:t>To determine how the drug could interact with DNA, Rosenberg and co-workers first thought that cisplatin could bridge two DNA sequences, such as some organic bifunctional alkylating agents, to form an in-bridge crosslink.</a:t>
            </a:r>
            <a:r>
              <a:rPr lang="tr-TR" dirty="0" smtClean="0"/>
              <a:t>, </a:t>
            </a:r>
            <a:r>
              <a:rPr lang="en-US" dirty="0"/>
              <a:t>however, since the distance is greater than </a:t>
            </a:r>
            <a:r>
              <a:rPr lang="en-US" dirty="0" smtClean="0"/>
              <a:t>it</a:t>
            </a:r>
            <a:r>
              <a:rPr lang="tr-TR" dirty="0" smtClean="0"/>
              <a:t>s size,</a:t>
            </a:r>
            <a:r>
              <a:rPr lang="en-US" dirty="0" smtClean="0"/>
              <a:t> </a:t>
            </a:r>
            <a:r>
              <a:rPr lang="en-US" dirty="0"/>
              <a:t>the researchers suggested that a single Ptz2 ion and cisplatin bind two purine bases adjacent to the same DNA strip to form an intra-DNA purine dimer.</a:t>
            </a:r>
            <a:r>
              <a:rPr lang="tr-TR" dirty="0" smtClean="0"/>
              <a:t> </a:t>
            </a:r>
            <a:endParaRPr lang="en-US" dirty="0"/>
          </a:p>
          <a:p>
            <a:r>
              <a:rPr lang="en-US" dirty="0"/>
              <a:t>Later studies of many researchers supported this initial idea, and detailed studies by </a:t>
            </a:r>
            <a:r>
              <a:rPr lang="en-US" dirty="0" err="1"/>
              <a:t>Fichtinger-Schepman</a:t>
            </a:r>
            <a:r>
              <a:rPr lang="en-US" dirty="0"/>
              <a:t>, </a:t>
            </a:r>
            <a:r>
              <a:rPr lang="en-US" dirty="0" err="1"/>
              <a:t>Reedijk</a:t>
            </a:r>
            <a:r>
              <a:rPr lang="en-US" dirty="0"/>
              <a:t> et al showed that the main add-on was the cis- [Pt (NH</a:t>
            </a:r>
            <a:r>
              <a:rPr lang="en-US" baseline="-25000" dirty="0"/>
              <a:t>3</a:t>
            </a:r>
            <a:r>
              <a:rPr lang="en-US" dirty="0"/>
              <a:t>) </a:t>
            </a:r>
            <a:r>
              <a:rPr lang="en-US" baseline="-25000" dirty="0"/>
              <a:t>2</a:t>
            </a:r>
            <a:r>
              <a:rPr lang="en-US" dirty="0"/>
              <a:t>] </a:t>
            </a:r>
            <a:r>
              <a:rPr lang="en-US" baseline="30000" dirty="0"/>
              <a:t>2+</a:t>
            </a:r>
            <a:r>
              <a:rPr lang="en-US" dirty="0"/>
              <a:t> unit linked to the dinucleotide sequence GG. Pt-GG plug-in with smaller amounts of Pt-AG plug-in, both with 1.2 </a:t>
            </a:r>
            <a:r>
              <a:rPr lang="en-US" dirty="0" err="1"/>
              <a:t>intrastrand</a:t>
            </a:r>
            <a:r>
              <a:rPr lang="en-US" dirty="0"/>
              <a:t> cross-linking </a:t>
            </a:r>
            <a:endParaRPr lang="tr-TR" dirty="0" smtClean="0"/>
          </a:p>
          <a:p>
            <a:r>
              <a:rPr lang="en-US" dirty="0"/>
              <a:t>These researchers also showed that the drug reacts with guanine bases in the trinucleotide sequences of the GXG type to form a 1.3 </a:t>
            </a:r>
            <a:r>
              <a:rPr lang="en-US" dirty="0" err="1"/>
              <a:t>intrastrand</a:t>
            </a:r>
            <a:r>
              <a:rPr lang="en-US" dirty="0"/>
              <a:t> crosslink, and the platinum ion can also bind both DNA strands to the guanines.</a:t>
            </a:r>
            <a:r>
              <a:rPr lang="tr-TR" dirty="0" smtClean="0"/>
              <a:t> </a:t>
            </a:r>
            <a:endParaRPr lang="en-US" dirty="0"/>
          </a:p>
          <a:p>
            <a:r>
              <a:rPr lang="en-US" dirty="0"/>
              <a:t>creates a cross-link between layers. In any case, the donor atom of the heterocyclic DNA base used to bind to Pt</a:t>
            </a:r>
            <a:r>
              <a:rPr lang="en-US" baseline="30000" dirty="0"/>
              <a:t>2 + </a:t>
            </a:r>
            <a:r>
              <a:rPr lang="en-US" dirty="0"/>
              <a:t>is the N-7 of guanine or adenine</a:t>
            </a:r>
            <a:r>
              <a:rPr lang="en-US" dirty="0" smtClean="0"/>
              <a:t>.</a:t>
            </a:r>
            <a:endParaRPr lang="tr-TR" dirty="0" smtClean="0"/>
          </a:p>
          <a:p>
            <a:endParaRPr lang="tr-TR" dirty="0"/>
          </a:p>
        </p:txBody>
      </p:sp>
    </p:spTree>
    <p:extLst>
      <p:ext uri="{BB962C8B-B14F-4D97-AF65-F5344CB8AC3E}">
        <p14:creationId xmlns:p14="http://schemas.microsoft.com/office/powerpoint/2010/main" val="1064256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645920" y="804672"/>
            <a:ext cx="10451592" cy="4093428"/>
          </a:xfrm>
          <a:prstGeom prst="rect">
            <a:avLst/>
          </a:prstGeom>
          <a:noFill/>
        </p:spPr>
        <p:txBody>
          <a:bodyPr wrap="square" rtlCol="0">
            <a:spAutoFit/>
          </a:bodyPr>
          <a:lstStyle/>
          <a:p>
            <a:pPr algn="just"/>
            <a:r>
              <a:rPr lang="en-US" sz="2000" dirty="0"/>
              <a:t>While there are many studies in the literature that address the cisplatin binding kinetics and mechanism of DNA, an NMR study by Davies et al. refers to the reaction of the drug with DNA, in this case the guanine regions of the oligonucleotide 50-AATTGGTACCAATT-30. This double-stranded short segment 91 Cisplatin DNA is palindromic, meaning reading from 50 to 30 directions corresponding to the sequence in both strands is the same, and each strand is said to be self-complementary as one strand can be eliminated with another strand like itself to form a Watson. </a:t>
            </a:r>
            <a:r>
              <a:rPr lang="en-US" sz="2000" dirty="0" smtClean="0"/>
              <a:t> </a:t>
            </a:r>
            <a:r>
              <a:rPr lang="en-US" sz="2000" dirty="0"/>
              <a:t>The researchers examined the reaction of cis- [PtCl2 (15NH3) 2] with duplex DNA using 1H-15N HSQC NMR and measuring the velocities of the platinum complex's NMR peak densities. duplex. They proposed the scheme shown in Figure for the reaction compared to the HSQC NMR spectra obtained from the reaction of 15N-labeled cisplatin with other oligonucleotide duplexes and by placing NMR kinetic data in various binding models.</a:t>
            </a:r>
            <a:endParaRPr lang="tr-TR" dirty="0"/>
          </a:p>
        </p:txBody>
      </p:sp>
    </p:spTree>
    <p:extLst>
      <p:ext uri="{BB962C8B-B14F-4D97-AF65-F5344CB8AC3E}">
        <p14:creationId xmlns:p14="http://schemas.microsoft.com/office/powerpoint/2010/main" val="4085287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463041" y="324311"/>
            <a:ext cx="9528048" cy="6533689"/>
          </a:xfrm>
          <a:prstGeom prst="rect">
            <a:avLst/>
          </a:prstGeom>
        </p:spPr>
      </p:pic>
      <p:sp>
        <p:nvSpPr>
          <p:cNvPr id="3" name="Metin kutusu 2"/>
          <p:cNvSpPr txBox="1"/>
          <p:nvPr/>
        </p:nvSpPr>
        <p:spPr>
          <a:xfrm>
            <a:off x="1691641" y="54864"/>
            <a:ext cx="9628632" cy="369332"/>
          </a:xfrm>
          <a:prstGeom prst="rect">
            <a:avLst/>
          </a:prstGeom>
          <a:noFill/>
        </p:spPr>
        <p:txBody>
          <a:bodyPr wrap="square" rtlCol="0">
            <a:spAutoFit/>
          </a:bodyPr>
          <a:lstStyle/>
          <a:p>
            <a:r>
              <a:rPr lang="en-US" dirty="0"/>
              <a:t>Cis platinum cross-linking mechanism with DNA</a:t>
            </a:r>
            <a:endParaRPr lang="tr-TR" dirty="0"/>
          </a:p>
        </p:txBody>
      </p:sp>
      <p:sp>
        <p:nvSpPr>
          <p:cNvPr id="4" name="Metin kutusu 3"/>
          <p:cNvSpPr txBox="1"/>
          <p:nvPr/>
        </p:nvSpPr>
        <p:spPr>
          <a:xfrm>
            <a:off x="1819656" y="6338093"/>
            <a:ext cx="6516528" cy="369332"/>
          </a:xfrm>
          <a:prstGeom prst="rect">
            <a:avLst/>
          </a:prstGeom>
          <a:noFill/>
        </p:spPr>
        <p:txBody>
          <a:bodyPr wrap="none" rtlCol="0">
            <a:spAutoFit/>
          </a:bodyPr>
          <a:lstStyle/>
          <a:p>
            <a:r>
              <a:rPr lang="tr-TR" dirty="0" smtClean="0"/>
              <a:t>1,2 dahili çapraz bağlanma                                        </a:t>
            </a:r>
            <a:r>
              <a:rPr lang="tr-TR" dirty="0" err="1" smtClean="0"/>
              <a:t>Pt</a:t>
            </a:r>
            <a:r>
              <a:rPr lang="tr-TR" dirty="0" smtClean="0"/>
              <a:t> GG</a:t>
            </a:r>
            <a:endParaRPr lang="tr-TR" dirty="0"/>
          </a:p>
        </p:txBody>
      </p:sp>
    </p:spTree>
    <p:extLst>
      <p:ext uri="{BB962C8B-B14F-4D97-AF65-F5344CB8AC3E}">
        <p14:creationId xmlns:p14="http://schemas.microsoft.com/office/powerpoint/2010/main" val="1700984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53028" y="532087"/>
            <a:ext cx="10474815" cy="6186309"/>
          </a:xfrm>
          <a:prstGeom prst="rect">
            <a:avLst/>
          </a:prstGeom>
        </p:spPr>
        <p:txBody>
          <a:bodyPr wrap="square">
            <a:spAutoFit/>
          </a:bodyPr>
          <a:lstStyle/>
          <a:p>
            <a:pPr algn="ctr"/>
            <a:r>
              <a:rPr lang="en-US" dirty="0">
                <a:solidFill>
                  <a:srgbClr val="FF0000"/>
                </a:solidFill>
              </a:rPr>
              <a:t>The Importance of Antioxidants in Preventing Toxic Effects of CP</a:t>
            </a:r>
            <a:endParaRPr lang="tr-TR" dirty="0" smtClean="0">
              <a:solidFill>
                <a:srgbClr val="FF0000"/>
              </a:solidFill>
            </a:endParaRPr>
          </a:p>
          <a:p>
            <a:pPr algn="just">
              <a:lnSpc>
                <a:spcPct val="150000"/>
              </a:lnSpc>
            </a:pPr>
            <a:endParaRPr lang="fi-FI" dirty="0"/>
          </a:p>
          <a:p>
            <a:pPr algn="just">
              <a:lnSpc>
                <a:spcPct val="150000"/>
              </a:lnSpc>
            </a:pPr>
            <a:r>
              <a:rPr lang="fi-FI" dirty="0"/>
              <a:t>α-tocopherol (vitamin E), vitamin C and Selenium</a:t>
            </a:r>
            <a:r>
              <a:rPr lang="fi-FI" dirty="0" smtClean="0"/>
              <a:t>:</a:t>
            </a:r>
            <a:endParaRPr lang="tr-TR" dirty="0" smtClean="0"/>
          </a:p>
          <a:p>
            <a:pPr algn="just">
              <a:lnSpc>
                <a:spcPct val="150000"/>
              </a:lnSpc>
            </a:pPr>
            <a:endParaRPr lang="en-US" dirty="0"/>
          </a:p>
          <a:p>
            <a:pPr algn="just">
              <a:lnSpc>
                <a:spcPct val="150000"/>
              </a:lnSpc>
            </a:pPr>
            <a:r>
              <a:rPr lang="en-US" dirty="0"/>
              <a:t>Selenium (Se) is one of the essential elements that play an important role in many biological events. Vitamin E is a lipophilic, chain-breaking antioxidant vitamin found in the cell membrane. Vitamin C is also a strong chain breaker antioxidant. Studies have reported that a stronger antioxidant effect is generally observed if vitamin E and C are used together.</a:t>
            </a:r>
            <a:r>
              <a:rPr lang="tr-TR" dirty="0" smtClean="0"/>
              <a:t>.</a:t>
            </a:r>
          </a:p>
          <a:p>
            <a:pPr algn="just">
              <a:lnSpc>
                <a:spcPct val="150000"/>
              </a:lnSpc>
            </a:pPr>
            <a:r>
              <a:rPr lang="tr-TR" dirty="0">
                <a:solidFill>
                  <a:schemeClr val="accent6">
                    <a:lumMod val="75000"/>
                  </a:schemeClr>
                </a:solidFill>
              </a:rPr>
              <a:t> </a:t>
            </a:r>
            <a:r>
              <a:rPr lang="en-US" dirty="0">
                <a:solidFill>
                  <a:schemeClr val="accent6">
                    <a:lumMod val="75000"/>
                  </a:schemeClr>
                </a:solidFill>
              </a:rPr>
              <a:t>Myelosuppression refers to anemia, thrombocytopenia and neutropenia developing in the bone marrow after suppression of erythroid, granulocyte and megakaryocyte serial cells. Serious hematological toxicity development, dose reduction according to chemotherapy protocol,</a:t>
            </a:r>
          </a:p>
          <a:p>
            <a:pPr algn="just">
              <a:lnSpc>
                <a:spcPct val="150000"/>
              </a:lnSpc>
            </a:pPr>
            <a:r>
              <a:rPr lang="en-US" dirty="0">
                <a:solidFill>
                  <a:schemeClr val="accent6">
                    <a:lumMod val="75000"/>
                  </a:schemeClr>
                </a:solidFill>
              </a:rPr>
              <a:t>may cause delay or interruption of the chemotherapy cycle. This may affect the treatment process, especially in patients who are given chemotherapy for the purpose of curing or prolonging their life.</a:t>
            </a:r>
            <a:endParaRPr lang="tr-TR" dirty="0">
              <a:solidFill>
                <a:schemeClr val="accent6">
                  <a:lumMod val="75000"/>
                </a:schemeClr>
              </a:solidFill>
            </a:endParaRPr>
          </a:p>
        </p:txBody>
      </p:sp>
    </p:spTree>
    <p:extLst>
      <p:ext uri="{BB962C8B-B14F-4D97-AF65-F5344CB8AC3E}">
        <p14:creationId xmlns:p14="http://schemas.microsoft.com/office/powerpoint/2010/main" val="4259738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874133" y="5479923"/>
            <a:ext cx="1657350" cy="1238250"/>
          </a:xfrm>
          <a:prstGeom prst="rect">
            <a:avLst/>
          </a:prstGeom>
        </p:spPr>
      </p:pic>
      <p:sp>
        <p:nvSpPr>
          <p:cNvPr id="3" name="Metin kutusu 2"/>
          <p:cNvSpPr txBox="1"/>
          <p:nvPr/>
        </p:nvSpPr>
        <p:spPr>
          <a:xfrm>
            <a:off x="1764792" y="73152"/>
            <a:ext cx="8915400" cy="4801314"/>
          </a:xfrm>
          <a:prstGeom prst="rect">
            <a:avLst/>
          </a:prstGeom>
          <a:noFill/>
        </p:spPr>
        <p:txBody>
          <a:bodyPr wrap="square" rtlCol="0">
            <a:spAutoFit/>
          </a:bodyPr>
          <a:lstStyle/>
          <a:p>
            <a:pPr algn="ctr"/>
            <a:r>
              <a:rPr lang="tr-TR" b="1" dirty="0">
                <a:solidFill>
                  <a:srgbClr val="FF0000"/>
                </a:solidFill>
              </a:rPr>
              <a:t>Platinum </a:t>
            </a:r>
            <a:r>
              <a:rPr lang="tr-TR" b="1" dirty="0" err="1">
                <a:solidFill>
                  <a:srgbClr val="FF0000"/>
                </a:solidFill>
              </a:rPr>
              <a:t>cancer</a:t>
            </a:r>
            <a:r>
              <a:rPr lang="tr-TR" b="1" dirty="0">
                <a:solidFill>
                  <a:srgbClr val="FF0000"/>
                </a:solidFill>
              </a:rPr>
              <a:t> </a:t>
            </a:r>
            <a:r>
              <a:rPr lang="tr-TR" b="1" dirty="0" err="1" smtClean="0">
                <a:solidFill>
                  <a:srgbClr val="FF0000"/>
                </a:solidFill>
              </a:rPr>
              <a:t>drugs</a:t>
            </a:r>
            <a:endParaRPr lang="tr-TR" b="1" dirty="0" smtClean="0">
              <a:solidFill>
                <a:srgbClr val="FF0000"/>
              </a:solidFill>
            </a:endParaRPr>
          </a:p>
          <a:p>
            <a:pPr algn="ctr"/>
            <a:r>
              <a:rPr lang="tr-TR" b="1" dirty="0" err="1">
                <a:solidFill>
                  <a:srgbClr val="FF0000"/>
                </a:solidFill>
              </a:rPr>
              <a:t>C</a:t>
            </a:r>
            <a:r>
              <a:rPr lang="tr-TR" b="1" dirty="0" err="1" smtClean="0">
                <a:solidFill>
                  <a:srgbClr val="FF0000"/>
                </a:solidFill>
              </a:rPr>
              <a:t>arboplatin</a:t>
            </a:r>
            <a:r>
              <a:rPr lang="tr-TR" b="1" dirty="0" smtClean="0">
                <a:solidFill>
                  <a:srgbClr val="FF0000"/>
                </a:solidFill>
              </a:rPr>
              <a:t>:</a:t>
            </a:r>
            <a:r>
              <a:rPr lang="tr-TR" dirty="0" smtClean="0"/>
              <a:t> </a:t>
            </a:r>
          </a:p>
          <a:p>
            <a:endParaRPr lang="en-US" dirty="0"/>
          </a:p>
          <a:p>
            <a:r>
              <a:rPr lang="en-US" dirty="0"/>
              <a:t>Carboplatin, [Pt (</a:t>
            </a:r>
            <a:r>
              <a:rPr lang="en-US" dirty="0" err="1"/>
              <a:t>cbdca</a:t>
            </a:r>
            <a:r>
              <a:rPr lang="en-US" dirty="0"/>
              <a:t>-O, O0) (NH</a:t>
            </a:r>
            <a:r>
              <a:rPr lang="en-US" baseline="-25000" dirty="0"/>
              <a:t>3</a:t>
            </a:r>
            <a:r>
              <a:rPr lang="en-US" dirty="0"/>
              <a:t>) </a:t>
            </a:r>
            <a:r>
              <a:rPr lang="en-US" baseline="-25000" dirty="0"/>
              <a:t>2</a:t>
            </a:r>
            <a:r>
              <a:rPr lang="en-US" dirty="0"/>
              <a:t>], where </a:t>
            </a:r>
            <a:r>
              <a:rPr lang="en-US" dirty="0" err="1"/>
              <a:t>cbdca</a:t>
            </a:r>
            <a:r>
              <a:rPr lang="en-US" dirty="0"/>
              <a:t> is cyclobutane-1,1-dicarboxylate and ligand donor atoms of O and O0, called the second generation platinum. anticancer drug that is much less auto and nephrotoxic than cisplatin. The patented [reported drug was approved by </a:t>
            </a:r>
            <a:r>
              <a:rPr lang="en-US" dirty="0" err="1"/>
              <a:t>Cleare</a:t>
            </a:r>
            <a:r>
              <a:rPr lang="en-US" dirty="0"/>
              <a:t> and </a:t>
            </a:r>
            <a:r>
              <a:rPr lang="en-US" dirty="0" err="1"/>
              <a:t>Hoeschele</a:t>
            </a:r>
            <a:r>
              <a:rPr lang="en-US" dirty="0"/>
              <a:t> in 1973] and later by the U.S. Food and Drug Administration (FDA) under the </a:t>
            </a:r>
            <a:r>
              <a:rPr lang="en-US" dirty="0" err="1"/>
              <a:t>Paraplatin</a:t>
            </a:r>
            <a:r>
              <a:rPr lang="en-US" dirty="0"/>
              <a:t> brand in 1989. The main difference between structures is that the carboplatin and cisplatin have a six-membered </a:t>
            </a:r>
            <a:r>
              <a:rPr lang="en-US" dirty="0" err="1"/>
              <a:t>dicarboxylate</a:t>
            </a:r>
            <a:r>
              <a:rPr lang="en-US" dirty="0"/>
              <a:t> ring, which makes it less chemically reactive than cisplatin due to the chelating effect. Carboplatin alone or in combination with other drugs is used worldwide for the treatment of various different cancers including head and neck cancer and ovarian, breast, small lung cell, testicle, bladder and brain tumors. Although carboplatin is much less auto- and nephrotoxic than cisplatin, it is </a:t>
            </a:r>
            <a:r>
              <a:rPr lang="en-US" dirty="0" err="1"/>
              <a:t>myelosuppressive</a:t>
            </a:r>
            <a:r>
              <a:rPr lang="en-US" dirty="0"/>
              <a:t>, leading to a decrease in the number of white cells in the blood, thereby exposing the patient to infection by various organisms.</a:t>
            </a:r>
            <a:endParaRPr lang="tr-TR" dirty="0"/>
          </a:p>
        </p:txBody>
      </p:sp>
    </p:spTree>
    <p:extLst>
      <p:ext uri="{BB962C8B-B14F-4D97-AF65-F5344CB8AC3E}">
        <p14:creationId xmlns:p14="http://schemas.microsoft.com/office/powerpoint/2010/main" val="1823786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376356" y="5145024"/>
            <a:ext cx="3000375" cy="1524000"/>
          </a:xfrm>
          <a:prstGeom prst="rect">
            <a:avLst/>
          </a:prstGeom>
        </p:spPr>
      </p:pic>
      <p:sp>
        <p:nvSpPr>
          <p:cNvPr id="3" name="Metin kutusu 2"/>
          <p:cNvSpPr txBox="1"/>
          <p:nvPr/>
        </p:nvSpPr>
        <p:spPr>
          <a:xfrm>
            <a:off x="1636776" y="0"/>
            <a:ext cx="10341864" cy="4524315"/>
          </a:xfrm>
          <a:prstGeom prst="rect">
            <a:avLst/>
          </a:prstGeom>
          <a:noFill/>
        </p:spPr>
        <p:txBody>
          <a:bodyPr wrap="square" rtlCol="0">
            <a:spAutoFit/>
          </a:bodyPr>
          <a:lstStyle/>
          <a:p>
            <a:pPr algn="ctr"/>
            <a:r>
              <a:rPr lang="tr-TR" b="1" dirty="0" err="1" smtClean="0">
                <a:solidFill>
                  <a:srgbClr val="FF0000"/>
                </a:solidFill>
              </a:rPr>
              <a:t>Oxaliplatin</a:t>
            </a:r>
            <a:r>
              <a:rPr lang="tr-TR" b="1" dirty="0" smtClean="0">
                <a:solidFill>
                  <a:srgbClr val="FF0000"/>
                </a:solidFill>
              </a:rPr>
              <a:t>  </a:t>
            </a:r>
            <a:r>
              <a:rPr lang="tr-TR" dirty="0" smtClean="0"/>
              <a:t> </a:t>
            </a:r>
          </a:p>
          <a:p>
            <a:r>
              <a:rPr lang="en-US" dirty="0" err="1"/>
              <a:t>Oxaliplatin</a:t>
            </a:r>
            <a:r>
              <a:rPr lang="en-US" dirty="0"/>
              <a:t> (</a:t>
            </a:r>
            <a:r>
              <a:rPr lang="en-US" dirty="0" err="1"/>
              <a:t>Eloxatin</a:t>
            </a:r>
            <a:r>
              <a:rPr lang="en-US" dirty="0"/>
              <a:t>), [Pt (ox-O, O0) ((1R, 2R) -</a:t>
            </a:r>
            <a:r>
              <a:rPr lang="en-US" dirty="0" err="1"/>
              <a:t>dach</a:t>
            </a:r>
            <a:r>
              <a:rPr lang="en-US" dirty="0"/>
              <a:t>-N, N0)], where oxalate and </a:t>
            </a:r>
            <a:r>
              <a:rPr lang="en-US" dirty="0" err="1"/>
              <a:t>dach</a:t>
            </a:r>
            <a:r>
              <a:rPr lang="en-US" dirty="0"/>
              <a:t> are 1,2-diaminocyclohexane (also in Figure), a platinum anticancer in 1999 The drug, which was approved for clinical use in the European Union and the United States in 2002. </a:t>
            </a:r>
            <a:r>
              <a:rPr lang="en-US" dirty="0" err="1"/>
              <a:t>Oxaliplatin</a:t>
            </a:r>
            <a:r>
              <a:rPr lang="en-US" dirty="0"/>
              <a:t> is particularly effective against metastatic colorectal cancer in combination with 5-fluorouracil (5-FU) and is much less </a:t>
            </a:r>
            <a:r>
              <a:rPr lang="en-US" dirty="0" err="1"/>
              <a:t>nephro</a:t>
            </a:r>
            <a:r>
              <a:rPr lang="en-US" dirty="0"/>
              <a:t> and ototoxic than cisplatin. In addition, </a:t>
            </a:r>
            <a:r>
              <a:rPr lang="en-US" dirty="0" err="1"/>
              <a:t>oxaliplatin</a:t>
            </a:r>
            <a:r>
              <a:rPr lang="en-US" dirty="0"/>
              <a:t> can be used to treat cisplatin-resistant tumors and is less </a:t>
            </a:r>
            <a:r>
              <a:rPr lang="en-US" dirty="0" err="1"/>
              <a:t>myelo</a:t>
            </a:r>
            <a:r>
              <a:rPr lang="en-US" dirty="0"/>
              <a:t> suppressive than carboplatin. A limitation of </a:t>
            </a:r>
            <a:r>
              <a:rPr lang="en-US" dirty="0" err="1"/>
              <a:t>oxaliplatin</a:t>
            </a:r>
            <a:r>
              <a:rPr lang="en-US" dirty="0"/>
              <a:t> is that the drug induces peripheral neuropathy (nerve damage) for acute (short) exposure, which occurs immediately after administration and can be reversible, affecting the sense of touch and cooling]. Since the Ca2 + ions are important in the neuronal signaling system, this form of neuropathy can result from the complexing of the oxalate ligand released from the drug, a hard base, with a hard acid, Ca2 +. In the case of chronic (continuous) exposure to </a:t>
            </a:r>
            <a:r>
              <a:rPr lang="en-US" dirty="0" err="1"/>
              <a:t>oxaliplatin</a:t>
            </a:r>
            <a:r>
              <a:rPr lang="en-US" dirty="0"/>
              <a:t>, drug-induced neuropathy is not completely reversible. This form of nerve damage is thought to be associated with the accumulation of the drug in cells located in the dorsal root ganglion of the spine, followed by a decrease in cellular metabolism.</a:t>
            </a:r>
            <a:endParaRPr lang="tr-TR" dirty="0"/>
          </a:p>
        </p:txBody>
      </p:sp>
    </p:spTree>
    <p:extLst>
      <p:ext uri="{BB962C8B-B14F-4D97-AF65-F5344CB8AC3E}">
        <p14:creationId xmlns:p14="http://schemas.microsoft.com/office/powerpoint/2010/main" val="2035697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4535424" y="4776666"/>
            <a:ext cx="3118104" cy="2081334"/>
          </a:xfrm>
          <a:prstGeom prst="rect">
            <a:avLst/>
          </a:prstGeom>
        </p:spPr>
      </p:pic>
      <p:sp>
        <p:nvSpPr>
          <p:cNvPr id="4" name="Metin kutusu 3"/>
          <p:cNvSpPr txBox="1"/>
          <p:nvPr/>
        </p:nvSpPr>
        <p:spPr>
          <a:xfrm>
            <a:off x="1901952" y="521208"/>
            <a:ext cx="9957816" cy="3693319"/>
          </a:xfrm>
          <a:prstGeom prst="rect">
            <a:avLst/>
          </a:prstGeom>
          <a:noFill/>
        </p:spPr>
        <p:txBody>
          <a:bodyPr wrap="square" rtlCol="0">
            <a:spAutoFit/>
          </a:bodyPr>
          <a:lstStyle/>
          <a:p>
            <a:pPr algn="ctr"/>
            <a:r>
              <a:rPr lang="tr-TR" b="1" dirty="0" smtClean="0">
                <a:solidFill>
                  <a:srgbClr val="FF0000"/>
                </a:solidFill>
              </a:rPr>
              <a:t>Nedaplatin</a:t>
            </a:r>
            <a:r>
              <a:rPr lang="tr-TR" dirty="0" smtClean="0">
                <a:solidFill>
                  <a:srgbClr val="FF0000"/>
                </a:solidFill>
              </a:rPr>
              <a:t> </a:t>
            </a:r>
          </a:p>
          <a:p>
            <a:r>
              <a:rPr lang="tr-TR" dirty="0" smtClean="0"/>
              <a:t>  </a:t>
            </a:r>
            <a:endParaRPr lang="en-US" dirty="0"/>
          </a:p>
          <a:p>
            <a:r>
              <a:rPr lang="en-US" dirty="0"/>
              <a:t>Platinum-containing anticancer drug </a:t>
            </a:r>
            <a:r>
              <a:rPr lang="en-US" dirty="0" err="1"/>
              <a:t>nedaplatin</a:t>
            </a:r>
            <a:r>
              <a:rPr lang="en-US" dirty="0"/>
              <a:t>, cis-</a:t>
            </a:r>
            <a:r>
              <a:rPr lang="en-US" dirty="0" err="1"/>
              <a:t>diamminglikolatoplatinum</a:t>
            </a:r>
            <a:r>
              <a:rPr lang="en-US" dirty="0"/>
              <a:t> (II) (Figure) is in clinical use in Japan for the treatment of ovarian and cervical carcinomas, head and neck tumors, and esophageal and bladder cancer. </a:t>
            </a:r>
            <a:r>
              <a:rPr lang="en-US" dirty="0" err="1"/>
              <a:t>Nedaplatin</a:t>
            </a:r>
            <a:r>
              <a:rPr lang="en-US" dirty="0"/>
              <a:t> is similar in some respects to carboplatin as it does not use organic cation carriers to enter the cell and is </a:t>
            </a:r>
            <a:r>
              <a:rPr lang="en-US" dirty="0" err="1"/>
              <a:t>myelo</a:t>
            </a:r>
            <a:r>
              <a:rPr lang="en-US" dirty="0"/>
              <a:t> suppressive, limiting the dose that can be administered to the patient.</a:t>
            </a:r>
          </a:p>
          <a:p>
            <a:r>
              <a:rPr lang="en-US" dirty="0"/>
              <a:t>Structurally, the non-degradable ligands of </a:t>
            </a:r>
            <a:r>
              <a:rPr lang="en-US" dirty="0" err="1"/>
              <a:t>nedaplatin</a:t>
            </a:r>
            <a:r>
              <a:rPr lang="en-US" dirty="0"/>
              <a:t> are two molecules of cis-ammonia that make half the drug the same as cisplatin and carboplatin. The ligand separated by </a:t>
            </a:r>
            <a:r>
              <a:rPr lang="en-US" dirty="0" err="1"/>
              <a:t>nedaplatin</a:t>
            </a:r>
            <a:r>
              <a:rPr lang="en-US" dirty="0"/>
              <a:t> is the </a:t>
            </a:r>
            <a:r>
              <a:rPr lang="en-US" dirty="0" err="1"/>
              <a:t>dianionic</a:t>
            </a:r>
            <a:r>
              <a:rPr lang="en-US" dirty="0"/>
              <a:t> glycolic form that forms a five-membered chelate ring with P</a:t>
            </a:r>
            <a:r>
              <a:rPr lang="en-US" baseline="30000" dirty="0"/>
              <a:t>t2 + </a:t>
            </a:r>
            <a:r>
              <a:rPr lang="en-US" dirty="0"/>
              <a:t>ion. Two negative charges on glycolic acid depend on the deprotonated carboxylic acid group and the deprotonated alcohol functional group; that is, an </a:t>
            </a:r>
            <a:r>
              <a:rPr lang="en-US" dirty="0" err="1"/>
              <a:t>alkoxide</a:t>
            </a:r>
            <a:r>
              <a:rPr lang="en-US" dirty="0"/>
              <a:t>.</a:t>
            </a:r>
            <a:endParaRPr lang="tr-TR" dirty="0"/>
          </a:p>
        </p:txBody>
      </p:sp>
    </p:spTree>
    <p:extLst>
      <p:ext uri="{BB962C8B-B14F-4D97-AF65-F5344CB8AC3E}">
        <p14:creationId xmlns:p14="http://schemas.microsoft.com/office/powerpoint/2010/main" val="2160992457"/>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Duman</Template>
  <TotalTime>438</TotalTime>
  <Words>1899</Words>
  <Application>Microsoft Office PowerPoint</Application>
  <PresentationFormat>Geniş ekran</PresentationFormat>
  <Paragraphs>51</Paragraphs>
  <Slides>13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13</vt:i4>
      </vt:variant>
    </vt:vector>
  </HeadingPairs>
  <TitlesOfParts>
    <vt:vector size="18" baseType="lpstr">
      <vt:lpstr>Arial</vt:lpstr>
      <vt:lpstr>Century Gothic</vt:lpstr>
      <vt:lpstr>inherit</vt:lpstr>
      <vt:lpstr>Wingdings 3</vt:lpstr>
      <vt:lpstr>Duman</vt:lpstr>
      <vt:lpstr>Cis platin (CP)Part 2</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 platin devamı</dc:title>
  <dc:creator>nuracar54@outlook.com</dc:creator>
  <cp:lastModifiedBy>nuracar54@outlook.com</cp:lastModifiedBy>
  <cp:revision>40</cp:revision>
  <dcterms:created xsi:type="dcterms:W3CDTF">2020-04-13T20:24:55Z</dcterms:created>
  <dcterms:modified xsi:type="dcterms:W3CDTF">2020-04-15T06:33:19Z</dcterms:modified>
</cp:coreProperties>
</file>