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90" d="100"/>
          <a:sy n="90" d="100"/>
        </p:scale>
        <p:origin x="-594" y="-6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756ECC-CBA7-476E-B9DF-7EB7366C7E26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9A8E26-11A0-432B-8413-A0C34630ABB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450106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9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Oval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Oval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Oval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Oval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286000" y="3143248"/>
            <a:ext cx="6643718" cy="1875314"/>
          </a:xfrm>
        </p:spPr>
        <p:txBody>
          <a:bodyPr/>
          <a:lstStyle/>
          <a:p>
            <a:r>
              <a:rPr lang="tr-TR" dirty="0" smtClean="0"/>
              <a:t>ERGENLİK DÖNEMİ(12-18 YAŞ)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Bu bölüm; </a:t>
            </a:r>
          </a:p>
          <a:p>
            <a:pPr>
              <a:lnSpc>
                <a:spcPct val="120000"/>
              </a:lnSpc>
              <a:spcAft>
                <a:spcPts val="600"/>
              </a:spcAft>
              <a:buFont typeface="Arial" charset="0"/>
              <a:buChar char="•"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Baran, G., 2011. </a:t>
            </a:r>
            <a:r>
              <a:rPr lang="tr-TR" sz="2000" i="1" dirty="0" smtClean="0">
                <a:latin typeface="Times New Roman" pitchFamily="18" charset="0"/>
                <a:cs typeface="Times New Roman" pitchFamily="18" charset="0"/>
              </a:rPr>
              <a:t>Çocuk Gelişimine Giriş.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Çocuk Gelişimi (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Edit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:N. Aral ve G. Baran),17-51, İstanbul: Ya-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Pa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Yayınları.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kaynaklarından yararlanılarak hazırlanmıştır.</a:t>
            </a:r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ERGENLİK DÖNEMİ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r>
              <a:rPr lang="tr-TR" dirty="0" smtClean="0">
                <a:latin typeface="Arial" charset="0"/>
                <a:cs typeface="Arial" charset="0"/>
              </a:rPr>
              <a:t>Ergenlik, çocukluktan gençliğe geçiş evresi olup insan gelişimindeki en hızlı büyüme dönemlerinden biridir. </a:t>
            </a:r>
          </a:p>
          <a:p>
            <a:pPr marL="0" indent="0" algn="just" fontAlgn="base">
              <a:spcAft>
                <a:spcPct val="0"/>
              </a:spcAft>
              <a:buFont typeface="Arial" charset="0"/>
              <a:buNone/>
            </a:pPr>
            <a:endParaRPr lang="tr-TR" dirty="0" smtClean="0">
              <a:latin typeface="Arial" charset="0"/>
              <a:cs typeface="Arial" charset="0"/>
            </a:endParaRPr>
          </a:p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r>
              <a:rPr lang="tr-TR" dirty="0" smtClean="0">
                <a:latin typeface="Arial" charset="0"/>
                <a:cs typeface="Arial" charset="0"/>
              </a:rPr>
              <a:t>Bu dönemdeki bedensel gelişim, duygusal, sosyal ve zihinsel gelişimin temellerini oluşturmaktadır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575F6D"/>
                </a:solidFill>
              </a:rPr>
              <a:t>ERGENLİK DÖNEMİ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r>
              <a:rPr lang="tr-TR" dirty="0" smtClean="0">
                <a:latin typeface="Arial" charset="0"/>
                <a:cs typeface="Arial" charset="0"/>
              </a:rPr>
              <a:t>Ergenlik homojen bir süreç olmayıp, kendi içinde erken, orta ve geç ergenlik gibi aşamaları olan bir dönemdir. </a:t>
            </a:r>
          </a:p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endParaRPr lang="tr-TR" dirty="0" smtClean="0">
              <a:latin typeface="Arial" charset="0"/>
              <a:cs typeface="Arial" charset="0"/>
            </a:endParaRPr>
          </a:p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r>
              <a:rPr lang="tr-TR" dirty="0" smtClean="0">
                <a:latin typeface="Arial" charset="0"/>
                <a:cs typeface="Arial" charset="0"/>
              </a:rPr>
              <a:t>Ön ergenlik ya da </a:t>
            </a:r>
            <a:r>
              <a:rPr lang="tr-TR" dirty="0" err="1" smtClean="0">
                <a:latin typeface="Arial" charset="0"/>
                <a:cs typeface="Arial" charset="0"/>
              </a:rPr>
              <a:t>puberte</a:t>
            </a:r>
            <a:r>
              <a:rPr lang="tr-TR" dirty="0" smtClean="0">
                <a:latin typeface="Arial" charset="0"/>
                <a:cs typeface="Arial" charset="0"/>
              </a:rPr>
              <a:t> olarak da adlandırılan erken ergenlik evresi, 12-14 yaşlarında fiziksel, bilişsel ve cinsel gelişim özelliklerini içermektedir.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ERGENLİK DÖNEMİ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r>
              <a:rPr lang="tr-TR" dirty="0" smtClean="0">
                <a:latin typeface="Arial" charset="0"/>
                <a:cs typeface="Arial" charset="0"/>
              </a:rPr>
              <a:t>Orta ergenlik evresi, 15-17 yaşlarında bedensel gelişimin tamamlandığı, aile ile ilişkilerin azalıp arkadaş ilişkilerinin önem kazandığı, karşı cinsle ilişkilerin kurulduğu, cinsel kimliğin geliştiği evredir. </a:t>
            </a:r>
          </a:p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endParaRPr lang="tr-TR" dirty="0" smtClean="0">
              <a:latin typeface="Arial" charset="0"/>
              <a:cs typeface="Arial" charset="0"/>
            </a:endParaRPr>
          </a:p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r>
              <a:rPr lang="tr-TR" dirty="0" smtClean="0">
                <a:latin typeface="Arial" charset="0"/>
                <a:cs typeface="Arial" charset="0"/>
              </a:rPr>
              <a:t>Geç ergenlik evresi, 18-21 yaşlarında kimlik gelişiminin tamamlandığı ve kimlik duygusunda bir bütünlüğe erişilen bir aşamadır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ERGENLİK DÖNEMİ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r>
              <a:rPr lang="tr-TR" dirty="0" smtClean="0">
                <a:latin typeface="Arial" charset="0"/>
                <a:cs typeface="Arial" charset="0"/>
              </a:rPr>
              <a:t>Ergenlik döneminde beden oranlarında değişiklikler yaşanır. </a:t>
            </a:r>
          </a:p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r>
              <a:rPr lang="tr-TR" dirty="0" smtClean="0">
                <a:latin typeface="Arial" charset="0"/>
                <a:cs typeface="Arial" charset="0"/>
              </a:rPr>
              <a:t>Değişen beden oranları nedeniyle genç biraz sakarlaşır, oranlara uyum sağlayabilmek için zamana ihtiyaç duyar. </a:t>
            </a:r>
          </a:p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r>
              <a:rPr lang="tr-TR" dirty="0" smtClean="0">
                <a:latin typeface="Arial" charset="0"/>
                <a:cs typeface="Arial" charset="0"/>
              </a:rPr>
              <a:t>Bu süreç içerisinde genç, bedenini kabullenmek ve onu becerikli bir şekilde kullanmayı öğrenmek durumundadır.</a:t>
            </a:r>
          </a:p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endParaRPr lang="tr-TR" dirty="0" smtClean="0">
              <a:latin typeface="Arial" charset="0"/>
              <a:cs typeface="Arial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ERGENLİK DÖNEMİ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r>
              <a:rPr lang="tr-TR" dirty="0" smtClean="0">
                <a:latin typeface="Arial" charset="0"/>
                <a:cs typeface="Arial" charset="0"/>
              </a:rPr>
              <a:t>Ergenliğin başlama zamanı önemli sosyal etkilere neden olabilir. </a:t>
            </a:r>
          </a:p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endParaRPr lang="tr-TR" dirty="0" smtClean="0">
              <a:latin typeface="Arial" charset="0"/>
              <a:cs typeface="Arial" charset="0"/>
            </a:endParaRPr>
          </a:p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r>
              <a:rPr lang="tr-TR" dirty="0" smtClean="0">
                <a:latin typeface="Arial" charset="0"/>
                <a:cs typeface="Arial" charset="0"/>
              </a:rPr>
              <a:t>Kızlarda yaşıtlarına göre erken ergenlik belirtileri veya erkek çocuklarda gecikmiş ergenlik uyum zorlukları yaşanmasına neden olabilir </a:t>
            </a:r>
          </a:p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endParaRPr lang="tr-TR" dirty="0" smtClean="0">
              <a:latin typeface="Arial" charset="0"/>
              <a:cs typeface="Arial" charset="0"/>
            </a:endParaRPr>
          </a:p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r>
              <a:rPr lang="tr-TR" dirty="0" smtClean="0">
                <a:latin typeface="Arial" charset="0"/>
                <a:cs typeface="Arial" charset="0"/>
              </a:rPr>
              <a:t>Ergenlik ile birlikte bireyin kişilerarası ilişkileri de artar ve nitelik değiştirir.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ERGENLİK DÖNEMİ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r>
              <a:rPr lang="tr-TR" dirty="0" smtClean="0">
                <a:latin typeface="Arial" charset="0"/>
                <a:cs typeface="Arial" charset="0"/>
              </a:rPr>
              <a:t>İlişki başlatma, sürdürme ve gerektiğinde bitirme becerileri bu dönemde edinilir. </a:t>
            </a:r>
          </a:p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r>
              <a:rPr lang="tr-TR" dirty="0" smtClean="0">
                <a:latin typeface="Arial" charset="0"/>
                <a:cs typeface="Arial" charset="0"/>
              </a:rPr>
              <a:t>Her ne kadar karşı cinsle ilişkiler yoğunlukta ise de, bu beceriler her iki cins arkadaşlar için de geçerlidir.</a:t>
            </a:r>
          </a:p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r>
              <a:rPr lang="tr-TR" dirty="0" smtClean="0">
                <a:latin typeface="Arial" charset="0"/>
                <a:cs typeface="Arial" charset="0"/>
              </a:rPr>
              <a:t> Bu dönemde cinsiyet rolü kazanımı, ilişki karmaşıklığı içinde ve özellikle karşı cinsle ilişkilerinde kendi cinsiyetinin rollerinin öğrenilmesi niteliğine bürünür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17</TotalTime>
  <Words>297</Words>
  <Application>Microsoft Office PowerPoint</Application>
  <PresentationFormat>Ekran Gösterisi (4:3)</PresentationFormat>
  <Paragraphs>30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Cumba</vt:lpstr>
      <vt:lpstr>ERGENLİK DÖNEMİ(12-18 YAŞ)</vt:lpstr>
      <vt:lpstr>Slayt 2</vt:lpstr>
      <vt:lpstr>ERGENLİK DÖNEMİ</vt:lpstr>
      <vt:lpstr>ERGENLİK DÖNEMİ</vt:lpstr>
      <vt:lpstr>ERGENLİK DÖNEMİ</vt:lpstr>
      <vt:lpstr>ERGENLİK DÖNEMİ</vt:lpstr>
      <vt:lpstr>ERGENLİK DÖNEMİ</vt:lpstr>
      <vt:lpstr>ERGENLİK DÖNEMİ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acer</dc:creator>
  <cp:lastModifiedBy>acer</cp:lastModifiedBy>
  <cp:revision>9</cp:revision>
  <dcterms:created xsi:type="dcterms:W3CDTF">2017-01-03T10:53:39Z</dcterms:created>
  <dcterms:modified xsi:type="dcterms:W3CDTF">2017-01-27T11:41:14Z</dcterms:modified>
</cp:coreProperties>
</file>