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9" r:id="rId4"/>
    <p:sldId id="280" r:id="rId5"/>
    <p:sldId id="278" r:id="rId6"/>
    <p:sldId id="281" r:id="rId7"/>
    <p:sldId id="282" r:id="rId8"/>
    <p:sldId id="283" r:id="rId9"/>
    <p:sldId id="286" r:id="rId10"/>
    <p:sldId id="287" r:id="rId11"/>
    <p:sldId id="289" r:id="rId12"/>
    <p:sldId id="28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Dr. </a:t>
            </a:r>
            <a:r>
              <a:rPr lang="tr-TR" sz="1600" dirty="0" err="1" smtClean="0">
                <a:ea typeface="+mj-ea"/>
                <a:cs typeface="+mj-cs"/>
              </a:rPr>
              <a:t>Öğr</a:t>
            </a:r>
            <a:r>
              <a:rPr lang="tr-TR" sz="1600" dirty="0" smtClean="0">
                <a:ea typeface="+mj-ea"/>
                <a:cs typeface="+mj-cs"/>
              </a:rPr>
              <a:t>.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</a:t>
            </a:r>
            <a:r>
              <a:rPr kumimoji="0" lang="tr-TR" sz="16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Pınar</a:t>
            </a:r>
            <a:r>
              <a:rPr kumimoji="0" lang="tr-TR" sz="160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sz="1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Başka bir deyişle, </a:t>
            </a:r>
            <a:r>
              <a:rPr lang="tr-TR" sz="1800" dirty="0">
                <a:solidFill>
                  <a:schemeClr val="tx1"/>
                </a:solidFill>
                <a:latin typeface="Book Antiqua" panose="02040602050305030304" pitchFamily="18" charset="0"/>
              </a:rPr>
              <a:t>bağımsız ölçümlerde benzer kararlı sonuç alınmalıdır. </a:t>
            </a:r>
            <a:endParaRPr lang="tr-TR" sz="1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Güvenilirlik</a:t>
            </a:r>
            <a:r>
              <a:rPr lang="tr-TR" sz="1800" dirty="0">
                <a:solidFill>
                  <a:schemeClr val="tx1"/>
                </a:solidFill>
                <a:latin typeface="Book Antiqua" panose="02040602050305030304" pitchFamily="18" charset="0"/>
              </a:rPr>
              <a:t>, bir ölçeğin ölçmek istediği özelliği ne ölçüde doğru ölçtüğünü, ölçeğin üretkenliğini ve sürekliliğini gösterir. </a:t>
            </a:r>
            <a:endParaRPr lang="tr-TR" sz="1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Güvenilirlik </a:t>
            </a:r>
            <a:r>
              <a:rPr lang="tr-TR" sz="1800" dirty="0">
                <a:solidFill>
                  <a:schemeClr val="tx1"/>
                </a:solidFill>
                <a:latin typeface="Book Antiqua" panose="02040602050305030304" pitchFamily="18" charset="0"/>
              </a:rPr>
              <a:t>için testin tekrarlanabilir ve aktarılabilir olması gerekir</a:t>
            </a:r>
            <a:r>
              <a:rPr lang="tr-TR" sz="1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lvl="1" algn="just"/>
            <a:endParaRPr lang="tr-TR" sz="1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>
                <a:latin typeface="Book Antiqua" panose="02040602050305030304" pitchFamily="18" charset="0"/>
              </a:rPr>
              <a:t>Güvenirliği tanımlayan üç kavram</a:t>
            </a:r>
            <a:r>
              <a:rPr lang="tr-TR" sz="2000" b="1" u="sng" dirty="0" smtClean="0">
                <a:latin typeface="Book Antiqua" panose="02040602050305030304" pitchFamily="18" charset="0"/>
              </a:rPr>
              <a:t>;</a:t>
            </a:r>
          </a:p>
          <a:p>
            <a:pPr lvl="2" algn="just"/>
            <a:r>
              <a:rPr lang="tr-TR" sz="21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Duyarlık</a:t>
            </a:r>
            <a:endParaRPr lang="en-US" sz="15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tr-T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Kararlılık</a:t>
            </a:r>
            <a:endParaRPr lang="en-US" sz="15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tr-T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Tutarlılık</a:t>
            </a:r>
            <a:endParaRPr lang="en-US" sz="15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endParaRPr lang="en-US" sz="17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Geçerlik-Güvenirlik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675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Geçerlik; </a:t>
            </a:r>
            <a:r>
              <a:rPr lang="tr-TR" sz="2000" dirty="0">
                <a:latin typeface="Book Antiqua" panose="02040602050305030304" pitchFamily="18" charset="0"/>
              </a:rPr>
              <a:t>ö</a:t>
            </a:r>
            <a:r>
              <a:rPr lang="tr-TR" sz="2000" dirty="0" smtClean="0">
                <a:latin typeface="Book Antiqua" panose="02040602050305030304" pitchFamily="18" charset="0"/>
              </a:rPr>
              <a:t>lçme </a:t>
            </a:r>
            <a:r>
              <a:rPr lang="tr-TR" sz="2000" dirty="0">
                <a:latin typeface="Book Antiqua" panose="02040602050305030304" pitchFamily="18" charset="0"/>
              </a:rPr>
              <a:t>aracı, ölçmek istediği hedefi mi ölçüyor yoksa başka </a:t>
            </a:r>
            <a:r>
              <a:rPr lang="tr-TR" sz="2000" dirty="0" err="1">
                <a:latin typeface="Book Antiqua" panose="02040602050305030304" pitchFamily="18" charset="0"/>
              </a:rPr>
              <a:t>birşey</a:t>
            </a:r>
            <a:r>
              <a:rPr lang="tr-TR" sz="2000" dirty="0">
                <a:latin typeface="Book Antiqua" panose="02040602050305030304" pitchFamily="18" charset="0"/>
              </a:rPr>
              <a:t> mi ölçüyor? 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marL="0" lvl="0" indent="0" algn="just">
              <a:buNone/>
            </a:pPr>
            <a:r>
              <a:rPr lang="tr-TR" sz="2000" dirty="0" smtClean="0">
                <a:latin typeface="Book Antiqua" panose="02040602050305030304" pitchFamily="18" charset="0"/>
              </a:rPr>
              <a:t>	ya da benzerlerini </a:t>
            </a:r>
            <a:r>
              <a:rPr lang="tr-TR" sz="2000" dirty="0">
                <a:latin typeface="Book Antiqua" panose="02040602050305030304" pitchFamily="18" charset="0"/>
              </a:rPr>
              <a:t>benzer kavramlardan ne kadar farklı </a:t>
            </a:r>
            <a:r>
              <a:rPr lang="tr-TR" sz="2000" dirty="0" smtClean="0">
                <a:latin typeface="Book Antiqua" panose="02040602050305030304" pitchFamily="18" charset="0"/>
              </a:rPr>
              <a:t>	biçimde </a:t>
            </a:r>
            <a:r>
              <a:rPr lang="tr-TR" sz="2000" dirty="0">
                <a:latin typeface="Book Antiqua" panose="02040602050305030304" pitchFamily="18" charset="0"/>
              </a:rPr>
              <a:t>ölçüyor</a:t>
            </a:r>
            <a:r>
              <a:rPr lang="tr-TR" sz="2000" dirty="0" smtClean="0">
                <a:latin typeface="Book Antiqua" panose="02040602050305030304" pitchFamily="18" charset="0"/>
              </a:rPr>
              <a:t>?</a:t>
            </a:r>
          </a:p>
          <a:p>
            <a:pPr lvl="0" algn="just"/>
            <a:endParaRPr lang="en-US" sz="16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Ölçülmesi düşünülen olgunun doğru olarak ölçüldüğünü belirtir.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Ölçümün geçerli oluşu, ölçme aracının ölçmeyi planladığı özellikleri gerçekten ölçüyor olması anlamına gelir</a:t>
            </a:r>
            <a:r>
              <a:rPr lang="tr-TR" sz="1800" dirty="0" smtClean="0">
                <a:latin typeface="Book Antiqua" panose="02040602050305030304" pitchFamily="18" charset="0"/>
              </a:rPr>
              <a:t>.</a:t>
            </a:r>
          </a:p>
          <a:p>
            <a:pPr lvl="1" algn="just"/>
            <a:endParaRPr lang="en-US" sz="1400" dirty="0">
              <a:latin typeface="Book Antiqua" panose="02040602050305030304" pitchFamily="18" charset="0"/>
            </a:endParaRPr>
          </a:p>
          <a:p>
            <a:pPr lvl="0" algn="just"/>
            <a:r>
              <a:rPr lang="en-US" sz="2000" dirty="0" err="1">
                <a:latin typeface="Book Antiqua" panose="02040602050305030304" pitchFamily="18" charset="0"/>
              </a:rPr>
              <a:t>Ölçülmek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istenilen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özelliğin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başka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özelliklerle</a:t>
            </a:r>
            <a:r>
              <a:rPr lang="en-US" sz="2000" dirty="0">
                <a:latin typeface="Book Antiqua" panose="02040602050305030304" pitchFamily="18" charset="0"/>
              </a:rPr>
              <a:t>  </a:t>
            </a:r>
            <a:r>
              <a:rPr lang="en-US" sz="2000" dirty="0" err="1">
                <a:latin typeface="Book Antiqua" panose="02040602050305030304" pitchFamily="18" charset="0"/>
              </a:rPr>
              <a:t>karıştırılmaksızın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 smtClean="0">
                <a:latin typeface="Book Antiqua" panose="02040602050305030304" pitchFamily="18" charset="0"/>
              </a:rPr>
              <a:t>ölçülebilmesi</a:t>
            </a:r>
            <a:r>
              <a:rPr lang="tr-TR" sz="2000" dirty="0" err="1" smtClean="0">
                <a:latin typeface="Book Antiqua" panose="02040602050305030304" pitchFamily="18" charset="0"/>
              </a:rPr>
              <a:t>dir</a:t>
            </a:r>
            <a:r>
              <a:rPr lang="tr-TR" sz="2000" dirty="0" smtClean="0">
                <a:latin typeface="Book Antiqua" panose="02040602050305030304" pitchFamily="18" charset="0"/>
              </a:rPr>
              <a:t>.</a:t>
            </a:r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Geçerlik-Güvenirlik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0425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1" algn="just"/>
            <a:r>
              <a:rPr lang="en-US" sz="2000" b="1" u="sng" dirty="0" err="1">
                <a:solidFill>
                  <a:schemeClr val="tx1"/>
                </a:solidFill>
                <a:latin typeface="Book Antiqua" panose="02040602050305030304" pitchFamily="18" charset="0"/>
              </a:rPr>
              <a:t>Kapsam</a:t>
            </a:r>
            <a:r>
              <a:rPr lang="en-US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  <a:latin typeface="Book Antiqua" panose="02040602050305030304" pitchFamily="18" charset="0"/>
              </a:rPr>
              <a:t>Geçerliliği</a:t>
            </a:r>
            <a:r>
              <a:rPr lang="en-US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İçeriğin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uzman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kanısına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dayalı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değerlendirilmesi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tr-TR" sz="1800" dirty="0" smtClean="0">
              <a:latin typeface="Book Antiqua" panose="02040602050305030304" pitchFamily="18" charset="0"/>
            </a:endParaRPr>
          </a:p>
          <a:p>
            <a:pPr marL="594360" lvl="2" indent="0" algn="just">
              <a:buNone/>
            </a:pPr>
            <a:endParaRPr lang="tr-TR" sz="1400" dirty="0">
              <a:latin typeface="Book Antiqua" panose="02040602050305030304" pitchFamily="18" charset="0"/>
            </a:endParaRPr>
          </a:p>
          <a:p>
            <a:pPr marL="594360" lvl="2" indent="0" algn="just">
              <a:buNone/>
            </a:pP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r>
              <a:rPr lang="en-US" sz="2000" b="1" u="sng" dirty="0" err="1">
                <a:solidFill>
                  <a:schemeClr val="tx1"/>
                </a:solidFill>
                <a:latin typeface="Book Antiqua" panose="02040602050305030304" pitchFamily="18" charset="0"/>
              </a:rPr>
              <a:t>Ölçüt</a:t>
            </a:r>
            <a:r>
              <a:rPr lang="en-US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  <a:latin typeface="Book Antiqua" panose="02040602050305030304" pitchFamily="18" charset="0"/>
              </a:rPr>
              <a:t>Geçerliliği</a:t>
            </a:r>
            <a:r>
              <a:rPr lang="en-US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endParaRPr lang="en-US" sz="16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>
                <a:latin typeface="Book Antiqua" panose="02040602050305030304" pitchFamily="18" charset="0"/>
              </a:rPr>
              <a:t>Test </a:t>
            </a:r>
            <a:r>
              <a:rPr lang="en-US" sz="1800" dirty="0" err="1">
                <a:latin typeface="Book Antiqua" panose="02040602050305030304" pitchFamily="18" charset="0"/>
              </a:rPr>
              <a:t>puanlarının</a:t>
            </a:r>
            <a:r>
              <a:rPr lang="en-US" sz="1800" dirty="0">
                <a:latin typeface="Book Antiqua" panose="02040602050305030304" pitchFamily="18" charset="0"/>
              </a:rPr>
              <a:t>, </a:t>
            </a:r>
            <a:r>
              <a:rPr lang="en-US" sz="1800" dirty="0" err="1">
                <a:latin typeface="Book Antiqua" panose="02040602050305030304" pitchFamily="18" charset="0"/>
              </a:rPr>
              <a:t>ölçüt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puanları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ile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ilişkili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olması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Eşzaman</a:t>
            </a:r>
            <a:r>
              <a:rPr lang="en-US" sz="1800" dirty="0">
                <a:latin typeface="Book Antiqua" panose="02040602050305030304" pitchFamily="18" charset="0"/>
              </a:rPr>
              <a:t>/</a:t>
            </a:r>
            <a:r>
              <a:rPr lang="en-US" sz="1800" dirty="0" err="1">
                <a:latin typeface="Book Antiqua" panose="02040602050305030304" pitchFamily="18" charset="0"/>
              </a:rPr>
              <a:t>Halihazır</a:t>
            </a:r>
            <a:r>
              <a:rPr lang="en-US" sz="1800" dirty="0">
                <a:latin typeface="Book Antiqua" panose="02040602050305030304" pitchFamily="18" charset="0"/>
              </a:rPr>
              <a:t>/</a:t>
            </a:r>
            <a:r>
              <a:rPr lang="en-US" sz="1800" dirty="0" err="1">
                <a:latin typeface="Book Antiqua" panose="02040602050305030304" pitchFamily="18" charset="0"/>
              </a:rPr>
              <a:t>Uygunluk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geçerliği</a:t>
            </a:r>
            <a:r>
              <a:rPr lang="en-US" sz="1800" dirty="0">
                <a:latin typeface="Book Antiqua" panose="02040602050305030304" pitchFamily="18" charset="0"/>
              </a:rPr>
              <a:t>.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3" algn="just"/>
            <a:r>
              <a:rPr lang="en-US" sz="1600" dirty="0" err="1">
                <a:latin typeface="Book Antiqua" panose="02040602050305030304" pitchFamily="18" charset="0"/>
              </a:rPr>
              <a:t>Ölçüt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aynı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veya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önceki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yakın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bir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zamanda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ölçülmüşse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endParaRPr lang="en-US" sz="1200" dirty="0">
              <a:latin typeface="Book Antiqua" panose="02040602050305030304" pitchFamily="18" charset="0"/>
            </a:endParaRPr>
          </a:p>
          <a:p>
            <a:pPr lvl="2" algn="just"/>
            <a:endParaRPr lang="tr-TR" sz="1800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en-US" sz="2000" b="1" u="sng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Yordama</a:t>
            </a:r>
            <a:r>
              <a:rPr lang="en-US" sz="20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u="sng" dirty="0" err="1">
                <a:solidFill>
                  <a:schemeClr val="tx1"/>
                </a:solidFill>
                <a:latin typeface="Book Antiqua" panose="02040602050305030304" pitchFamily="18" charset="0"/>
              </a:rPr>
              <a:t>geçerliği</a:t>
            </a:r>
            <a:r>
              <a:rPr lang="en-US" sz="20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</a:p>
          <a:p>
            <a:pPr lvl="3" algn="just"/>
            <a:r>
              <a:rPr lang="en-US" dirty="0" err="1">
                <a:latin typeface="Book Antiqua" panose="02040602050305030304" pitchFamily="18" charset="0"/>
              </a:rPr>
              <a:t>Ölçüt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daha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sonra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ölçülmüşse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endParaRPr lang="en-US" sz="14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Geçerlik-Güvenirlik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1319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2000" b="1" u="sng" dirty="0" smtClean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b="1" u="sng" dirty="0" smtClean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EVREN (</a:t>
            </a:r>
            <a:r>
              <a:rPr lang="tr-TR" sz="2000" b="1" dirty="0" err="1" smtClean="0">
                <a:latin typeface="Book Antiqua" panose="02040602050305030304" pitchFamily="18" charset="0"/>
              </a:rPr>
              <a:t>Population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1400" dirty="0" smtClean="0">
                <a:latin typeface="Book Antiqua" panose="02040602050305030304" pitchFamily="18" charset="0"/>
              </a:rPr>
              <a:t>; </a:t>
            </a:r>
            <a:r>
              <a:rPr lang="tr-TR" sz="2000" dirty="0" smtClean="0">
                <a:latin typeface="Book Antiqua" panose="02040602050305030304" pitchFamily="18" charset="0"/>
              </a:rPr>
              <a:t>Belirli </a:t>
            </a:r>
            <a:r>
              <a:rPr lang="tr-TR" sz="2000" dirty="0">
                <a:latin typeface="Book Antiqua" panose="02040602050305030304" pitchFamily="18" charset="0"/>
              </a:rPr>
              <a:t>bir özellik yönünden, birbirine benzeyen elemanların oluşturduğu </a:t>
            </a:r>
            <a:r>
              <a:rPr lang="tr-TR" sz="2000" dirty="0" smtClean="0">
                <a:latin typeface="Book Antiqua" panose="02040602050305030304" pitchFamily="18" charset="0"/>
              </a:rPr>
              <a:t>kümedir.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>
                <a:latin typeface="Book Antiqua" panose="02040602050305030304" pitchFamily="18" charset="0"/>
              </a:rPr>
              <a:t>Ankara’daki dilbilim öğrencileri, Türkiye’deki ilkokul </a:t>
            </a:r>
            <a:r>
              <a:rPr lang="tr-TR" sz="1600" dirty="0" smtClean="0">
                <a:latin typeface="Book Antiqua" panose="02040602050305030304" pitchFamily="18" charset="0"/>
              </a:rPr>
              <a:t>öğrencileri</a:t>
            </a:r>
          </a:p>
          <a:p>
            <a:pPr lvl="2" algn="just"/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Bazı evrenlerin eleman </a:t>
            </a:r>
            <a:r>
              <a:rPr lang="tr-TR" sz="2000" dirty="0" smtClean="0">
                <a:latin typeface="Book Antiqua" panose="02040602050305030304" pitchFamily="18" charset="0"/>
              </a:rPr>
              <a:t>sayıları bilinmektedir: </a:t>
            </a:r>
          </a:p>
          <a:p>
            <a:pPr lvl="2" algn="just"/>
            <a:r>
              <a:rPr lang="tr-TR" sz="1600" dirty="0" smtClean="0">
                <a:latin typeface="Book Antiqua" panose="02040602050305030304" pitchFamily="18" charset="0"/>
              </a:rPr>
              <a:t>Sonlu </a:t>
            </a:r>
            <a:r>
              <a:rPr lang="tr-TR" sz="1600" dirty="0">
                <a:latin typeface="Book Antiqua" panose="02040602050305030304" pitchFamily="18" charset="0"/>
              </a:rPr>
              <a:t>evren</a:t>
            </a:r>
            <a:endParaRPr lang="en-US" sz="9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Bazı evrenlerin eleman </a:t>
            </a:r>
            <a:r>
              <a:rPr lang="tr-TR" sz="2000" dirty="0" smtClean="0">
                <a:latin typeface="Book Antiqua" panose="02040602050305030304" pitchFamily="18" charset="0"/>
              </a:rPr>
              <a:t>sayısı kestirilemez: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 err="1">
                <a:latin typeface="Book Antiqua" panose="02040602050305030304" pitchFamily="18" charset="0"/>
              </a:rPr>
              <a:t>Türkiyedeki</a:t>
            </a:r>
            <a:r>
              <a:rPr lang="tr-TR" sz="1600" dirty="0">
                <a:latin typeface="Book Antiqua" panose="02040602050305030304" pitchFamily="18" charset="0"/>
              </a:rPr>
              <a:t> üstün zekâlı çocuklar</a:t>
            </a:r>
            <a:endParaRPr lang="en-US" sz="1200" dirty="0">
              <a:latin typeface="Book Antiqua" panose="02040602050305030304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Örneklem ve 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Rounded Rectangle 8"/>
          <p:cNvSpPr/>
          <p:nvPr/>
        </p:nvSpPr>
        <p:spPr>
          <a:xfrm>
            <a:off x="500034" y="1412776"/>
            <a:ext cx="8219256" cy="10947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000" b="1" u="sng" dirty="0">
                <a:latin typeface="Book Antiqua" pitchFamily="18" charset="0"/>
              </a:rPr>
              <a:t>Bilimsel Yöntem:</a:t>
            </a:r>
            <a:r>
              <a:rPr lang="tr-TR" sz="2000" dirty="0">
                <a:latin typeface="Book Antiqua" pitchFamily="18" charset="0"/>
              </a:rPr>
              <a:t> Kanıtlanmış bir bilginin elde edilmesi için izlenen denetlenebilir, yansız, düzeltilebilir, sınanabilir, eleştirilebilir, seçilebilir ve mantığa uygun yoldur.</a:t>
            </a:r>
          </a:p>
        </p:txBody>
      </p:sp>
    </p:spTree>
    <p:extLst>
      <p:ext uri="{BB962C8B-B14F-4D97-AF65-F5344CB8AC3E}">
        <p14:creationId xmlns:p14="http://schemas.microsoft.com/office/powerpoint/2010/main" val="26899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u="sng" dirty="0" smtClean="0">
                <a:latin typeface="Book Antiqua" pitchFamily="18" charset="0"/>
              </a:rPr>
              <a:t>Evren Türleri</a:t>
            </a:r>
            <a:endParaRPr lang="tr-TR" sz="1800" dirty="0">
              <a:latin typeface="Book Antiqua" pitchFamily="18" charset="0"/>
            </a:endParaRPr>
          </a:p>
          <a:p>
            <a:pPr lvl="1" algn="just"/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Hedef</a:t>
            </a:r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araştırmacının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ulaşmak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istediği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ancak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ulaşması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güç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ve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ideal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seçimini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yansıtan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soyut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evrendir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endParaRPr lang="en-US" sz="1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Türkiyedeki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tüm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lise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öğrencileri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endParaRPr lang="tr-TR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en-US" sz="2000" b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Ulaşılabilir</a:t>
            </a:r>
            <a:r>
              <a:rPr lang="en-US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araştırmacının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ulaşabileceği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gerçekçi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seçimi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somut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evrendir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endParaRPr lang="en-US" sz="1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İstanbuldaki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lise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öğrencileri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45720" indent="0" algn="just">
              <a:buNone/>
            </a:pPr>
            <a:endParaRPr lang="tr-TR" sz="3000" i="1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/>
              <a:t>Örneklem ve </a:t>
            </a:r>
            <a:r>
              <a:rPr lang="tr-TR" sz="2400" dirty="0" smtClean="0"/>
              <a:t>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8" name="Rounded Rectangle 8"/>
          <p:cNvSpPr/>
          <p:nvPr/>
        </p:nvSpPr>
        <p:spPr>
          <a:xfrm>
            <a:off x="1187624" y="4437112"/>
            <a:ext cx="6913338" cy="10947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tr-TR" sz="32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!!</a:t>
            </a:r>
            <a:r>
              <a:rPr lang="tr-TR" sz="32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Bilimsel </a:t>
            </a:r>
            <a:r>
              <a:rPr lang="tr-TR" sz="2000" dirty="0">
                <a:latin typeface="Book Antiqua" panose="02040602050305030304" pitchFamily="18" charset="0"/>
              </a:rPr>
              <a:t>araştırma metinlerinde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genel</a:t>
            </a:r>
            <a:r>
              <a:rPr lang="tr-TR" sz="2000" dirty="0" err="1">
                <a:latin typeface="Book Antiqua" panose="02040602050305030304" pitchFamily="18" charset="0"/>
              </a:rPr>
              <a:t>likle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ulaşılabilir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evren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tanımlan</a:t>
            </a:r>
            <a:r>
              <a:rPr lang="tr-TR" sz="2000" dirty="0">
                <a:latin typeface="Book Antiqua" panose="02040602050305030304" pitchFamily="18" charset="0"/>
              </a:rPr>
              <a:t>maktadır.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endParaRPr lang="tr-TR" sz="105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2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ÖRNEKLEM </a:t>
            </a:r>
            <a:r>
              <a:rPr lang="tr-TR" sz="2000" b="1" dirty="0">
                <a:latin typeface="Book Antiqua" panose="02040602050305030304" pitchFamily="18" charset="0"/>
              </a:rPr>
              <a:t>(</a:t>
            </a:r>
            <a:r>
              <a:rPr lang="tr-TR" sz="2000" b="1" dirty="0" err="1">
                <a:latin typeface="Book Antiqua" panose="02040602050305030304" pitchFamily="18" charset="0"/>
              </a:rPr>
              <a:t>Sample</a:t>
            </a:r>
            <a:r>
              <a:rPr lang="tr-TR" sz="2000" b="1" dirty="0">
                <a:latin typeface="Book Antiqua" panose="02040602050305030304" pitchFamily="18" charset="0"/>
              </a:rPr>
              <a:t>)</a:t>
            </a:r>
            <a:r>
              <a:rPr lang="tr-TR" sz="2000" dirty="0">
                <a:latin typeface="Book Antiqua" panose="02040602050305030304" pitchFamily="18" charset="0"/>
              </a:rPr>
              <a:t>; bir evrenden herhangi bir yolla daha az sayıda eleman seçilmesi durumunda;</a:t>
            </a:r>
            <a:endParaRPr lang="en-US" sz="1600" dirty="0">
              <a:latin typeface="Book Antiqua" panose="02040602050305030304" pitchFamily="18" charset="0"/>
            </a:endParaRPr>
          </a:p>
          <a:p>
            <a:pPr lvl="3" algn="just"/>
            <a:r>
              <a:rPr lang="tr-TR" sz="1600" b="1" dirty="0">
                <a:latin typeface="Book Antiqua" panose="02040602050305030304" pitchFamily="18" charset="0"/>
              </a:rPr>
              <a:t>Evren</a:t>
            </a:r>
            <a:r>
              <a:rPr lang="tr-TR" sz="1600" dirty="0">
                <a:latin typeface="Book Antiqua" panose="02040602050305030304" pitchFamily="18" charset="0"/>
              </a:rPr>
              <a:t>: Ankara’daki dilbilim öğrencileri</a:t>
            </a:r>
            <a:endParaRPr lang="en-US" sz="1000" dirty="0">
              <a:latin typeface="Book Antiqua" panose="02040602050305030304" pitchFamily="18" charset="0"/>
            </a:endParaRPr>
          </a:p>
          <a:p>
            <a:pPr lvl="3" algn="just"/>
            <a:r>
              <a:rPr lang="tr-TR" sz="1600" b="1" dirty="0">
                <a:latin typeface="Book Antiqua" panose="02040602050305030304" pitchFamily="18" charset="0"/>
              </a:rPr>
              <a:t>Örneklem</a:t>
            </a:r>
            <a:r>
              <a:rPr lang="tr-TR" sz="1600" dirty="0">
                <a:latin typeface="Book Antiqua" panose="02040602050305030304" pitchFamily="18" charset="0"/>
              </a:rPr>
              <a:t>: DTCF’deki dilbilim öğrencileri </a:t>
            </a:r>
          </a:p>
          <a:p>
            <a:pPr lvl="3" algn="just"/>
            <a:endParaRPr lang="tr-TR" sz="1000" dirty="0" smtClean="0">
              <a:latin typeface="Book Antiqua" panose="02040602050305030304" pitchFamily="18" charset="0"/>
            </a:endParaRPr>
          </a:p>
          <a:p>
            <a:pPr lvl="3" algn="just"/>
            <a:endParaRPr lang="en-US" sz="1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Herhangi bir evrenden örneklem oluşturma yollarına örnekleme teknikleri;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 err="1">
                <a:latin typeface="Book Antiqua" panose="02040602050305030304" pitchFamily="18" charset="0"/>
              </a:rPr>
              <a:t>Seçkisiz</a:t>
            </a:r>
            <a:r>
              <a:rPr lang="tr-TR" sz="1800" dirty="0">
                <a:latin typeface="Book Antiqua" panose="02040602050305030304" pitchFamily="18" charset="0"/>
              </a:rPr>
              <a:t> örneklem (</a:t>
            </a:r>
            <a:r>
              <a:rPr lang="tr-TR" sz="1800" dirty="0" err="1">
                <a:latin typeface="Book Antiqua" panose="02040602050305030304" pitchFamily="18" charset="0"/>
              </a:rPr>
              <a:t>random</a:t>
            </a:r>
            <a:r>
              <a:rPr lang="tr-TR" sz="1800" dirty="0">
                <a:latin typeface="Book Antiqua" panose="02040602050305030304" pitchFamily="18" charset="0"/>
              </a:rPr>
              <a:t> </a:t>
            </a:r>
            <a:r>
              <a:rPr lang="tr-TR" sz="1800" dirty="0" err="1">
                <a:latin typeface="Book Antiqua" panose="02040602050305030304" pitchFamily="18" charset="0"/>
              </a:rPr>
              <a:t>sample</a:t>
            </a:r>
            <a:r>
              <a:rPr lang="tr-TR" sz="1800" dirty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>
                <a:latin typeface="Book Antiqua" panose="02040602050305030304" pitchFamily="18" charset="0"/>
              </a:rPr>
              <a:t>Bir evrendeki tüm elemanların örnekleme seçilme şansını eşit tutarak örneklem oluşturulmasıdır.</a:t>
            </a:r>
            <a:endParaRPr lang="tr-TR" sz="1600" b="1" u="sng" dirty="0">
              <a:latin typeface="Book Antiqua" pitchFamily="18" charset="0"/>
            </a:endParaRPr>
          </a:p>
          <a:p>
            <a:pPr algn="just"/>
            <a:endParaRPr lang="tr-TR" sz="2000" dirty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/>
              <a:t>Örneklem ve </a:t>
            </a:r>
            <a:r>
              <a:rPr lang="tr-TR" sz="2400" dirty="0" smtClean="0"/>
              <a:t>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822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u="sng" dirty="0" smtClean="0">
                <a:latin typeface="Book Antiqua" panose="02040602050305030304" pitchFamily="18" charset="0"/>
              </a:rPr>
              <a:t>DEĞİŞKEN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latin typeface="Book Antiqua" panose="02040602050305030304" pitchFamily="18" charset="0"/>
              </a:rPr>
              <a:t>(</a:t>
            </a:r>
            <a:r>
              <a:rPr lang="tr-TR" sz="2000" b="1" dirty="0" err="1" smtClean="0">
                <a:latin typeface="Book Antiqua" panose="02040602050305030304" pitchFamily="18" charset="0"/>
              </a:rPr>
              <a:t>variable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2000" dirty="0" smtClean="0">
                <a:latin typeface="Book Antiqua" panose="02040602050305030304" pitchFamily="18" charset="0"/>
              </a:rPr>
              <a:t>; </a:t>
            </a:r>
            <a:r>
              <a:rPr lang="tr-TR" sz="2000" dirty="0">
                <a:latin typeface="Book Antiqua" panose="02040602050305030304" pitchFamily="18" charset="0"/>
              </a:rPr>
              <a:t>d</a:t>
            </a:r>
            <a:r>
              <a:rPr lang="tr-TR" sz="2000" dirty="0" smtClean="0">
                <a:latin typeface="Book Antiqua" panose="02040602050305030304" pitchFamily="18" charset="0"/>
              </a:rPr>
              <a:t>eğişik </a:t>
            </a:r>
            <a:r>
              <a:rPr lang="tr-TR" sz="2000" dirty="0">
                <a:latin typeface="Book Antiqua" panose="02040602050305030304" pitchFamily="18" charset="0"/>
              </a:rPr>
              <a:t>değerler </a:t>
            </a:r>
            <a:r>
              <a:rPr lang="tr-TR" sz="2000" dirty="0" smtClean="0">
                <a:latin typeface="Book Antiqua" panose="02040602050305030304" pitchFamily="18" charset="0"/>
              </a:rPr>
              <a:t>alabilme durumudur.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>
                <a:latin typeface="Book Antiqua" panose="02040602050305030304" pitchFamily="18" charset="0"/>
              </a:rPr>
              <a:t>Boy uzunluğu, yaş, kilo, göz rengi, cinsiyet, eğitim </a:t>
            </a:r>
            <a:r>
              <a:rPr lang="tr-TR" sz="1800" dirty="0" smtClean="0">
                <a:latin typeface="Book Antiqua" panose="02040602050305030304" pitchFamily="18" charset="0"/>
              </a:rPr>
              <a:t>durumu gibi.</a:t>
            </a:r>
          </a:p>
          <a:p>
            <a:pPr lvl="2" algn="just"/>
            <a:endParaRPr lang="tr-TR" sz="1800" dirty="0">
              <a:latin typeface="Book Antiqua" panose="02040602050305030304" pitchFamily="18" charset="0"/>
            </a:endParaRPr>
          </a:p>
          <a:p>
            <a:pPr lvl="2" algn="just"/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Nicel değişken</a:t>
            </a:r>
            <a:r>
              <a:rPr lang="tr-TR" sz="2000" dirty="0" smtClean="0">
                <a:latin typeface="Book Antiqua" panose="02040602050305030304" pitchFamily="18" charset="0"/>
              </a:rPr>
              <a:t>; sayılarla ifade edilebilen ölçülebilir değişkenlerdir. Bu değişkenler bir büyüklük gösterir.</a:t>
            </a:r>
            <a:endParaRPr lang="en-US" sz="2000" dirty="0" smtClean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 smtClean="0">
                <a:latin typeface="Book Antiqua" panose="02040602050305030304" pitchFamily="18" charset="0"/>
              </a:rPr>
              <a:t>Boy uzunluğu, ağırlık, zekâ düzeyi gibi.</a:t>
            </a:r>
          </a:p>
          <a:p>
            <a:pPr lvl="2" algn="just"/>
            <a:endParaRPr lang="tr-TR" sz="1400" dirty="0" smtClean="0">
              <a:latin typeface="Book Antiqua" panose="02040602050305030304" pitchFamily="18" charset="0"/>
            </a:endParaRPr>
          </a:p>
          <a:p>
            <a:pPr lvl="2" algn="just"/>
            <a:endParaRPr lang="en-US" sz="14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Nitel değişken</a:t>
            </a:r>
            <a:r>
              <a:rPr lang="tr-TR" sz="2000" dirty="0" smtClean="0">
                <a:latin typeface="Book Antiqua" panose="02040602050305030304" pitchFamily="18" charset="0"/>
              </a:rPr>
              <a:t>; sembollerle </a:t>
            </a:r>
            <a:r>
              <a:rPr lang="tr-TR" sz="2000" dirty="0">
                <a:latin typeface="Book Antiqua" panose="02040602050305030304" pitchFamily="18" charset="0"/>
              </a:rPr>
              <a:t>ya da sıfatlarla ifade </a:t>
            </a:r>
            <a:r>
              <a:rPr lang="tr-TR" sz="2000" dirty="0" smtClean="0">
                <a:latin typeface="Book Antiqua" panose="02040602050305030304" pitchFamily="18" charset="0"/>
              </a:rPr>
              <a:t>edilebilen, ancak sayısal olarak doğrudan ölçülebilir olmayan </a:t>
            </a:r>
            <a:r>
              <a:rPr lang="tr-TR" sz="2000" dirty="0">
                <a:latin typeface="Book Antiqua" panose="02040602050305030304" pitchFamily="18" charset="0"/>
              </a:rPr>
              <a:t>değişkenlerdir. Sayılarla ifade edilse </a:t>
            </a:r>
            <a:r>
              <a:rPr lang="tr-TR" sz="2000" dirty="0" smtClean="0">
                <a:latin typeface="Book Antiqua" panose="02040602050305030304" pitchFamily="18" charset="0"/>
              </a:rPr>
              <a:t>dahi, </a:t>
            </a:r>
            <a:r>
              <a:rPr lang="tr-TR" sz="2000" dirty="0">
                <a:latin typeface="Book Antiqua" panose="02040602050305030304" pitchFamily="18" charset="0"/>
              </a:rPr>
              <a:t>bu sayılar bir büyüklük ifade etmez.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>
                <a:latin typeface="Book Antiqua" panose="02040602050305030304" pitchFamily="18" charset="0"/>
              </a:rPr>
              <a:t>Cinsiyet, milliyet, </a:t>
            </a:r>
            <a:r>
              <a:rPr lang="tr-TR" sz="1800" dirty="0" smtClean="0">
                <a:latin typeface="Book Antiqua" panose="02040602050305030304" pitchFamily="18" charset="0"/>
              </a:rPr>
              <a:t>din gibi.</a:t>
            </a:r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endParaRPr lang="en-US" sz="1800" dirty="0">
              <a:latin typeface="Book Antiqua" panose="02040602050305030304" pitchFamily="18" charset="0"/>
            </a:endParaRPr>
          </a:p>
          <a:p>
            <a:pPr algn="just"/>
            <a:endParaRPr lang="en-US" sz="18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1597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Sürekli Değişken</a:t>
            </a:r>
            <a:r>
              <a:rPr lang="tr-TR" sz="2000" dirty="0" smtClean="0">
                <a:latin typeface="Book Antiqua" panose="02040602050305030304" pitchFamily="18" charset="0"/>
              </a:rPr>
              <a:t>; kuramsal </a:t>
            </a:r>
            <a:r>
              <a:rPr lang="tr-TR" sz="2000" dirty="0">
                <a:latin typeface="Book Antiqua" panose="02040602050305030304" pitchFamily="18" charset="0"/>
              </a:rPr>
              <a:t>olarak (-)sonsuzdan (+)sonsuza kadar değer alabilen </a:t>
            </a:r>
            <a:r>
              <a:rPr lang="tr-TR" sz="2000" dirty="0" smtClean="0">
                <a:latin typeface="Book Antiqua" panose="02040602050305030304" pitchFamily="18" charset="0"/>
              </a:rPr>
              <a:t>değişkendir.</a:t>
            </a: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700" dirty="0" smtClean="0">
                <a:latin typeface="Book Antiqua" panose="02040602050305030304" pitchFamily="18" charset="0"/>
              </a:rPr>
              <a:t>İki değer arasında başka bir değeri bulunabilen değişkenler</a:t>
            </a:r>
            <a:endParaRPr lang="en-US" sz="1700" dirty="0" smtClean="0">
              <a:latin typeface="Book Antiqua" panose="02040602050305030304" pitchFamily="18" charset="0"/>
            </a:endParaRPr>
          </a:p>
          <a:p>
            <a:pPr lvl="3" algn="just"/>
            <a:r>
              <a:rPr lang="tr-TR" dirty="0" smtClean="0">
                <a:latin typeface="Book Antiqua" panose="02040602050305030304" pitchFamily="18" charset="0"/>
              </a:rPr>
              <a:t>Yaş</a:t>
            </a:r>
            <a:r>
              <a:rPr lang="tr-TR" dirty="0">
                <a:latin typeface="Book Antiqua" panose="02040602050305030304" pitchFamily="18" charset="0"/>
              </a:rPr>
              <a:t>, ağırlık, ısı, zekâ düzeyi (aralıklı, oranlı değişken)</a:t>
            </a:r>
            <a:endParaRPr lang="en-US" dirty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/>
            <a:r>
              <a:rPr lang="tr-TR" sz="2000" b="1" u="sng" dirty="0" smtClean="0">
                <a:latin typeface="Book Antiqua" panose="02040602050305030304" pitchFamily="18" charset="0"/>
              </a:rPr>
              <a:t>Süreksiz Değişken</a:t>
            </a:r>
            <a:r>
              <a:rPr lang="tr-TR" sz="2000" dirty="0" smtClean="0">
                <a:latin typeface="Book Antiqua" panose="02040602050305030304" pitchFamily="18" charset="0"/>
              </a:rPr>
              <a:t>;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nesneleri kategorilere (ulamlara) </a:t>
            </a:r>
            <a:r>
              <a:rPr lang="tr-TR" sz="2000" dirty="0">
                <a:latin typeface="Book Antiqua" panose="02040602050305030304" pitchFamily="18" charset="0"/>
              </a:rPr>
              <a:t>ayırmak, kategoriler arası bölünemez anlamına </a:t>
            </a:r>
            <a:r>
              <a:rPr lang="tr-TR" sz="2000" dirty="0" smtClean="0">
                <a:latin typeface="Book Antiqua" panose="02040602050305030304" pitchFamily="18" charset="0"/>
              </a:rPr>
              <a:t>gelmektedir.</a:t>
            </a:r>
          </a:p>
          <a:p>
            <a:pPr lvl="0"/>
            <a:endParaRPr lang="en-US" sz="2000" dirty="0">
              <a:latin typeface="Book Antiqua" panose="02040602050305030304" pitchFamily="18" charset="0"/>
            </a:endParaRPr>
          </a:p>
          <a:p>
            <a:pPr lvl="2"/>
            <a:r>
              <a:rPr lang="tr-TR" sz="1700" dirty="0">
                <a:latin typeface="Book Antiqua" panose="02040602050305030304" pitchFamily="18" charset="0"/>
              </a:rPr>
              <a:t>İki değer arasında sınırlı sayıda değer alan değişkenler süreksizdir. Bunlar listelenebilir.</a:t>
            </a:r>
            <a:endParaRPr lang="en-US" sz="1700" dirty="0">
              <a:latin typeface="Book Antiqua" panose="02040602050305030304" pitchFamily="18" charset="0"/>
            </a:endParaRPr>
          </a:p>
          <a:p>
            <a:pPr lvl="3"/>
            <a:r>
              <a:rPr lang="tr-TR" dirty="0">
                <a:latin typeface="Book Antiqua" panose="02040602050305030304" pitchFamily="18" charset="0"/>
              </a:rPr>
              <a:t>1 kategori, 2 kategori var, 1.5 kategori yok</a:t>
            </a:r>
            <a:endParaRPr lang="en-US" dirty="0">
              <a:latin typeface="Book Antiqua" panose="02040602050305030304" pitchFamily="18" charset="0"/>
            </a:endParaRPr>
          </a:p>
          <a:p>
            <a:pPr lvl="3"/>
            <a:r>
              <a:rPr lang="tr-TR" dirty="0">
                <a:latin typeface="Book Antiqua" panose="02040602050305030304" pitchFamily="18" charset="0"/>
              </a:rPr>
              <a:t>Cinsiyet (kadın, erkek), Okul türleri (Meslek lisesi, Anadolu lisesi…)</a:t>
            </a:r>
            <a:endParaRPr lang="en-US" dirty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algn="just"/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15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Bağımsız Değişken</a:t>
            </a:r>
            <a:r>
              <a:rPr lang="tr-TR" sz="2000" dirty="0" smtClean="0">
                <a:latin typeface="Book Antiqua" panose="02040602050305030304" pitchFamily="18" charset="0"/>
              </a:rPr>
              <a:t>; bir bilimsel araştırmada etkisi incelenen değişkendir.</a:t>
            </a:r>
          </a:p>
          <a:p>
            <a:pPr lvl="2" algn="just"/>
            <a:r>
              <a:rPr lang="tr-TR" sz="1700" dirty="0" smtClean="0">
                <a:latin typeface="Book Antiqua" panose="02040602050305030304" pitchFamily="18" charset="0"/>
              </a:rPr>
              <a:t>Bir duruma etki eden değişkenler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/>
            <a:r>
              <a:rPr lang="tr-TR" sz="2000" b="1" u="sng" dirty="0" smtClean="0">
                <a:latin typeface="Book Antiqua" panose="02040602050305030304" pitchFamily="18" charset="0"/>
              </a:rPr>
              <a:t>Bağımlı Değişken</a:t>
            </a:r>
            <a:r>
              <a:rPr lang="tr-TR" sz="2000" dirty="0" smtClean="0">
                <a:latin typeface="Book Antiqua" panose="02040602050305030304" pitchFamily="18" charset="0"/>
              </a:rPr>
              <a:t>;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bağımsız değişkene bağlı olarak değer kazanan değişkendir.</a:t>
            </a:r>
          </a:p>
          <a:p>
            <a:pPr lvl="2"/>
            <a:r>
              <a:rPr lang="tr-TR" sz="1700" dirty="0" smtClean="0">
                <a:latin typeface="Book Antiqua" panose="02040602050305030304" pitchFamily="18" charset="0"/>
              </a:rPr>
              <a:t>Bir başka değişkene bağlı olan, bir başka değişkenden etkilenen değişkendir.</a:t>
            </a:r>
            <a:endParaRPr lang="en-US" sz="1700" dirty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algn="just"/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1187624" y="4005064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Bağımsız değişken</a:t>
            </a:r>
          </a:p>
          <a:p>
            <a:r>
              <a:rPr lang="tr-TR" dirty="0" smtClean="0"/>
              <a:t>Sigara</a:t>
            </a:r>
          </a:p>
          <a:p>
            <a:r>
              <a:rPr lang="tr-TR" dirty="0" smtClean="0"/>
              <a:t>Kanser</a:t>
            </a:r>
          </a:p>
          <a:p>
            <a:r>
              <a:rPr lang="tr-TR" dirty="0" smtClean="0"/>
              <a:t>A yöntemi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3923928" y="401544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Bağımlı değişken</a:t>
            </a:r>
          </a:p>
          <a:p>
            <a:r>
              <a:rPr lang="tr-TR" dirty="0" smtClean="0"/>
              <a:t>Kanser</a:t>
            </a:r>
          </a:p>
          <a:p>
            <a:r>
              <a:rPr lang="tr-TR" dirty="0" smtClean="0"/>
              <a:t>Depresyon düzeyi</a:t>
            </a:r>
          </a:p>
          <a:p>
            <a:r>
              <a:rPr lang="tr-TR" dirty="0" smtClean="0"/>
              <a:t>Başarı düzeyi</a:t>
            </a:r>
            <a:endParaRPr lang="en-US" dirty="0"/>
          </a:p>
        </p:txBody>
      </p:sp>
      <p:sp>
        <p:nvSpPr>
          <p:cNvPr id="4" name="Sağ Ok 3"/>
          <p:cNvSpPr/>
          <p:nvPr/>
        </p:nvSpPr>
        <p:spPr>
          <a:xfrm>
            <a:off x="3059832" y="4149080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ağ Ok 7"/>
          <p:cNvSpPr/>
          <p:nvPr/>
        </p:nvSpPr>
        <p:spPr>
          <a:xfrm>
            <a:off x="3059832" y="4437112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ağ Ok 8"/>
          <p:cNvSpPr/>
          <p:nvPr/>
        </p:nvSpPr>
        <p:spPr>
          <a:xfrm>
            <a:off x="3059832" y="4734218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ağ Ok 9"/>
          <p:cNvSpPr/>
          <p:nvPr/>
        </p:nvSpPr>
        <p:spPr>
          <a:xfrm>
            <a:off x="3059832" y="5017599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Denek (</a:t>
            </a:r>
            <a:r>
              <a:rPr lang="tr-TR" sz="2000" b="1" u="sng" dirty="0" err="1" smtClean="0">
                <a:latin typeface="Book Antiqua" panose="02040602050305030304" pitchFamily="18" charset="0"/>
              </a:rPr>
              <a:t>subject</a:t>
            </a:r>
            <a:r>
              <a:rPr lang="tr-TR" sz="2000" b="1" u="sng" dirty="0" smtClean="0">
                <a:latin typeface="Book Antiqua" panose="02040602050305030304" pitchFamily="18" charset="0"/>
              </a:rPr>
              <a:t>, </a:t>
            </a:r>
            <a:r>
              <a:rPr lang="tr-TR" sz="2000" b="1" u="sng" dirty="0" err="1" smtClean="0">
                <a:latin typeface="Book Antiqua" panose="02040602050305030304" pitchFamily="18" charset="0"/>
              </a:rPr>
              <a:t>participant</a:t>
            </a:r>
            <a:r>
              <a:rPr lang="tr-TR" sz="2000" b="1" u="sng" dirty="0" smtClean="0">
                <a:latin typeface="Book Antiqua" panose="02040602050305030304" pitchFamily="18" charset="0"/>
              </a:rPr>
              <a:t>) Değişkeni</a:t>
            </a:r>
            <a:r>
              <a:rPr lang="tr-TR" sz="2000" dirty="0" smtClean="0">
                <a:latin typeface="Book Antiqua" panose="02040602050305030304" pitchFamily="18" charset="0"/>
              </a:rPr>
              <a:t>; bir bilimsel araştırmada ölçüm alınabilen, davranışları ölçülebilir değişkendir. Genellikle bağımsız değişken sınıfına girmektedir.</a:t>
            </a:r>
          </a:p>
          <a:p>
            <a:pPr lvl="2" algn="just"/>
            <a:r>
              <a:rPr lang="tr-TR" sz="1700" dirty="0">
                <a:latin typeface="Book Antiqua" panose="02040602050305030304" pitchFamily="18" charset="0"/>
              </a:rPr>
              <a:t>Araştırmada denek olan kişilerin gelirken araştırmaya getirdiği </a:t>
            </a:r>
            <a:r>
              <a:rPr lang="tr-TR" sz="1700" dirty="0" smtClean="0">
                <a:latin typeface="Book Antiqua" panose="02040602050305030304" pitchFamily="18" charset="0"/>
              </a:rPr>
              <a:t>özellikler;</a:t>
            </a:r>
          </a:p>
          <a:p>
            <a:pPr lvl="3" algn="just"/>
            <a:r>
              <a:rPr lang="tr-TR" sz="1500" dirty="0" smtClean="0">
                <a:latin typeface="Book Antiqua" panose="02040602050305030304" pitchFamily="18" charset="0"/>
              </a:rPr>
              <a:t>Cinsiyet</a:t>
            </a:r>
            <a:r>
              <a:rPr lang="tr-TR" sz="1500" dirty="0">
                <a:latin typeface="Book Antiqua" panose="02040602050305030304" pitchFamily="18" charset="0"/>
              </a:rPr>
              <a:t>, </a:t>
            </a:r>
            <a:r>
              <a:rPr lang="tr-TR" sz="1500" dirty="0" smtClean="0">
                <a:latin typeface="Book Antiqua" panose="02040602050305030304" pitchFamily="18" charset="0"/>
              </a:rPr>
              <a:t>yaş, dil, din, sağlıklı gibi.</a:t>
            </a:r>
            <a:endParaRPr lang="en-US" sz="1500" dirty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Çevresel Değişken</a:t>
            </a:r>
            <a:r>
              <a:rPr lang="tr-TR" sz="2000" dirty="0" smtClean="0">
                <a:latin typeface="Book Antiqua" panose="02040602050305030304" pitchFamily="18" charset="0"/>
              </a:rPr>
              <a:t>;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deneğin dışındaki </a:t>
            </a:r>
            <a:r>
              <a:rPr lang="tr-TR" sz="2000" dirty="0">
                <a:latin typeface="Book Antiqua" panose="02040602050305030304" pitchFamily="18" charset="0"/>
              </a:rPr>
              <a:t>değişkendir. Genellikle </a:t>
            </a:r>
            <a:r>
              <a:rPr lang="tr-TR" sz="2000" dirty="0" smtClean="0">
                <a:latin typeface="Book Antiqua" panose="02040602050305030304" pitchFamily="18" charset="0"/>
              </a:rPr>
              <a:t>bağımlı </a:t>
            </a:r>
            <a:r>
              <a:rPr lang="tr-TR" sz="2000" dirty="0">
                <a:latin typeface="Book Antiqua" panose="02040602050305030304" pitchFamily="18" charset="0"/>
              </a:rPr>
              <a:t>değişken sınıfına girmektedir.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2" algn="just"/>
            <a:r>
              <a:rPr lang="tr-TR" sz="1700" dirty="0">
                <a:latin typeface="Book Antiqua" panose="02040602050305030304" pitchFamily="18" charset="0"/>
              </a:rPr>
              <a:t>Pekiştirme miktarı, soruların sıralanış biçimi, odanın durumu</a:t>
            </a:r>
            <a:endParaRPr lang="en-US" sz="1700" dirty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algn="just"/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367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Güvenilirlik</a:t>
            </a:r>
            <a:r>
              <a:rPr lang="tr-TR" sz="2000" dirty="0" smtClean="0">
                <a:latin typeface="Book Antiqua" panose="02040602050305030304" pitchFamily="18" charset="0"/>
              </a:rPr>
              <a:t>; </a:t>
            </a:r>
            <a:r>
              <a:rPr lang="tr-TR" sz="2000" dirty="0">
                <a:latin typeface="Book Antiqua" panose="02040602050305030304" pitchFamily="18" charset="0"/>
              </a:rPr>
              <a:t>b</a:t>
            </a:r>
            <a:r>
              <a:rPr lang="tr-TR" sz="2000" dirty="0" smtClean="0">
                <a:latin typeface="Book Antiqua" panose="02040602050305030304" pitchFamily="18" charset="0"/>
              </a:rPr>
              <a:t>ir </a:t>
            </a:r>
            <a:r>
              <a:rPr lang="tr-TR" sz="2000" dirty="0">
                <a:latin typeface="Book Antiqua" panose="02040602050305030304" pitchFamily="18" charset="0"/>
              </a:rPr>
              <a:t>ölçme aracının ölçmek istediği özellikleri doğru ölçüp </a:t>
            </a:r>
            <a:r>
              <a:rPr lang="tr-TR" sz="2000" dirty="0" smtClean="0">
                <a:latin typeface="Book Antiqua" panose="02040602050305030304" pitchFamily="18" charset="0"/>
              </a:rPr>
              <a:t>ölçmemesi durumudur.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0" algn="just"/>
            <a:endParaRPr lang="tr-TR" sz="28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 smtClean="0">
                <a:latin typeface="Book Antiqua" panose="02040602050305030304" pitchFamily="18" charset="0"/>
              </a:rPr>
              <a:t>Ölçülecek </a:t>
            </a:r>
            <a:r>
              <a:rPr lang="tr-TR" sz="2000" dirty="0">
                <a:latin typeface="Book Antiqua" panose="02040602050305030304" pitchFamily="18" charset="0"/>
              </a:rPr>
              <a:t>özelliklerin ne derece hatadan arınık olduğunun ölçülmesidir. Yani, ölçme sonuçlarının tesadüfi hatalardan arınık olma derecesidir.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Ölçüm sonuçları farklı yerlerde uygulandığında benzer sonucu vermelidir. </a:t>
            </a:r>
            <a:endParaRPr lang="tr-TR" sz="1800" dirty="0" smtClean="0">
              <a:latin typeface="Book Antiqua" panose="02040602050305030304" pitchFamily="18" charset="0"/>
            </a:endParaRPr>
          </a:p>
          <a:p>
            <a:pPr lvl="1" algn="just"/>
            <a:endParaRPr lang="en-US" sz="18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>
                <a:latin typeface="Book Antiqua" panose="02040602050305030304" pitchFamily="18" charset="0"/>
              </a:rPr>
              <a:t>Aynı bireyler üzerinde aynı ya da paralel formlar kullanılarak yapılan ölçmelerin tutarlılığıdır.</a:t>
            </a:r>
            <a:endParaRPr lang="en-US" sz="1800" dirty="0">
              <a:latin typeface="Book Antiqua" panose="02040602050305030304" pitchFamily="18" charset="0"/>
            </a:endParaRPr>
          </a:p>
          <a:p>
            <a:pPr lvl="1" algn="just"/>
            <a:endParaRPr lang="en-US" sz="18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Geçerlik-Güvenirlik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73912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1423</TotalTime>
  <Words>674</Words>
  <Application>Microsoft Office PowerPoint</Application>
  <PresentationFormat>Ekran Gösterisi (4:3)</PresentationFormat>
  <Paragraphs>131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341</cp:revision>
  <dcterms:created xsi:type="dcterms:W3CDTF">2015-09-22T13:45:05Z</dcterms:created>
  <dcterms:modified xsi:type="dcterms:W3CDTF">2019-03-12T13:40:15Z</dcterms:modified>
</cp:coreProperties>
</file>