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7" r:id="rId3"/>
    <p:sldId id="279" r:id="rId4"/>
    <p:sldId id="280" r:id="rId5"/>
    <p:sldId id="278" r:id="rId6"/>
    <p:sldId id="281" r:id="rId7"/>
    <p:sldId id="282" r:id="rId8"/>
    <p:sldId id="283" r:id="rId9"/>
    <p:sldId id="286" r:id="rId10"/>
    <p:sldId id="287" r:id="rId11"/>
    <p:sldId id="289" r:id="rId12"/>
    <p:sldId id="288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003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B09EEA02-A089-4CA0-B6DB-5656DABF50C4}" type="datetimeFigureOut">
              <a:rPr lang="tr-TR" smtClean="0"/>
              <a:pPr/>
              <a:t>12.03.2019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12.03.2019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12.03.2019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12.03.2019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B09EEA02-A089-4CA0-B6DB-5656DABF50C4}" type="datetimeFigureOut">
              <a:rPr lang="tr-TR" smtClean="0"/>
              <a:pPr/>
              <a:t>12.03.2019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12.03.2019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12.03.2019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12.03.2019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12.03.2019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12.03.2019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12.03.2019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09EEA02-A089-4CA0-B6DB-5656DABF50C4}" type="datetimeFigureOut">
              <a:rPr lang="tr-TR" smtClean="0"/>
              <a:pPr/>
              <a:t>12.03.2019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0100" y="3786190"/>
            <a:ext cx="7215238" cy="1000132"/>
          </a:xfrm>
        </p:spPr>
        <p:txBody>
          <a:bodyPr>
            <a:noAutofit/>
          </a:bodyPr>
          <a:lstStyle/>
          <a:p>
            <a:r>
              <a:rPr lang="tr-TR" sz="2800" dirty="0" smtClean="0">
                <a:latin typeface="+mn-lt"/>
              </a:rPr>
              <a:t>DBB134</a:t>
            </a:r>
            <a:r>
              <a:rPr lang="tr-TR" sz="2800" b="1" dirty="0" smtClean="0">
                <a:latin typeface="+mn-lt"/>
              </a:rPr>
              <a:t/>
            </a:r>
            <a:br>
              <a:rPr lang="tr-TR" sz="2800" b="1" dirty="0" smtClean="0">
                <a:latin typeface="+mn-lt"/>
              </a:rPr>
            </a:br>
            <a:r>
              <a:rPr lang="tr-TR" sz="3000" b="1" dirty="0" smtClean="0">
                <a:latin typeface="+mn-lt"/>
              </a:rPr>
              <a:t>Bilimsel Araştırmanın Temelleri</a:t>
            </a:r>
            <a:endParaRPr lang="tr-TR" sz="3000" b="1" dirty="0">
              <a:latin typeface="+mn-lt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357290" y="5072074"/>
            <a:ext cx="6858048" cy="642942"/>
          </a:xfrm>
          <a:prstGeom prst="rect">
            <a:avLst/>
          </a:prstGeom>
        </p:spPr>
        <p:txBody>
          <a:bodyPr vert="horz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600" dirty="0" smtClean="0">
                <a:ea typeface="+mj-ea"/>
                <a:cs typeface="+mj-cs"/>
              </a:rPr>
              <a:t>Çarşamba, 09.00-11.00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1600" dirty="0" smtClean="0">
                <a:ea typeface="+mj-ea"/>
                <a:cs typeface="+mj-cs"/>
              </a:rPr>
              <a:t>Dr. </a:t>
            </a:r>
            <a:r>
              <a:rPr lang="tr-TR" sz="1600" dirty="0" err="1" smtClean="0">
                <a:ea typeface="+mj-ea"/>
                <a:cs typeface="+mj-cs"/>
              </a:rPr>
              <a:t>Öğr</a:t>
            </a:r>
            <a:r>
              <a:rPr lang="tr-TR" sz="1600" dirty="0" smtClean="0">
                <a:ea typeface="+mj-ea"/>
                <a:cs typeface="+mj-cs"/>
              </a:rPr>
              <a:t>. Üyesi </a:t>
            </a:r>
            <a:r>
              <a:rPr kumimoji="0" lang="tr-TR" sz="1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İpek </a:t>
            </a:r>
            <a:r>
              <a:rPr kumimoji="0" lang="tr-TR" sz="160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Pınar</a:t>
            </a:r>
            <a:r>
              <a:rPr kumimoji="0" lang="tr-TR" sz="1600" i="0" u="none" strike="noStrike" kern="1200" cap="none" spc="0" normalizeH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j-ea"/>
                <a:cs typeface="+mj-cs"/>
              </a:rPr>
              <a:t> Uzun</a:t>
            </a:r>
            <a:endParaRPr kumimoji="0" lang="tr-TR" sz="16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 algn="just"/>
            <a:r>
              <a:rPr lang="tr-TR" sz="1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Başka bir deyişle, </a:t>
            </a:r>
            <a:r>
              <a:rPr lang="tr-TR" sz="1800" dirty="0">
                <a:solidFill>
                  <a:schemeClr val="tx1"/>
                </a:solidFill>
                <a:latin typeface="Book Antiqua" panose="02040602050305030304" pitchFamily="18" charset="0"/>
              </a:rPr>
              <a:t>bağımsız ölçümlerde benzer kararlı sonuç alınmalıdır. </a:t>
            </a:r>
            <a:endParaRPr lang="tr-TR" sz="18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 algn="just"/>
            <a:r>
              <a:rPr lang="tr-TR" sz="1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Güvenilirlik</a:t>
            </a:r>
            <a:r>
              <a:rPr lang="tr-TR" sz="1800" dirty="0">
                <a:solidFill>
                  <a:schemeClr val="tx1"/>
                </a:solidFill>
                <a:latin typeface="Book Antiqua" panose="02040602050305030304" pitchFamily="18" charset="0"/>
              </a:rPr>
              <a:t>, bir ölçeğin ölçmek istediği özelliği ne ölçüde doğru ölçtüğünü, ölçeğin üretkenliğini ve sürekliliğini gösterir. </a:t>
            </a:r>
            <a:endParaRPr lang="tr-TR" sz="18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 algn="just"/>
            <a:r>
              <a:rPr lang="tr-TR" sz="1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Güvenilirlik </a:t>
            </a:r>
            <a:r>
              <a:rPr lang="tr-TR" sz="1800" dirty="0">
                <a:solidFill>
                  <a:schemeClr val="tx1"/>
                </a:solidFill>
                <a:latin typeface="Book Antiqua" panose="02040602050305030304" pitchFamily="18" charset="0"/>
              </a:rPr>
              <a:t>için testin tekrarlanabilir ve aktarılabilir olması gerekir</a:t>
            </a:r>
            <a:r>
              <a:rPr lang="tr-TR" sz="1800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.</a:t>
            </a:r>
          </a:p>
          <a:p>
            <a:pPr lvl="1" algn="just"/>
            <a:endParaRPr lang="tr-TR" sz="1800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 algn="just"/>
            <a:endParaRPr lang="en-US" sz="18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0" algn="just"/>
            <a:r>
              <a:rPr lang="tr-TR" sz="2000" b="1" u="sng" dirty="0">
                <a:latin typeface="Book Antiqua" panose="02040602050305030304" pitchFamily="18" charset="0"/>
              </a:rPr>
              <a:t>Güvenirliği tanımlayan üç kavram</a:t>
            </a:r>
            <a:r>
              <a:rPr lang="tr-TR" sz="2000" b="1" u="sng" dirty="0" smtClean="0">
                <a:latin typeface="Book Antiqua" panose="02040602050305030304" pitchFamily="18" charset="0"/>
              </a:rPr>
              <a:t>;</a:t>
            </a:r>
          </a:p>
          <a:p>
            <a:pPr lvl="2" algn="just"/>
            <a:r>
              <a:rPr lang="tr-TR" sz="21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Duyarlık</a:t>
            </a:r>
            <a:endParaRPr lang="en-US" sz="1500" b="1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2" algn="just"/>
            <a:r>
              <a:rPr lang="tr-TR" sz="2100" b="1" dirty="0">
                <a:solidFill>
                  <a:schemeClr val="tx1"/>
                </a:solidFill>
                <a:latin typeface="Book Antiqua" panose="02040602050305030304" pitchFamily="18" charset="0"/>
              </a:rPr>
              <a:t>Kararlılık</a:t>
            </a:r>
            <a:endParaRPr lang="en-US" sz="1500" b="1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2" algn="just"/>
            <a:r>
              <a:rPr lang="tr-TR" sz="2100" b="1" dirty="0">
                <a:solidFill>
                  <a:schemeClr val="tx1"/>
                </a:solidFill>
                <a:latin typeface="Book Antiqua" panose="02040602050305030304" pitchFamily="18" charset="0"/>
              </a:rPr>
              <a:t>Tutarlılık</a:t>
            </a:r>
            <a:endParaRPr lang="en-US" sz="1500" b="1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 algn="just"/>
            <a:endParaRPr lang="en-US" sz="1700" b="1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571480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ARAŞTIRMA YÖNTEMİ: </a:t>
            </a:r>
            <a:r>
              <a:rPr lang="tr-TR" sz="2400" dirty="0" smtClean="0"/>
              <a:t>Geçerlik-Güvenirlik</a:t>
            </a:r>
            <a:endParaRPr lang="tr-TR" sz="2400" b="1" dirty="0"/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1867517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lvl="0" algn="just"/>
            <a:r>
              <a:rPr lang="tr-TR" sz="2000" b="1" u="sng" dirty="0" smtClean="0">
                <a:latin typeface="Book Antiqua" panose="02040602050305030304" pitchFamily="18" charset="0"/>
              </a:rPr>
              <a:t>Geçerlik; </a:t>
            </a:r>
            <a:r>
              <a:rPr lang="tr-TR" sz="2000" dirty="0">
                <a:latin typeface="Book Antiqua" panose="02040602050305030304" pitchFamily="18" charset="0"/>
              </a:rPr>
              <a:t>ö</a:t>
            </a:r>
            <a:r>
              <a:rPr lang="tr-TR" sz="2000" dirty="0" smtClean="0">
                <a:latin typeface="Book Antiqua" panose="02040602050305030304" pitchFamily="18" charset="0"/>
              </a:rPr>
              <a:t>lçme </a:t>
            </a:r>
            <a:r>
              <a:rPr lang="tr-TR" sz="2000" dirty="0">
                <a:latin typeface="Book Antiqua" panose="02040602050305030304" pitchFamily="18" charset="0"/>
              </a:rPr>
              <a:t>aracı, ölçmek istediği hedefi mi ölçüyor yoksa başka </a:t>
            </a:r>
            <a:r>
              <a:rPr lang="tr-TR" sz="2000" dirty="0" err="1">
                <a:latin typeface="Book Antiqua" panose="02040602050305030304" pitchFamily="18" charset="0"/>
              </a:rPr>
              <a:t>birşey</a:t>
            </a:r>
            <a:r>
              <a:rPr lang="tr-TR" sz="2000" dirty="0">
                <a:latin typeface="Book Antiqua" panose="02040602050305030304" pitchFamily="18" charset="0"/>
              </a:rPr>
              <a:t> mi ölçüyor?  </a:t>
            </a:r>
            <a:endParaRPr lang="tr-TR" sz="2000" dirty="0" smtClean="0">
              <a:latin typeface="Book Antiqua" panose="02040602050305030304" pitchFamily="18" charset="0"/>
            </a:endParaRPr>
          </a:p>
          <a:p>
            <a:pPr marL="0" lvl="0" indent="0" algn="just">
              <a:buNone/>
            </a:pPr>
            <a:r>
              <a:rPr lang="tr-TR" sz="2000" dirty="0" smtClean="0">
                <a:latin typeface="Book Antiqua" panose="02040602050305030304" pitchFamily="18" charset="0"/>
              </a:rPr>
              <a:t>	ya da benzerlerini </a:t>
            </a:r>
            <a:r>
              <a:rPr lang="tr-TR" sz="2000" dirty="0">
                <a:latin typeface="Book Antiqua" panose="02040602050305030304" pitchFamily="18" charset="0"/>
              </a:rPr>
              <a:t>benzer kavramlardan ne kadar farklı </a:t>
            </a:r>
            <a:r>
              <a:rPr lang="tr-TR" sz="2000" dirty="0" smtClean="0">
                <a:latin typeface="Book Antiqua" panose="02040602050305030304" pitchFamily="18" charset="0"/>
              </a:rPr>
              <a:t>	biçimde </a:t>
            </a:r>
            <a:r>
              <a:rPr lang="tr-TR" sz="2000" dirty="0">
                <a:latin typeface="Book Antiqua" panose="02040602050305030304" pitchFamily="18" charset="0"/>
              </a:rPr>
              <a:t>ölçüyor</a:t>
            </a:r>
            <a:r>
              <a:rPr lang="tr-TR" sz="2000" dirty="0" smtClean="0">
                <a:latin typeface="Book Antiqua" panose="02040602050305030304" pitchFamily="18" charset="0"/>
              </a:rPr>
              <a:t>?</a:t>
            </a:r>
          </a:p>
          <a:p>
            <a:pPr lvl="0" algn="just"/>
            <a:endParaRPr lang="en-US" sz="1600" dirty="0">
              <a:latin typeface="Book Antiqua" panose="02040602050305030304" pitchFamily="18" charset="0"/>
            </a:endParaRPr>
          </a:p>
          <a:p>
            <a:pPr lvl="1" algn="just"/>
            <a:r>
              <a:rPr lang="tr-TR" sz="1800" dirty="0">
                <a:latin typeface="Book Antiqua" panose="02040602050305030304" pitchFamily="18" charset="0"/>
              </a:rPr>
              <a:t>Ölçülmesi düşünülen olgunun doğru olarak ölçüldüğünü belirtir. </a:t>
            </a:r>
            <a:endParaRPr lang="en-US" sz="1400" dirty="0">
              <a:latin typeface="Book Antiqua" panose="02040602050305030304" pitchFamily="18" charset="0"/>
            </a:endParaRPr>
          </a:p>
          <a:p>
            <a:pPr lvl="1" algn="just"/>
            <a:r>
              <a:rPr lang="tr-TR" sz="1800" dirty="0">
                <a:latin typeface="Book Antiqua" panose="02040602050305030304" pitchFamily="18" charset="0"/>
              </a:rPr>
              <a:t>Ölçümün geçerli oluşu, ölçme aracının ölçmeyi planladığı özellikleri gerçekten ölçüyor olması anlamına gelir</a:t>
            </a:r>
            <a:r>
              <a:rPr lang="tr-TR" sz="1800" dirty="0" smtClean="0">
                <a:latin typeface="Book Antiqua" panose="02040602050305030304" pitchFamily="18" charset="0"/>
              </a:rPr>
              <a:t>.</a:t>
            </a:r>
          </a:p>
          <a:p>
            <a:pPr lvl="1" algn="just"/>
            <a:endParaRPr lang="en-US" sz="1400" dirty="0">
              <a:latin typeface="Book Antiqua" panose="02040602050305030304" pitchFamily="18" charset="0"/>
            </a:endParaRPr>
          </a:p>
          <a:p>
            <a:pPr lvl="0" algn="just"/>
            <a:r>
              <a:rPr lang="en-US" sz="2000" dirty="0" err="1">
                <a:latin typeface="Book Antiqua" panose="02040602050305030304" pitchFamily="18" charset="0"/>
              </a:rPr>
              <a:t>Ölçülmek</a:t>
            </a:r>
            <a:r>
              <a:rPr lang="en-US" sz="2000" dirty="0">
                <a:latin typeface="Book Antiqua" panose="02040602050305030304" pitchFamily="18" charset="0"/>
              </a:rPr>
              <a:t> </a:t>
            </a:r>
            <a:r>
              <a:rPr lang="en-US" sz="2000" dirty="0" err="1">
                <a:latin typeface="Book Antiqua" panose="02040602050305030304" pitchFamily="18" charset="0"/>
              </a:rPr>
              <a:t>istenilen</a:t>
            </a:r>
            <a:r>
              <a:rPr lang="en-US" sz="2000" dirty="0">
                <a:latin typeface="Book Antiqua" panose="02040602050305030304" pitchFamily="18" charset="0"/>
              </a:rPr>
              <a:t> </a:t>
            </a:r>
            <a:r>
              <a:rPr lang="en-US" sz="2000" dirty="0" err="1">
                <a:latin typeface="Book Antiqua" panose="02040602050305030304" pitchFamily="18" charset="0"/>
              </a:rPr>
              <a:t>özelliğin</a:t>
            </a:r>
            <a:r>
              <a:rPr lang="en-US" sz="2000" dirty="0">
                <a:latin typeface="Book Antiqua" panose="02040602050305030304" pitchFamily="18" charset="0"/>
              </a:rPr>
              <a:t> </a:t>
            </a:r>
            <a:r>
              <a:rPr lang="en-US" sz="2000" dirty="0" err="1">
                <a:latin typeface="Book Antiqua" panose="02040602050305030304" pitchFamily="18" charset="0"/>
              </a:rPr>
              <a:t>başka</a:t>
            </a:r>
            <a:r>
              <a:rPr lang="en-US" sz="2000" dirty="0">
                <a:latin typeface="Book Antiqua" panose="02040602050305030304" pitchFamily="18" charset="0"/>
              </a:rPr>
              <a:t> </a:t>
            </a:r>
            <a:r>
              <a:rPr lang="en-US" sz="2000" dirty="0" err="1">
                <a:latin typeface="Book Antiqua" panose="02040602050305030304" pitchFamily="18" charset="0"/>
              </a:rPr>
              <a:t>özelliklerle</a:t>
            </a:r>
            <a:r>
              <a:rPr lang="en-US" sz="2000" dirty="0">
                <a:latin typeface="Book Antiqua" panose="02040602050305030304" pitchFamily="18" charset="0"/>
              </a:rPr>
              <a:t>  </a:t>
            </a:r>
            <a:r>
              <a:rPr lang="en-US" sz="2000" dirty="0" err="1">
                <a:latin typeface="Book Antiqua" panose="02040602050305030304" pitchFamily="18" charset="0"/>
              </a:rPr>
              <a:t>karıştırılmaksızın</a:t>
            </a:r>
            <a:r>
              <a:rPr lang="en-US" sz="2000" dirty="0">
                <a:latin typeface="Book Antiqua" panose="02040602050305030304" pitchFamily="18" charset="0"/>
              </a:rPr>
              <a:t> </a:t>
            </a:r>
            <a:r>
              <a:rPr lang="en-US" sz="2000" dirty="0" err="1" smtClean="0">
                <a:latin typeface="Book Antiqua" panose="02040602050305030304" pitchFamily="18" charset="0"/>
              </a:rPr>
              <a:t>ölçülebilmesi</a:t>
            </a:r>
            <a:r>
              <a:rPr lang="tr-TR" sz="2000" dirty="0" err="1" smtClean="0">
                <a:latin typeface="Book Antiqua" panose="02040602050305030304" pitchFamily="18" charset="0"/>
              </a:rPr>
              <a:t>dir</a:t>
            </a:r>
            <a:r>
              <a:rPr lang="tr-TR" sz="2000" dirty="0" smtClean="0">
                <a:latin typeface="Book Antiqua" panose="02040602050305030304" pitchFamily="18" charset="0"/>
              </a:rPr>
              <a:t>.</a:t>
            </a:r>
            <a:endParaRPr lang="en-US" sz="1600" dirty="0">
              <a:latin typeface="Book Antiqua" panose="0204060205030503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571480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ARAŞTIRMA YÖNTEMİ: </a:t>
            </a:r>
            <a:r>
              <a:rPr lang="tr-TR" sz="2400" dirty="0" smtClean="0"/>
              <a:t>Geçerlik-Güvenirlik</a:t>
            </a:r>
            <a:endParaRPr lang="tr-TR" sz="2400" b="1" dirty="0"/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150425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lvl="1" algn="just"/>
            <a:r>
              <a:rPr lang="en-US" sz="2000" b="1" u="sng" dirty="0" err="1">
                <a:solidFill>
                  <a:schemeClr val="tx1"/>
                </a:solidFill>
                <a:latin typeface="Book Antiqua" panose="02040602050305030304" pitchFamily="18" charset="0"/>
              </a:rPr>
              <a:t>Kapsam</a:t>
            </a:r>
            <a:r>
              <a:rPr lang="en-US" sz="2000" b="1" u="sng" dirty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en-US" sz="2000" b="1" u="sng" dirty="0" err="1">
                <a:solidFill>
                  <a:schemeClr val="tx1"/>
                </a:solidFill>
                <a:latin typeface="Book Antiqua" panose="02040602050305030304" pitchFamily="18" charset="0"/>
              </a:rPr>
              <a:t>Geçerliliği</a:t>
            </a:r>
            <a:r>
              <a:rPr lang="en-US" sz="2000" b="1" u="sng" dirty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</a:p>
          <a:p>
            <a:pPr lvl="2" algn="just"/>
            <a:r>
              <a:rPr lang="en-US" sz="1800" dirty="0" err="1">
                <a:latin typeface="Book Antiqua" panose="02040602050305030304" pitchFamily="18" charset="0"/>
              </a:rPr>
              <a:t>İçeriğin</a:t>
            </a:r>
            <a:r>
              <a:rPr lang="en-US" sz="1800" dirty="0">
                <a:latin typeface="Book Antiqua" panose="02040602050305030304" pitchFamily="18" charset="0"/>
              </a:rPr>
              <a:t> </a:t>
            </a:r>
            <a:r>
              <a:rPr lang="en-US" sz="1800" dirty="0" err="1">
                <a:latin typeface="Book Antiqua" panose="02040602050305030304" pitchFamily="18" charset="0"/>
              </a:rPr>
              <a:t>uzman</a:t>
            </a:r>
            <a:r>
              <a:rPr lang="en-US" sz="1800" dirty="0">
                <a:latin typeface="Book Antiqua" panose="02040602050305030304" pitchFamily="18" charset="0"/>
              </a:rPr>
              <a:t> </a:t>
            </a:r>
            <a:r>
              <a:rPr lang="en-US" sz="1800" dirty="0" err="1">
                <a:latin typeface="Book Antiqua" panose="02040602050305030304" pitchFamily="18" charset="0"/>
              </a:rPr>
              <a:t>kanısına</a:t>
            </a:r>
            <a:r>
              <a:rPr lang="en-US" sz="1800" dirty="0">
                <a:latin typeface="Book Antiqua" panose="02040602050305030304" pitchFamily="18" charset="0"/>
              </a:rPr>
              <a:t> </a:t>
            </a:r>
            <a:r>
              <a:rPr lang="en-US" sz="1800" dirty="0" err="1">
                <a:latin typeface="Book Antiqua" panose="02040602050305030304" pitchFamily="18" charset="0"/>
              </a:rPr>
              <a:t>dayalı</a:t>
            </a:r>
            <a:r>
              <a:rPr lang="en-US" sz="1800" dirty="0">
                <a:latin typeface="Book Antiqua" panose="02040602050305030304" pitchFamily="18" charset="0"/>
              </a:rPr>
              <a:t> </a:t>
            </a:r>
            <a:r>
              <a:rPr lang="en-US" sz="1800" dirty="0" err="1">
                <a:latin typeface="Book Antiqua" panose="02040602050305030304" pitchFamily="18" charset="0"/>
              </a:rPr>
              <a:t>değerlendirilmesi</a:t>
            </a:r>
            <a:r>
              <a:rPr lang="en-US" sz="1800" dirty="0">
                <a:latin typeface="Book Antiqua" panose="02040602050305030304" pitchFamily="18" charset="0"/>
              </a:rPr>
              <a:t> </a:t>
            </a:r>
            <a:endParaRPr lang="tr-TR" sz="1800" dirty="0" smtClean="0">
              <a:latin typeface="Book Antiqua" panose="02040602050305030304" pitchFamily="18" charset="0"/>
            </a:endParaRPr>
          </a:p>
          <a:p>
            <a:pPr marL="594360" lvl="2" indent="0" algn="just">
              <a:buNone/>
            </a:pPr>
            <a:endParaRPr lang="tr-TR" sz="1400" dirty="0">
              <a:latin typeface="Book Antiqua" panose="02040602050305030304" pitchFamily="18" charset="0"/>
            </a:endParaRPr>
          </a:p>
          <a:p>
            <a:pPr marL="594360" lvl="2" indent="0" algn="just">
              <a:buNone/>
            </a:pPr>
            <a:endParaRPr lang="en-US" sz="1400" dirty="0">
              <a:latin typeface="Book Antiqua" panose="02040602050305030304" pitchFamily="18" charset="0"/>
            </a:endParaRPr>
          </a:p>
          <a:p>
            <a:pPr lvl="1" algn="just"/>
            <a:r>
              <a:rPr lang="en-US" sz="2000" b="1" u="sng" dirty="0" err="1">
                <a:solidFill>
                  <a:schemeClr val="tx1"/>
                </a:solidFill>
                <a:latin typeface="Book Antiqua" panose="02040602050305030304" pitchFamily="18" charset="0"/>
              </a:rPr>
              <a:t>Ölçüt</a:t>
            </a:r>
            <a:r>
              <a:rPr lang="en-US" sz="2000" b="1" u="sng" dirty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en-US" sz="2000" b="1" u="sng" dirty="0" err="1">
                <a:solidFill>
                  <a:schemeClr val="tx1"/>
                </a:solidFill>
                <a:latin typeface="Book Antiqua" panose="02040602050305030304" pitchFamily="18" charset="0"/>
              </a:rPr>
              <a:t>Geçerliliği</a:t>
            </a:r>
            <a:r>
              <a:rPr lang="en-US" sz="2000" b="1" u="sng" dirty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endParaRPr lang="en-US" sz="1600" b="1" u="sng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2" algn="just"/>
            <a:r>
              <a:rPr lang="en-US" sz="1800" dirty="0">
                <a:latin typeface="Book Antiqua" panose="02040602050305030304" pitchFamily="18" charset="0"/>
              </a:rPr>
              <a:t>Test </a:t>
            </a:r>
            <a:r>
              <a:rPr lang="en-US" sz="1800" dirty="0" err="1">
                <a:latin typeface="Book Antiqua" panose="02040602050305030304" pitchFamily="18" charset="0"/>
              </a:rPr>
              <a:t>puanlarının</a:t>
            </a:r>
            <a:r>
              <a:rPr lang="en-US" sz="1800" dirty="0">
                <a:latin typeface="Book Antiqua" panose="02040602050305030304" pitchFamily="18" charset="0"/>
              </a:rPr>
              <a:t>, </a:t>
            </a:r>
            <a:r>
              <a:rPr lang="en-US" sz="1800" dirty="0" err="1">
                <a:latin typeface="Book Antiqua" panose="02040602050305030304" pitchFamily="18" charset="0"/>
              </a:rPr>
              <a:t>ölçüt</a:t>
            </a:r>
            <a:r>
              <a:rPr lang="en-US" sz="1800" dirty="0">
                <a:latin typeface="Book Antiqua" panose="02040602050305030304" pitchFamily="18" charset="0"/>
              </a:rPr>
              <a:t> </a:t>
            </a:r>
            <a:r>
              <a:rPr lang="en-US" sz="1800" dirty="0" err="1">
                <a:latin typeface="Book Antiqua" panose="02040602050305030304" pitchFamily="18" charset="0"/>
              </a:rPr>
              <a:t>puanları</a:t>
            </a:r>
            <a:r>
              <a:rPr lang="en-US" sz="1800" dirty="0">
                <a:latin typeface="Book Antiqua" panose="02040602050305030304" pitchFamily="18" charset="0"/>
              </a:rPr>
              <a:t> </a:t>
            </a:r>
            <a:r>
              <a:rPr lang="en-US" sz="1800" dirty="0" err="1">
                <a:latin typeface="Book Antiqua" panose="02040602050305030304" pitchFamily="18" charset="0"/>
              </a:rPr>
              <a:t>ile</a:t>
            </a:r>
            <a:r>
              <a:rPr lang="en-US" sz="1800" dirty="0">
                <a:latin typeface="Book Antiqua" panose="02040602050305030304" pitchFamily="18" charset="0"/>
              </a:rPr>
              <a:t> </a:t>
            </a:r>
            <a:r>
              <a:rPr lang="en-US" sz="1800" dirty="0" err="1">
                <a:latin typeface="Book Antiqua" panose="02040602050305030304" pitchFamily="18" charset="0"/>
              </a:rPr>
              <a:t>ilişkili</a:t>
            </a:r>
            <a:r>
              <a:rPr lang="en-US" sz="1800" dirty="0">
                <a:latin typeface="Book Antiqua" panose="02040602050305030304" pitchFamily="18" charset="0"/>
              </a:rPr>
              <a:t> </a:t>
            </a:r>
            <a:r>
              <a:rPr lang="en-US" sz="1800" dirty="0" err="1">
                <a:latin typeface="Book Antiqua" panose="02040602050305030304" pitchFamily="18" charset="0"/>
              </a:rPr>
              <a:t>olması</a:t>
            </a:r>
            <a:r>
              <a:rPr lang="en-US" sz="1800" dirty="0">
                <a:latin typeface="Book Antiqua" panose="02040602050305030304" pitchFamily="18" charset="0"/>
              </a:rPr>
              <a:t> </a:t>
            </a:r>
            <a:endParaRPr lang="en-US" sz="1400" dirty="0">
              <a:latin typeface="Book Antiqua" panose="02040602050305030304" pitchFamily="18" charset="0"/>
            </a:endParaRPr>
          </a:p>
          <a:p>
            <a:pPr lvl="2" algn="just"/>
            <a:r>
              <a:rPr lang="en-US" sz="1800" dirty="0" err="1">
                <a:latin typeface="Book Antiqua" panose="02040602050305030304" pitchFamily="18" charset="0"/>
              </a:rPr>
              <a:t>Eşzaman</a:t>
            </a:r>
            <a:r>
              <a:rPr lang="en-US" sz="1800" dirty="0">
                <a:latin typeface="Book Antiqua" panose="02040602050305030304" pitchFamily="18" charset="0"/>
              </a:rPr>
              <a:t>/</a:t>
            </a:r>
            <a:r>
              <a:rPr lang="en-US" sz="1800" dirty="0" err="1">
                <a:latin typeface="Book Antiqua" panose="02040602050305030304" pitchFamily="18" charset="0"/>
              </a:rPr>
              <a:t>Halihazır</a:t>
            </a:r>
            <a:r>
              <a:rPr lang="en-US" sz="1800" dirty="0">
                <a:latin typeface="Book Antiqua" panose="02040602050305030304" pitchFamily="18" charset="0"/>
              </a:rPr>
              <a:t>/</a:t>
            </a:r>
            <a:r>
              <a:rPr lang="en-US" sz="1800" dirty="0" err="1">
                <a:latin typeface="Book Antiqua" panose="02040602050305030304" pitchFamily="18" charset="0"/>
              </a:rPr>
              <a:t>Uygunluk</a:t>
            </a:r>
            <a:r>
              <a:rPr lang="en-US" sz="1800" dirty="0">
                <a:latin typeface="Book Antiqua" panose="02040602050305030304" pitchFamily="18" charset="0"/>
              </a:rPr>
              <a:t> </a:t>
            </a:r>
            <a:r>
              <a:rPr lang="en-US" sz="1800" dirty="0" err="1">
                <a:latin typeface="Book Antiqua" panose="02040602050305030304" pitchFamily="18" charset="0"/>
              </a:rPr>
              <a:t>geçerliği</a:t>
            </a:r>
            <a:r>
              <a:rPr lang="en-US" sz="1800" dirty="0">
                <a:latin typeface="Book Antiqua" panose="02040602050305030304" pitchFamily="18" charset="0"/>
              </a:rPr>
              <a:t>. </a:t>
            </a:r>
            <a:endParaRPr lang="en-US" sz="1400" dirty="0">
              <a:latin typeface="Book Antiqua" panose="02040602050305030304" pitchFamily="18" charset="0"/>
            </a:endParaRPr>
          </a:p>
          <a:p>
            <a:pPr lvl="3" algn="just"/>
            <a:r>
              <a:rPr lang="en-US" sz="1600" dirty="0" err="1">
                <a:latin typeface="Book Antiqua" panose="02040602050305030304" pitchFamily="18" charset="0"/>
              </a:rPr>
              <a:t>Ölçüt</a:t>
            </a:r>
            <a:r>
              <a:rPr lang="en-US" sz="1600" dirty="0">
                <a:latin typeface="Book Antiqua" panose="02040602050305030304" pitchFamily="18" charset="0"/>
              </a:rPr>
              <a:t> </a:t>
            </a:r>
            <a:r>
              <a:rPr lang="en-US" sz="1600" dirty="0" err="1">
                <a:latin typeface="Book Antiqua" panose="02040602050305030304" pitchFamily="18" charset="0"/>
              </a:rPr>
              <a:t>aynı</a:t>
            </a:r>
            <a:r>
              <a:rPr lang="en-US" sz="1600" dirty="0">
                <a:latin typeface="Book Antiqua" panose="02040602050305030304" pitchFamily="18" charset="0"/>
              </a:rPr>
              <a:t> </a:t>
            </a:r>
            <a:r>
              <a:rPr lang="en-US" sz="1600" dirty="0" err="1">
                <a:latin typeface="Book Antiqua" panose="02040602050305030304" pitchFamily="18" charset="0"/>
              </a:rPr>
              <a:t>veya</a:t>
            </a:r>
            <a:r>
              <a:rPr lang="en-US" sz="1600" dirty="0">
                <a:latin typeface="Book Antiqua" panose="02040602050305030304" pitchFamily="18" charset="0"/>
              </a:rPr>
              <a:t> </a:t>
            </a:r>
            <a:r>
              <a:rPr lang="en-US" sz="1600" dirty="0" err="1">
                <a:latin typeface="Book Antiqua" panose="02040602050305030304" pitchFamily="18" charset="0"/>
              </a:rPr>
              <a:t>önceki</a:t>
            </a:r>
            <a:r>
              <a:rPr lang="en-US" sz="1600" dirty="0">
                <a:latin typeface="Book Antiqua" panose="02040602050305030304" pitchFamily="18" charset="0"/>
              </a:rPr>
              <a:t> </a:t>
            </a:r>
            <a:r>
              <a:rPr lang="en-US" sz="1600" dirty="0" err="1">
                <a:latin typeface="Book Antiqua" panose="02040602050305030304" pitchFamily="18" charset="0"/>
              </a:rPr>
              <a:t>yakın</a:t>
            </a:r>
            <a:r>
              <a:rPr lang="en-US" sz="1600" dirty="0">
                <a:latin typeface="Book Antiqua" panose="02040602050305030304" pitchFamily="18" charset="0"/>
              </a:rPr>
              <a:t> </a:t>
            </a:r>
            <a:r>
              <a:rPr lang="en-US" sz="1600" dirty="0" err="1">
                <a:latin typeface="Book Antiqua" panose="02040602050305030304" pitchFamily="18" charset="0"/>
              </a:rPr>
              <a:t>bir</a:t>
            </a:r>
            <a:r>
              <a:rPr lang="en-US" sz="1600" dirty="0">
                <a:latin typeface="Book Antiqua" panose="02040602050305030304" pitchFamily="18" charset="0"/>
              </a:rPr>
              <a:t> </a:t>
            </a:r>
            <a:r>
              <a:rPr lang="en-US" sz="1600" dirty="0" err="1">
                <a:latin typeface="Book Antiqua" panose="02040602050305030304" pitchFamily="18" charset="0"/>
              </a:rPr>
              <a:t>zamanda</a:t>
            </a:r>
            <a:r>
              <a:rPr lang="en-US" sz="1600" dirty="0">
                <a:latin typeface="Book Antiqua" panose="02040602050305030304" pitchFamily="18" charset="0"/>
              </a:rPr>
              <a:t> </a:t>
            </a:r>
            <a:r>
              <a:rPr lang="en-US" sz="1600" dirty="0" err="1">
                <a:latin typeface="Book Antiqua" panose="02040602050305030304" pitchFamily="18" charset="0"/>
              </a:rPr>
              <a:t>ölçülmüşse</a:t>
            </a:r>
            <a:r>
              <a:rPr lang="en-US" sz="1600" dirty="0">
                <a:latin typeface="Book Antiqua" panose="02040602050305030304" pitchFamily="18" charset="0"/>
              </a:rPr>
              <a:t> </a:t>
            </a:r>
            <a:endParaRPr lang="en-US" sz="1200" dirty="0">
              <a:latin typeface="Book Antiqua" panose="02040602050305030304" pitchFamily="18" charset="0"/>
            </a:endParaRPr>
          </a:p>
          <a:p>
            <a:pPr lvl="2" algn="just"/>
            <a:endParaRPr lang="tr-TR" sz="1800" dirty="0" smtClean="0">
              <a:latin typeface="Book Antiqua" panose="02040602050305030304" pitchFamily="18" charset="0"/>
            </a:endParaRPr>
          </a:p>
          <a:p>
            <a:pPr lvl="1" algn="just"/>
            <a:r>
              <a:rPr lang="en-US" sz="2000" b="1" u="sng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Yordama</a:t>
            </a:r>
            <a:r>
              <a:rPr lang="en-US" sz="2000" b="1" u="sng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en-US" sz="2000" b="1" u="sng" dirty="0" err="1">
                <a:solidFill>
                  <a:schemeClr val="tx1"/>
                </a:solidFill>
                <a:latin typeface="Book Antiqua" panose="02040602050305030304" pitchFamily="18" charset="0"/>
              </a:rPr>
              <a:t>geçerliği</a:t>
            </a:r>
            <a:r>
              <a:rPr lang="en-US" sz="2000" b="1" u="sng" dirty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</a:p>
          <a:p>
            <a:pPr lvl="3" algn="just"/>
            <a:r>
              <a:rPr lang="en-US" dirty="0" err="1">
                <a:latin typeface="Book Antiqua" panose="02040602050305030304" pitchFamily="18" charset="0"/>
              </a:rPr>
              <a:t>Ölçüt</a:t>
            </a:r>
            <a:r>
              <a:rPr lang="en-US" dirty="0">
                <a:latin typeface="Book Antiqua" panose="02040602050305030304" pitchFamily="18" charset="0"/>
              </a:rPr>
              <a:t> </a:t>
            </a:r>
            <a:r>
              <a:rPr lang="en-US" dirty="0" err="1">
                <a:latin typeface="Book Antiqua" panose="02040602050305030304" pitchFamily="18" charset="0"/>
              </a:rPr>
              <a:t>daha</a:t>
            </a:r>
            <a:r>
              <a:rPr lang="en-US" dirty="0">
                <a:latin typeface="Book Antiqua" panose="02040602050305030304" pitchFamily="18" charset="0"/>
              </a:rPr>
              <a:t> </a:t>
            </a:r>
            <a:r>
              <a:rPr lang="en-US" dirty="0" err="1">
                <a:latin typeface="Book Antiqua" panose="02040602050305030304" pitchFamily="18" charset="0"/>
              </a:rPr>
              <a:t>sonra</a:t>
            </a:r>
            <a:r>
              <a:rPr lang="en-US" dirty="0">
                <a:latin typeface="Book Antiqua" panose="02040602050305030304" pitchFamily="18" charset="0"/>
              </a:rPr>
              <a:t> </a:t>
            </a:r>
            <a:r>
              <a:rPr lang="en-US" dirty="0" err="1">
                <a:latin typeface="Book Antiqua" panose="02040602050305030304" pitchFamily="18" charset="0"/>
              </a:rPr>
              <a:t>ölçülmüşse</a:t>
            </a:r>
            <a:r>
              <a:rPr lang="en-US" dirty="0">
                <a:latin typeface="Book Antiqua" panose="02040602050305030304" pitchFamily="18" charset="0"/>
              </a:rPr>
              <a:t> </a:t>
            </a:r>
            <a:endParaRPr lang="en-US" sz="1400" dirty="0">
              <a:latin typeface="Book Antiqua" panose="02040602050305030304" pitchFamily="18" charset="0"/>
            </a:endParaRPr>
          </a:p>
          <a:p>
            <a:pPr lvl="1" algn="just"/>
            <a:endParaRPr lang="en-US" sz="1400" b="1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571480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ARAŞTIRMA YÖNTEMİ: </a:t>
            </a:r>
            <a:r>
              <a:rPr lang="tr-TR" sz="2400" dirty="0" smtClean="0"/>
              <a:t>Geçerlik-Güvenirlik</a:t>
            </a:r>
            <a:endParaRPr lang="tr-TR" sz="2400" b="1" dirty="0"/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421319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endParaRPr lang="tr-TR" sz="2000" b="1" u="sng" dirty="0" smtClean="0">
              <a:latin typeface="Book Antiqua" pitchFamily="18" charset="0"/>
            </a:endParaRPr>
          </a:p>
          <a:p>
            <a:pPr algn="just"/>
            <a:endParaRPr lang="tr-TR" sz="2000" b="1" u="sng" dirty="0">
              <a:latin typeface="Book Antiqua" pitchFamily="18" charset="0"/>
            </a:endParaRPr>
          </a:p>
          <a:p>
            <a:pPr algn="just"/>
            <a:endParaRPr lang="tr-TR" sz="2000" b="1" u="sng" dirty="0" smtClean="0">
              <a:latin typeface="Book Antiqua" pitchFamily="18" charset="0"/>
            </a:endParaRPr>
          </a:p>
          <a:p>
            <a:pPr algn="just"/>
            <a:endParaRPr lang="tr-TR" sz="2000" b="1" u="sng" dirty="0">
              <a:latin typeface="Book Antiqua" pitchFamily="18" charset="0"/>
            </a:endParaRPr>
          </a:p>
          <a:p>
            <a:pPr algn="just"/>
            <a:r>
              <a:rPr lang="tr-TR" sz="2000" b="1" dirty="0" smtClean="0">
                <a:latin typeface="Book Antiqua" panose="02040602050305030304" pitchFamily="18" charset="0"/>
              </a:rPr>
              <a:t>EVREN (</a:t>
            </a:r>
            <a:r>
              <a:rPr lang="tr-TR" sz="2000" b="1" dirty="0" err="1" smtClean="0">
                <a:latin typeface="Book Antiqua" panose="02040602050305030304" pitchFamily="18" charset="0"/>
              </a:rPr>
              <a:t>Population</a:t>
            </a:r>
            <a:r>
              <a:rPr lang="tr-TR" sz="2000" b="1" dirty="0" smtClean="0">
                <a:latin typeface="Book Antiqua" panose="02040602050305030304" pitchFamily="18" charset="0"/>
              </a:rPr>
              <a:t>)</a:t>
            </a:r>
            <a:r>
              <a:rPr lang="tr-TR" sz="1400" dirty="0" smtClean="0">
                <a:latin typeface="Book Antiqua" panose="02040602050305030304" pitchFamily="18" charset="0"/>
              </a:rPr>
              <a:t>; </a:t>
            </a:r>
            <a:r>
              <a:rPr lang="tr-TR" sz="2000" dirty="0" smtClean="0">
                <a:latin typeface="Book Antiqua" panose="02040602050305030304" pitchFamily="18" charset="0"/>
              </a:rPr>
              <a:t>Belirli </a:t>
            </a:r>
            <a:r>
              <a:rPr lang="tr-TR" sz="2000" dirty="0">
                <a:latin typeface="Book Antiqua" panose="02040602050305030304" pitchFamily="18" charset="0"/>
              </a:rPr>
              <a:t>bir özellik yönünden, birbirine benzeyen elemanların oluşturduğu </a:t>
            </a:r>
            <a:r>
              <a:rPr lang="tr-TR" sz="2000" dirty="0" smtClean="0">
                <a:latin typeface="Book Antiqua" panose="02040602050305030304" pitchFamily="18" charset="0"/>
              </a:rPr>
              <a:t>kümedir.</a:t>
            </a:r>
            <a:endParaRPr lang="en-US" sz="1400" dirty="0">
              <a:latin typeface="Book Antiqua" panose="02040602050305030304" pitchFamily="18" charset="0"/>
            </a:endParaRPr>
          </a:p>
          <a:p>
            <a:pPr lvl="2" algn="just"/>
            <a:r>
              <a:rPr lang="tr-TR" sz="1600" dirty="0">
                <a:latin typeface="Book Antiqua" panose="02040602050305030304" pitchFamily="18" charset="0"/>
              </a:rPr>
              <a:t>Ankara’daki dilbilim öğrencileri, Türkiye’deki ilkokul </a:t>
            </a:r>
            <a:r>
              <a:rPr lang="tr-TR" sz="1600" dirty="0" smtClean="0">
                <a:latin typeface="Book Antiqua" panose="02040602050305030304" pitchFamily="18" charset="0"/>
              </a:rPr>
              <a:t>öğrencileri</a:t>
            </a:r>
          </a:p>
          <a:p>
            <a:pPr lvl="2" algn="just"/>
            <a:endParaRPr lang="en-US" sz="1200" dirty="0">
              <a:latin typeface="Book Antiqua" panose="02040602050305030304" pitchFamily="18" charset="0"/>
            </a:endParaRPr>
          </a:p>
          <a:p>
            <a:pPr lvl="0" algn="just"/>
            <a:r>
              <a:rPr lang="tr-TR" sz="2000" dirty="0">
                <a:latin typeface="Book Antiqua" panose="02040602050305030304" pitchFamily="18" charset="0"/>
              </a:rPr>
              <a:t>Bazı evrenlerin eleman </a:t>
            </a:r>
            <a:r>
              <a:rPr lang="tr-TR" sz="2000" dirty="0" smtClean="0">
                <a:latin typeface="Book Antiqua" panose="02040602050305030304" pitchFamily="18" charset="0"/>
              </a:rPr>
              <a:t>sayıları bilinmektedir: </a:t>
            </a:r>
          </a:p>
          <a:p>
            <a:pPr lvl="2" algn="just"/>
            <a:r>
              <a:rPr lang="tr-TR" sz="1600" dirty="0" smtClean="0">
                <a:latin typeface="Book Antiqua" panose="02040602050305030304" pitchFamily="18" charset="0"/>
              </a:rPr>
              <a:t>Sonlu </a:t>
            </a:r>
            <a:r>
              <a:rPr lang="tr-TR" sz="1600" dirty="0">
                <a:latin typeface="Book Antiqua" panose="02040602050305030304" pitchFamily="18" charset="0"/>
              </a:rPr>
              <a:t>evren</a:t>
            </a:r>
            <a:endParaRPr lang="en-US" sz="900" dirty="0">
              <a:latin typeface="Book Antiqua" panose="02040602050305030304" pitchFamily="18" charset="0"/>
            </a:endParaRPr>
          </a:p>
          <a:p>
            <a:pPr lvl="0" algn="just"/>
            <a:r>
              <a:rPr lang="tr-TR" sz="2000" dirty="0">
                <a:latin typeface="Book Antiqua" panose="02040602050305030304" pitchFamily="18" charset="0"/>
              </a:rPr>
              <a:t>Bazı evrenlerin eleman </a:t>
            </a:r>
            <a:r>
              <a:rPr lang="tr-TR" sz="2000" dirty="0" smtClean="0">
                <a:latin typeface="Book Antiqua" panose="02040602050305030304" pitchFamily="18" charset="0"/>
              </a:rPr>
              <a:t>sayısı kestirilemez:</a:t>
            </a:r>
            <a:endParaRPr lang="en-US" sz="1400" dirty="0">
              <a:latin typeface="Book Antiqua" panose="02040602050305030304" pitchFamily="18" charset="0"/>
            </a:endParaRPr>
          </a:p>
          <a:p>
            <a:pPr lvl="2" algn="just"/>
            <a:r>
              <a:rPr lang="tr-TR" sz="1600" dirty="0" err="1">
                <a:latin typeface="Book Antiqua" panose="02040602050305030304" pitchFamily="18" charset="0"/>
              </a:rPr>
              <a:t>Türkiyedeki</a:t>
            </a:r>
            <a:r>
              <a:rPr lang="tr-TR" sz="1600" dirty="0">
                <a:latin typeface="Book Antiqua" panose="02040602050305030304" pitchFamily="18" charset="0"/>
              </a:rPr>
              <a:t> üstün zekâlı çocuklar</a:t>
            </a:r>
            <a:endParaRPr lang="en-US" sz="1200" dirty="0">
              <a:latin typeface="Book Antiqua" panose="02040602050305030304" pitchFamily="18" charset="0"/>
            </a:endParaRPr>
          </a:p>
          <a:p>
            <a:pPr algn="just"/>
            <a:endParaRPr lang="tr-TR" sz="2000" b="1" u="sng" dirty="0">
              <a:latin typeface="Book Antiqua" pitchFamily="18" charset="0"/>
            </a:endParaRPr>
          </a:p>
          <a:p>
            <a:pPr algn="just"/>
            <a:endParaRPr lang="tr-TR" sz="2000" dirty="0" smtClean="0">
              <a:latin typeface="Book Antiqua" pitchFamily="18" charset="0"/>
            </a:endParaRPr>
          </a:p>
          <a:p>
            <a:pPr algn="just"/>
            <a:endParaRPr lang="tr-TR" sz="2000" dirty="0" smtClean="0">
              <a:latin typeface="Book Antiqu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571480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ARAŞTIRMA YÖNTEMİ: </a:t>
            </a:r>
            <a:r>
              <a:rPr lang="tr-TR" sz="2400" dirty="0" smtClean="0"/>
              <a:t>Örneklem ve Evren</a:t>
            </a:r>
            <a:endParaRPr lang="tr-TR" sz="2400" b="1" dirty="0"/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  <p:sp>
        <p:nvSpPr>
          <p:cNvPr id="7" name="Rounded Rectangle 8"/>
          <p:cNvSpPr/>
          <p:nvPr/>
        </p:nvSpPr>
        <p:spPr>
          <a:xfrm>
            <a:off x="500034" y="1412776"/>
            <a:ext cx="8219256" cy="1094769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tr-TR" sz="2000" b="1" u="sng" dirty="0">
                <a:latin typeface="Book Antiqua" pitchFamily="18" charset="0"/>
              </a:rPr>
              <a:t>Bilimsel Yöntem:</a:t>
            </a:r>
            <a:r>
              <a:rPr lang="tr-TR" sz="2000" dirty="0">
                <a:latin typeface="Book Antiqua" pitchFamily="18" charset="0"/>
              </a:rPr>
              <a:t> Kanıtlanmış bir bilginin elde edilmesi için izlenen denetlenebilir, yansız, düzeltilebilir, sınanabilir, eleştirilebilir, seçilebilir ve mantığa uygun yoldur.</a:t>
            </a:r>
          </a:p>
        </p:txBody>
      </p:sp>
    </p:spTree>
    <p:extLst>
      <p:ext uri="{BB962C8B-B14F-4D97-AF65-F5344CB8AC3E}">
        <p14:creationId xmlns:p14="http://schemas.microsoft.com/office/powerpoint/2010/main" val="268991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000" b="1" u="sng" dirty="0" smtClean="0">
                <a:latin typeface="Book Antiqua" pitchFamily="18" charset="0"/>
              </a:rPr>
              <a:t>Evren Türleri</a:t>
            </a:r>
            <a:endParaRPr lang="tr-TR" sz="1800" dirty="0">
              <a:latin typeface="Book Antiqua" pitchFamily="18" charset="0"/>
            </a:endParaRPr>
          </a:p>
          <a:p>
            <a:pPr lvl="1" algn="just"/>
            <a:r>
              <a:rPr lang="en-US" sz="2000" b="1" dirty="0" err="1">
                <a:solidFill>
                  <a:schemeClr val="tx1"/>
                </a:solidFill>
                <a:latin typeface="Book Antiqua" panose="02040602050305030304" pitchFamily="18" charset="0"/>
              </a:rPr>
              <a:t>Hedef</a:t>
            </a:r>
            <a:r>
              <a:rPr lang="en-US" sz="2000" b="1" dirty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Book Antiqua" panose="02040602050305030304" pitchFamily="18" charset="0"/>
              </a:rPr>
              <a:t>evren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</a:rPr>
              <a:t>araştırmacının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</a:rPr>
              <a:t>ulaşmak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</a:rPr>
              <a:t>istediği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</a:rPr>
              <a:t>ancak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</a:rPr>
              <a:t>ulaşması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</a:rPr>
              <a:t>güç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</a:rPr>
              <a:t>olan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</a:rPr>
              <a:t>ve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 ideal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</a:rPr>
              <a:t>seçimini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</a:rPr>
              <a:t>yansıtan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</a:rPr>
              <a:t>soyut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</a:rPr>
              <a:t>evrendir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. </a:t>
            </a:r>
            <a:endParaRPr lang="en-US" sz="16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2" algn="just"/>
            <a:r>
              <a:rPr lang="en-US" sz="1800" dirty="0" err="1">
                <a:latin typeface="Book Antiqua" panose="02040602050305030304" pitchFamily="18" charset="0"/>
              </a:rPr>
              <a:t>Türkiyedeki</a:t>
            </a:r>
            <a:r>
              <a:rPr lang="en-US" sz="1800" dirty="0">
                <a:latin typeface="Book Antiqua" panose="02040602050305030304" pitchFamily="18" charset="0"/>
              </a:rPr>
              <a:t> </a:t>
            </a:r>
            <a:r>
              <a:rPr lang="en-US" sz="1800" dirty="0" err="1">
                <a:latin typeface="Book Antiqua" panose="02040602050305030304" pitchFamily="18" charset="0"/>
              </a:rPr>
              <a:t>tüm</a:t>
            </a:r>
            <a:r>
              <a:rPr lang="en-US" sz="1800" dirty="0">
                <a:latin typeface="Book Antiqua" panose="02040602050305030304" pitchFamily="18" charset="0"/>
              </a:rPr>
              <a:t> </a:t>
            </a:r>
            <a:r>
              <a:rPr lang="en-US" sz="1800" dirty="0" err="1">
                <a:latin typeface="Book Antiqua" panose="02040602050305030304" pitchFamily="18" charset="0"/>
              </a:rPr>
              <a:t>lise</a:t>
            </a:r>
            <a:r>
              <a:rPr lang="en-US" sz="1800" dirty="0">
                <a:latin typeface="Book Antiqua" panose="02040602050305030304" pitchFamily="18" charset="0"/>
              </a:rPr>
              <a:t> </a:t>
            </a:r>
            <a:r>
              <a:rPr lang="en-US" sz="1800" dirty="0" err="1">
                <a:latin typeface="Book Antiqua" panose="02040602050305030304" pitchFamily="18" charset="0"/>
              </a:rPr>
              <a:t>öğrencileri</a:t>
            </a:r>
            <a:r>
              <a:rPr lang="en-US" sz="1800" dirty="0">
                <a:latin typeface="Book Antiqua" panose="02040602050305030304" pitchFamily="18" charset="0"/>
              </a:rPr>
              <a:t> </a:t>
            </a:r>
            <a:endParaRPr lang="en-US" sz="1400" dirty="0">
              <a:latin typeface="Book Antiqua" panose="02040602050305030304" pitchFamily="18" charset="0"/>
            </a:endParaRPr>
          </a:p>
          <a:p>
            <a:pPr lvl="1" algn="just"/>
            <a:endParaRPr lang="tr-TR" sz="2000" b="1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1" algn="just"/>
            <a:r>
              <a:rPr lang="en-US" sz="2000" b="1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Ulaşılabilir</a:t>
            </a:r>
            <a:r>
              <a:rPr lang="en-US" sz="2000" b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Book Antiqua" panose="02040602050305030304" pitchFamily="18" charset="0"/>
              </a:rPr>
              <a:t>evren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</a:rPr>
              <a:t>araştırmacının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</a:rPr>
              <a:t>ulaşabileceği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</a:rPr>
              <a:t>gerçekçi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</a:rPr>
              <a:t>seçimi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</a:rPr>
              <a:t>olan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</a:rPr>
              <a:t>somut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Book Antiqua" panose="02040602050305030304" pitchFamily="18" charset="0"/>
              </a:rPr>
              <a:t>evrendir</a:t>
            </a:r>
            <a:r>
              <a:rPr lang="en-US" sz="2000" dirty="0">
                <a:solidFill>
                  <a:schemeClr val="tx1"/>
                </a:solidFill>
                <a:latin typeface="Book Antiqua" panose="02040602050305030304" pitchFamily="18" charset="0"/>
              </a:rPr>
              <a:t>. </a:t>
            </a:r>
            <a:endParaRPr lang="en-US" sz="1600" dirty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 lvl="2" algn="just"/>
            <a:r>
              <a:rPr lang="en-US" sz="1800" dirty="0" err="1">
                <a:latin typeface="Book Antiqua" panose="02040602050305030304" pitchFamily="18" charset="0"/>
              </a:rPr>
              <a:t>İstanbuldaki</a:t>
            </a:r>
            <a:r>
              <a:rPr lang="en-US" sz="1800" dirty="0">
                <a:latin typeface="Book Antiqua" panose="02040602050305030304" pitchFamily="18" charset="0"/>
              </a:rPr>
              <a:t> </a:t>
            </a:r>
            <a:r>
              <a:rPr lang="en-US" sz="1800" dirty="0" err="1">
                <a:latin typeface="Book Antiqua" panose="02040602050305030304" pitchFamily="18" charset="0"/>
              </a:rPr>
              <a:t>lise</a:t>
            </a:r>
            <a:r>
              <a:rPr lang="en-US" sz="1800" dirty="0">
                <a:latin typeface="Book Antiqua" panose="02040602050305030304" pitchFamily="18" charset="0"/>
              </a:rPr>
              <a:t> </a:t>
            </a:r>
            <a:r>
              <a:rPr lang="en-US" sz="1800" dirty="0" err="1">
                <a:latin typeface="Book Antiqua" panose="02040602050305030304" pitchFamily="18" charset="0"/>
              </a:rPr>
              <a:t>öğrencileri</a:t>
            </a:r>
            <a:r>
              <a:rPr lang="en-US" sz="1800" dirty="0">
                <a:latin typeface="Book Antiqua" panose="02040602050305030304" pitchFamily="18" charset="0"/>
              </a:rPr>
              <a:t> </a:t>
            </a:r>
            <a:endParaRPr lang="tr-TR" sz="1400" dirty="0">
              <a:latin typeface="Book Antiqua" panose="02040602050305030304" pitchFamily="18" charset="0"/>
            </a:endParaRPr>
          </a:p>
          <a:p>
            <a:pPr marL="45720" indent="0" algn="just">
              <a:buNone/>
            </a:pPr>
            <a:endParaRPr lang="tr-TR" sz="3000" i="1" dirty="0">
              <a:latin typeface="Book Antiqua" panose="0204060205030503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571480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ARAŞTIRMA YÖNTEMİ: </a:t>
            </a:r>
            <a:r>
              <a:rPr lang="tr-TR" sz="2400" dirty="0"/>
              <a:t>Örneklem ve </a:t>
            </a:r>
            <a:r>
              <a:rPr lang="tr-TR" sz="2400" dirty="0" smtClean="0"/>
              <a:t>Evren</a:t>
            </a:r>
            <a:endParaRPr lang="tr-TR" sz="2400" b="1" dirty="0"/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  <p:sp>
        <p:nvSpPr>
          <p:cNvPr id="8" name="Rounded Rectangle 8"/>
          <p:cNvSpPr/>
          <p:nvPr/>
        </p:nvSpPr>
        <p:spPr>
          <a:xfrm>
            <a:off x="1187624" y="4437112"/>
            <a:ext cx="6913338" cy="109476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45720" indent="0">
              <a:buNone/>
            </a:pPr>
            <a:r>
              <a:rPr lang="tr-TR" sz="3200" dirty="0" smtClean="0">
                <a:solidFill>
                  <a:srgbClr val="FF0000"/>
                </a:solidFill>
                <a:latin typeface="Book Antiqua" panose="02040602050305030304" pitchFamily="18" charset="0"/>
              </a:rPr>
              <a:t>!!</a:t>
            </a:r>
            <a:r>
              <a:rPr lang="tr-TR" sz="3200" dirty="0">
                <a:latin typeface="Book Antiqua" panose="02040602050305030304" pitchFamily="18" charset="0"/>
              </a:rPr>
              <a:t> </a:t>
            </a:r>
            <a:r>
              <a:rPr lang="tr-TR" sz="2000" dirty="0" smtClean="0">
                <a:latin typeface="Book Antiqua" panose="02040602050305030304" pitchFamily="18" charset="0"/>
              </a:rPr>
              <a:t>Bilimsel </a:t>
            </a:r>
            <a:r>
              <a:rPr lang="tr-TR" sz="2000" dirty="0">
                <a:latin typeface="Book Antiqua" panose="02040602050305030304" pitchFamily="18" charset="0"/>
              </a:rPr>
              <a:t>araştırma metinlerinde</a:t>
            </a:r>
            <a:r>
              <a:rPr lang="en-US" sz="2000" dirty="0">
                <a:latin typeface="Book Antiqua" panose="02040602050305030304" pitchFamily="18" charset="0"/>
              </a:rPr>
              <a:t> </a:t>
            </a:r>
            <a:r>
              <a:rPr lang="en-US" sz="2000" dirty="0" err="1">
                <a:latin typeface="Book Antiqua" panose="02040602050305030304" pitchFamily="18" charset="0"/>
              </a:rPr>
              <a:t>genel</a:t>
            </a:r>
            <a:r>
              <a:rPr lang="tr-TR" sz="2000" dirty="0" err="1">
                <a:latin typeface="Book Antiqua" panose="02040602050305030304" pitchFamily="18" charset="0"/>
              </a:rPr>
              <a:t>likle</a:t>
            </a:r>
            <a:r>
              <a:rPr lang="en-US" sz="2000" dirty="0">
                <a:latin typeface="Book Antiqua" panose="02040602050305030304" pitchFamily="18" charset="0"/>
              </a:rPr>
              <a:t> </a:t>
            </a:r>
            <a:r>
              <a:rPr lang="en-US" sz="2000" dirty="0" err="1">
                <a:latin typeface="Book Antiqua" panose="02040602050305030304" pitchFamily="18" charset="0"/>
              </a:rPr>
              <a:t>ulaşılabilir</a:t>
            </a:r>
            <a:r>
              <a:rPr lang="en-US" sz="2000" dirty="0">
                <a:latin typeface="Book Antiqua" panose="02040602050305030304" pitchFamily="18" charset="0"/>
              </a:rPr>
              <a:t> </a:t>
            </a:r>
            <a:r>
              <a:rPr lang="en-US" sz="2000" dirty="0" err="1">
                <a:latin typeface="Book Antiqua" panose="02040602050305030304" pitchFamily="18" charset="0"/>
              </a:rPr>
              <a:t>evren</a:t>
            </a:r>
            <a:r>
              <a:rPr lang="en-US" sz="2000" dirty="0">
                <a:latin typeface="Book Antiqua" panose="02040602050305030304" pitchFamily="18" charset="0"/>
              </a:rPr>
              <a:t> </a:t>
            </a:r>
            <a:r>
              <a:rPr lang="en-US" sz="2000" dirty="0" err="1">
                <a:latin typeface="Book Antiqua" panose="02040602050305030304" pitchFamily="18" charset="0"/>
              </a:rPr>
              <a:t>tanımlan</a:t>
            </a:r>
            <a:r>
              <a:rPr lang="tr-TR" sz="2000" dirty="0">
                <a:latin typeface="Book Antiqua" panose="02040602050305030304" pitchFamily="18" charset="0"/>
              </a:rPr>
              <a:t>maktadır.</a:t>
            </a:r>
            <a:r>
              <a:rPr lang="en-US" sz="2000" dirty="0">
                <a:latin typeface="Book Antiqua" panose="02040602050305030304" pitchFamily="18" charset="0"/>
              </a:rPr>
              <a:t> </a:t>
            </a:r>
            <a:endParaRPr lang="en-US" sz="1600" dirty="0">
              <a:latin typeface="Book Antiqua" panose="02040602050305030304" pitchFamily="18" charset="0"/>
            </a:endParaRPr>
          </a:p>
          <a:p>
            <a:pPr lvl="1"/>
            <a:endParaRPr lang="tr-TR" sz="1050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32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endParaRPr lang="tr-TR" sz="2000" b="1" dirty="0" smtClean="0">
              <a:latin typeface="Book Antiqua" panose="02040602050305030304" pitchFamily="18" charset="0"/>
            </a:endParaRPr>
          </a:p>
          <a:p>
            <a:pPr algn="just"/>
            <a:r>
              <a:rPr lang="tr-TR" sz="2000" b="1" dirty="0" smtClean="0">
                <a:latin typeface="Book Antiqua" panose="02040602050305030304" pitchFamily="18" charset="0"/>
              </a:rPr>
              <a:t>ÖRNEKLEM </a:t>
            </a:r>
            <a:r>
              <a:rPr lang="tr-TR" sz="2000" b="1" dirty="0">
                <a:latin typeface="Book Antiqua" panose="02040602050305030304" pitchFamily="18" charset="0"/>
              </a:rPr>
              <a:t>(</a:t>
            </a:r>
            <a:r>
              <a:rPr lang="tr-TR" sz="2000" b="1" dirty="0" err="1">
                <a:latin typeface="Book Antiqua" panose="02040602050305030304" pitchFamily="18" charset="0"/>
              </a:rPr>
              <a:t>Sample</a:t>
            </a:r>
            <a:r>
              <a:rPr lang="tr-TR" sz="2000" b="1" dirty="0">
                <a:latin typeface="Book Antiqua" panose="02040602050305030304" pitchFamily="18" charset="0"/>
              </a:rPr>
              <a:t>)</a:t>
            </a:r>
            <a:r>
              <a:rPr lang="tr-TR" sz="2000" dirty="0">
                <a:latin typeface="Book Antiqua" panose="02040602050305030304" pitchFamily="18" charset="0"/>
              </a:rPr>
              <a:t>; bir evrenden herhangi bir yolla daha az sayıda eleman seçilmesi durumunda;</a:t>
            </a:r>
            <a:endParaRPr lang="en-US" sz="1600" dirty="0">
              <a:latin typeface="Book Antiqua" panose="02040602050305030304" pitchFamily="18" charset="0"/>
            </a:endParaRPr>
          </a:p>
          <a:p>
            <a:pPr lvl="3" algn="just"/>
            <a:r>
              <a:rPr lang="tr-TR" sz="1600" b="1" dirty="0">
                <a:latin typeface="Book Antiqua" panose="02040602050305030304" pitchFamily="18" charset="0"/>
              </a:rPr>
              <a:t>Evren</a:t>
            </a:r>
            <a:r>
              <a:rPr lang="tr-TR" sz="1600" dirty="0">
                <a:latin typeface="Book Antiqua" panose="02040602050305030304" pitchFamily="18" charset="0"/>
              </a:rPr>
              <a:t>: Ankara’daki dilbilim öğrencileri</a:t>
            </a:r>
            <a:endParaRPr lang="en-US" sz="1000" dirty="0">
              <a:latin typeface="Book Antiqua" panose="02040602050305030304" pitchFamily="18" charset="0"/>
            </a:endParaRPr>
          </a:p>
          <a:p>
            <a:pPr lvl="3" algn="just"/>
            <a:r>
              <a:rPr lang="tr-TR" sz="1600" b="1" dirty="0">
                <a:latin typeface="Book Antiqua" panose="02040602050305030304" pitchFamily="18" charset="0"/>
              </a:rPr>
              <a:t>Örneklem</a:t>
            </a:r>
            <a:r>
              <a:rPr lang="tr-TR" sz="1600" dirty="0">
                <a:latin typeface="Book Antiqua" panose="02040602050305030304" pitchFamily="18" charset="0"/>
              </a:rPr>
              <a:t>: DTCF’deki dilbilim öğrencileri </a:t>
            </a:r>
          </a:p>
          <a:p>
            <a:pPr lvl="3" algn="just"/>
            <a:endParaRPr lang="tr-TR" sz="1000" dirty="0" smtClean="0">
              <a:latin typeface="Book Antiqua" panose="02040602050305030304" pitchFamily="18" charset="0"/>
            </a:endParaRPr>
          </a:p>
          <a:p>
            <a:pPr lvl="3" algn="just"/>
            <a:endParaRPr lang="en-US" sz="1000" dirty="0">
              <a:latin typeface="Book Antiqua" panose="02040602050305030304" pitchFamily="18" charset="0"/>
            </a:endParaRPr>
          </a:p>
          <a:p>
            <a:pPr lvl="0" algn="just"/>
            <a:r>
              <a:rPr lang="tr-TR" sz="2000" dirty="0">
                <a:latin typeface="Book Antiqua" panose="02040602050305030304" pitchFamily="18" charset="0"/>
              </a:rPr>
              <a:t>Herhangi bir evrenden örneklem oluşturma yollarına örnekleme teknikleri;</a:t>
            </a:r>
            <a:endParaRPr lang="en-US" sz="1600" dirty="0">
              <a:latin typeface="Book Antiqua" panose="02040602050305030304" pitchFamily="18" charset="0"/>
            </a:endParaRPr>
          </a:p>
          <a:p>
            <a:pPr lvl="1" algn="just"/>
            <a:r>
              <a:rPr lang="tr-TR" sz="1800" dirty="0" err="1">
                <a:latin typeface="Book Antiqua" panose="02040602050305030304" pitchFamily="18" charset="0"/>
              </a:rPr>
              <a:t>Seçkisiz</a:t>
            </a:r>
            <a:r>
              <a:rPr lang="tr-TR" sz="1800" dirty="0">
                <a:latin typeface="Book Antiqua" panose="02040602050305030304" pitchFamily="18" charset="0"/>
              </a:rPr>
              <a:t> örneklem (</a:t>
            </a:r>
            <a:r>
              <a:rPr lang="tr-TR" sz="1800" dirty="0" err="1">
                <a:latin typeface="Book Antiqua" panose="02040602050305030304" pitchFamily="18" charset="0"/>
              </a:rPr>
              <a:t>random</a:t>
            </a:r>
            <a:r>
              <a:rPr lang="tr-TR" sz="1800" dirty="0">
                <a:latin typeface="Book Antiqua" panose="02040602050305030304" pitchFamily="18" charset="0"/>
              </a:rPr>
              <a:t> </a:t>
            </a:r>
            <a:r>
              <a:rPr lang="tr-TR" sz="1800" dirty="0" err="1">
                <a:latin typeface="Book Antiqua" panose="02040602050305030304" pitchFamily="18" charset="0"/>
              </a:rPr>
              <a:t>sample</a:t>
            </a:r>
            <a:r>
              <a:rPr lang="tr-TR" sz="1800" dirty="0">
                <a:latin typeface="Book Antiqua" panose="02040602050305030304" pitchFamily="18" charset="0"/>
              </a:rPr>
              <a:t>)</a:t>
            </a:r>
            <a:endParaRPr lang="en-US" sz="1400" dirty="0">
              <a:latin typeface="Book Antiqua" panose="02040602050305030304" pitchFamily="18" charset="0"/>
            </a:endParaRPr>
          </a:p>
          <a:p>
            <a:pPr lvl="2" algn="just"/>
            <a:r>
              <a:rPr lang="tr-TR" sz="1600" dirty="0">
                <a:latin typeface="Book Antiqua" panose="02040602050305030304" pitchFamily="18" charset="0"/>
              </a:rPr>
              <a:t>Bir evrendeki tüm elemanların örnekleme seçilme şansını eşit tutarak örneklem oluşturulmasıdır.</a:t>
            </a:r>
            <a:endParaRPr lang="tr-TR" sz="1600" b="1" u="sng" dirty="0">
              <a:latin typeface="Book Antiqua" pitchFamily="18" charset="0"/>
            </a:endParaRPr>
          </a:p>
          <a:p>
            <a:pPr algn="just"/>
            <a:endParaRPr lang="tr-TR" sz="2000" dirty="0">
              <a:latin typeface="Book Antiqua" pitchFamily="18" charset="0"/>
            </a:endParaRPr>
          </a:p>
          <a:p>
            <a:pPr algn="just"/>
            <a:endParaRPr lang="tr-TR" sz="2000" b="1" u="sng" dirty="0">
              <a:latin typeface="Book Antiqua" pitchFamily="18" charset="0"/>
            </a:endParaRPr>
          </a:p>
          <a:p>
            <a:pPr algn="just"/>
            <a:endParaRPr lang="tr-TR" sz="2000" dirty="0" smtClean="0">
              <a:latin typeface="Book Antiqua" pitchFamily="18" charset="0"/>
            </a:endParaRPr>
          </a:p>
          <a:p>
            <a:pPr algn="just"/>
            <a:endParaRPr lang="tr-TR" sz="2000" dirty="0" smtClean="0">
              <a:latin typeface="Book Antiqu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571480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ARAŞTIRMA YÖNTEMİ: </a:t>
            </a:r>
            <a:r>
              <a:rPr lang="tr-TR" sz="2400" dirty="0"/>
              <a:t>Örneklem ve </a:t>
            </a:r>
            <a:r>
              <a:rPr lang="tr-TR" sz="2400" dirty="0" smtClean="0"/>
              <a:t>Evren</a:t>
            </a:r>
            <a:endParaRPr lang="tr-TR" sz="2400" b="1" dirty="0"/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3682268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000" b="1" u="sng" dirty="0" smtClean="0">
                <a:latin typeface="Book Antiqua" panose="02040602050305030304" pitchFamily="18" charset="0"/>
              </a:rPr>
              <a:t>DEĞİŞKEN</a:t>
            </a:r>
            <a:r>
              <a:rPr lang="tr-TR" sz="2000" b="1" dirty="0" smtClean="0">
                <a:latin typeface="Book Antiqua" panose="02040602050305030304" pitchFamily="18" charset="0"/>
              </a:rPr>
              <a:t> </a:t>
            </a:r>
            <a:r>
              <a:rPr lang="tr-TR" sz="2000" b="1" dirty="0">
                <a:latin typeface="Book Antiqua" panose="02040602050305030304" pitchFamily="18" charset="0"/>
              </a:rPr>
              <a:t>(</a:t>
            </a:r>
            <a:r>
              <a:rPr lang="tr-TR" sz="2000" b="1" dirty="0" err="1" smtClean="0">
                <a:latin typeface="Book Antiqua" panose="02040602050305030304" pitchFamily="18" charset="0"/>
              </a:rPr>
              <a:t>variable</a:t>
            </a:r>
            <a:r>
              <a:rPr lang="tr-TR" sz="2000" b="1" dirty="0" smtClean="0">
                <a:latin typeface="Book Antiqua" panose="02040602050305030304" pitchFamily="18" charset="0"/>
              </a:rPr>
              <a:t>)</a:t>
            </a:r>
            <a:r>
              <a:rPr lang="tr-TR" sz="2000" dirty="0" smtClean="0">
                <a:latin typeface="Book Antiqua" panose="02040602050305030304" pitchFamily="18" charset="0"/>
              </a:rPr>
              <a:t>; </a:t>
            </a:r>
            <a:r>
              <a:rPr lang="tr-TR" sz="2000" dirty="0">
                <a:latin typeface="Book Antiqua" panose="02040602050305030304" pitchFamily="18" charset="0"/>
              </a:rPr>
              <a:t>d</a:t>
            </a:r>
            <a:r>
              <a:rPr lang="tr-TR" sz="2000" dirty="0" smtClean="0">
                <a:latin typeface="Book Antiqua" panose="02040602050305030304" pitchFamily="18" charset="0"/>
              </a:rPr>
              <a:t>eğişik </a:t>
            </a:r>
            <a:r>
              <a:rPr lang="tr-TR" sz="2000" dirty="0">
                <a:latin typeface="Book Antiqua" panose="02040602050305030304" pitchFamily="18" charset="0"/>
              </a:rPr>
              <a:t>değerler </a:t>
            </a:r>
            <a:r>
              <a:rPr lang="tr-TR" sz="2000" dirty="0" smtClean="0">
                <a:latin typeface="Book Antiqua" panose="02040602050305030304" pitchFamily="18" charset="0"/>
              </a:rPr>
              <a:t>alabilme durumudur.</a:t>
            </a:r>
            <a:endParaRPr lang="en-US" sz="2000" dirty="0">
              <a:latin typeface="Book Antiqua" panose="02040602050305030304" pitchFamily="18" charset="0"/>
            </a:endParaRPr>
          </a:p>
          <a:p>
            <a:pPr lvl="2" algn="just"/>
            <a:r>
              <a:rPr lang="tr-TR" sz="1800" dirty="0">
                <a:latin typeface="Book Antiqua" panose="02040602050305030304" pitchFamily="18" charset="0"/>
              </a:rPr>
              <a:t>Boy uzunluğu, yaş, kilo, göz rengi, cinsiyet, eğitim </a:t>
            </a:r>
            <a:r>
              <a:rPr lang="tr-TR" sz="1800" dirty="0" smtClean="0">
                <a:latin typeface="Book Antiqua" panose="02040602050305030304" pitchFamily="18" charset="0"/>
              </a:rPr>
              <a:t>durumu gibi.</a:t>
            </a:r>
          </a:p>
          <a:p>
            <a:pPr lvl="2" algn="just"/>
            <a:endParaRPr lang="tr-TR" sz="1800" dirty="0">
              <a:latin typeface="Book Antiqua" panose="02040602050305030304" pitchFamily="18" charset="0"/>
            </a:endParaRPr>
          </a:p>
          <a:p>
            <a:pPr lvl="2" algn="just"/>
            <a:endParaRPr lang="en-US" sz="1200" dirty="0">
              <a:latin typeface="Book Antiqua" panose="02040602050305030304" pitchFamily="18" charset="0"/>
            </a:endParaRPr>
          </a:p>
          <a:p>
            <a:pPr lvl="0" algn="just"/>
            <a:r>
              <a:rPr lang="tr-TR" sz="2000" b="1" u="sng" dirty="0" smtClean="0">
                <a:latin typeface="Book Antiqua" panose="02040602050305030304" pitchFamily="18" charset="0"/>
              </a:rPr>
              <a:t>Nicel değişken</a:t>
            </a:r>
            <a:r>
              <a:rPr lang="tr-TR" sz="2000" dirty="0" smtClean="0">
                <a:latin typeface="Book Antiqua" panose="02040602050305030304" pitchFamily="18" charset="0"/>
              </a:rPr>
              <a:t>; sayılarla ifade edilebilen ölçülebilir değişkenlerdir. Bu değişkenler bir büyüklük gösterir.</a:t>
            </a:r>
            <a:endParaRPr lang="en-US" sz="2000" dirty="0" smtClean="0">
              <a:latin typeface="Book Antiqua" panose="02040602050305030304" pitchFamily="18" charset="0"/>
            </a:endParaRPr>
          </a:p>
          <a:p>
            <a:pPr lvl="2" algn="just"/>
            <a:r>
              <a:rPr lang="tr-TR" sz="1800" dirty="0" smtClean="0">
                <a:latin typeface="Book Antiqua" panose="02040602050305030304" pitchFamily="18" charset="0"/>
              </a:rPr>
              <a:t>Boy uzunluğu, ağırlık, zekâ düzeyi gibi.</a:t>
            </a:r>
          </a:p>
          <a:p>
            <a:pPr lvl="2" algn="just"/>
            <a:endParaRPr lang="tr-TR" sz="1400" dirty="0" smtClean="0">
              <a:latin typeface="Book Antiqua" panose="02040602050305030304" pitchFamily="18" charset="0"/>
            </a:endParaRPr>
          </a:p>
          <a:p>
            <a:pPr lvl="2" algn="just"/>
            <a:endParaRPr lang="en-US" sz="1400" dirty="0">
              <a:latin typeface="Book Antiqua" panose="02040602050305030304" pitchFamily="18" charset="0"/>
            </a:endParaRPr>
          </a:p>
          <a:p>
            <a:pPr lvl="0" algn="just"/>
            <a:r>
              <a:rPr lang="tr-TR" sz="2000" b="1" u="sng" dirty="0" smtClean="0">
                <a:latin typeface="Book Antiqua" panose="02040602050305030304" pitchFamily="18" charset="0"/>
              </a:rPr>
              <a:t>Nitel değişken</a:t>
            </a:r>
            <a:r>
              <a:rPr lang="tr-TR" sz="2000" dirty="0" smtClean="0">
                <a:latin typeface="Book Antiqua" panose="02040602050305030304" pitchFamily="18" charset="0"/>
              </a:rPr>
              <a:t>; sembollerle </a:t>
            </a:r>
            <a:r>
              <a:rPr lang="tr-TR" sz="2000" dirty="0">
                <a:latin typeface="Book Antiqua" panose="02040602050305030304" pitchFamily="18" charset="0"/>
              </a:rPr>
              <a:t>ya da sıfatlarla ifade </a:t>
            </a:r>
            <a:r>
              <a:rPr lang="tr-TR" sz="2000" dirty="0" smtClean="0">
                <a:latin typeface="Book Antiqua" panose="02040602050305030304" pitchFamily="18" charset="0"/>
              </a:rPr>
              <a:t>edilebilen, ancak sayısal olarak doğrudan ölçülebilir olmayan </a:t>
            </a:r>
            <a:r>
              <a:rPr lang="tr-TR" sz="2000" dirty="0">
                <a:latin typeface="Book Antiqua" panose="02040602050305030304" pitchFamily="18" charset="0"/>
              </a:rPr>
              <a:t>değişkenlerdir. Sayılarla ifade edilse </a:t>
            </a:r>
            <a:r>
              <a:rPr lang="tr-TR" sz="2000" dirty="0" smtClean="0">
                <a:latin typeface="Book Antiqua" panose="02040602050305030304" pitchFamily="18" charset="0"/>
              </a:rPr>
              <a:t>dahi, </a:t>
            </a:r>
            <a:r>
              <a:rPr lang="tr-TR" sz="2000" dirty="0">
                <a:latin typeface="Book Antiqua" panose="02040602050305030304" pitchFamily="18" charset="0"/>
              </a:rPr>
              <a:t>bu sayılar bir büyüklük ifade etmez.</a:t>
            </a:r>
            <a:endParaRPr lang="en-US" sz="2000" dirty="0">
              <a:latin typeface="Book Antiqua" panose="02040602050305030304" pitchFamily="18" charset="0"/>
            </a:endParaRPr>
          </a:p>
          <a:p>
            <a:pPr lvl="2" algn="just"/>
            <a:r>
              <a:rPr lang="tr-TR" sz="1800" dirty="0">
                <a:latin typeface="Book Antiqua" panose="02040602050305030304" pitchFamily="18" charset="0"/>
              </a:rPr>
              <a:t>Cinsiyet, milliyet, </a:t>
            </a:r>
            <a:r>
              <a:rPr lang="tr-TR" sz="1800" dirty="0" smtClean="0">
                <a:latin typeface="Book Antiqua" panose="02040602050305030304" pitchFamily="18" charset="0"/>
              </a:rPr>
              <a:t>din gibi.</a:t>
            </a:r>
            <a:endParaRPr lang="en-US" sz="1200" dirty="0">
              <a:latin typeface="Book Antiqua" panose="02040602050305030304" pitchFamily="18" charset="0"/>
            </a:endParaRPr>
          </a:p>
          <a:p>
            <a:pPr lvl="0" algn="just"/>
            <a:endParaRPr lang="en-US" sz="1800" dirty="0">
              <a:latin typeface="Book Antiqua" panose="02040602050305030304" pitchFamily="18" charset="0"/>
            </a:endParaRPr>
          </a:p>
          <a:p>
            <a:pPr algn="just"/>
            <a:endParaRPr lang="en-US" sz="1800" dirty="0">
              <a:latin typeface="Book Antiqua" panose="0204060205030503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571480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ARAŞTIRMA YÖNTEMİ: </a:t>
            </a:r>
            <a:r>
              <a:rPr lang="tr-TR" sz="2400" dirty="0" smtClean="0"/>
              <a:t>Değişken</a:t>
            </a:r>
            <a:endParaRPr lang="tr-TR" sz="2400" b="1" dirty="0"/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3115976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tr-TR" sz="2000" b="1" u="sng" dirty="0" smtClean="0">
                <a:latin typeface="Book Antiqua" panose="02040602050305030304" pitchFamily="18" charset="0"/>
              </a:rPr>
              <a:t>Sürekli Değişken</a:t>
            </a:r>
            <a:r>
              <a:rPr lang="tr-TR" sz="2000" dirty="0" smtClean="0">
                <a:latin typeface="Book Antiqua" panose="02040602050305030304" pitchFamily="18" charset="0"/>
              </a:rPr>
              <a:t>; kuramsal </a:t>
            </a:r>
            <a:r>
              <a:rPr lang="tr-TR" sz="2000" dirty="0">
                <a:latin typeface="Book Antiqua" panose="02040602050305030304" pitchFamily="18" charset="0"/>
              </a:rPr>
              <a:t>olarak (-)sonsuzdan (+)sonsuza kadar değer alabilen </a:t>
            </a:r>
            <a:r>
              <a:rPr lang="tr-TR" sz="2000" dirty="0" smtClean="0">
                <a:latin typeface="Book Antiqua" panose="02040602050305030304" pitchFamily="18" charset="0"/>
              </a:rPr>
              <a:t>değişkendir.</a:t>
            </a:r>
          </a:p>
          <a:p>
            <a:pPr lvl="0" algn="just"/>
            <a:endParaRPr lang="en-US" sz="2000" dirty="0">
              <a:latin typeface="Book Antiqua" panose="02040602050305030304" pitchFamily="18" charset="0"/>
            </a:endParaRPr>
          </a:p>
          <a:p>
            <a:pPr lvl="2" algn="just"/>
            <a:r>
              <a:rPr lang="tr-TR" sz="1700" dirty="0" smtClean="0">
                <a:latin typeface="Book Antiqua" panose="02040602050305030304" pitchFamily="18" charset="0"/>
              </a:rPr>
              <a:t>İki değer arasında başka bir değeri bulunabilen değişkenler</a:t>
            </a:r>
            <a:endParaRPr lang="en-US" sz="1700" dirty="0" smtClean="0">
              <a:latin typeface="Book Antiqua" panose="02040602050305030304" pitchFamily="18" charset="0"/>
            </a:endParaRPr>
          </a:p>
          <a:p>
            <a:pPr lvl="3" algn="just"/>
            <a:r>
              <a:rPr lang="tr-TR" dirty="0" smtClean="0">
                <a:latin typeface="Book Antiqua" panose="02040602050305030304" pitchFamily="18" charset="0"/>
              </a:rPr>
              <a:t>Yaş</a:t>
            </a:r>
            <a:r>
              <a:rPr lang="tr-TR" dirty="0">
                <a:latin typeface="Book Antiqua" panose="02040602050305030304" pitchFamily="18" charset="0"/>
              </a:rPr>
              <a:t>, ağırlık, ısı, zekâ düzeyi (aralıklı, oranlı değişken)</a:t>
            </a:r>
            <a:endParaRPr lang="en-US" dirty="0">
              <a:latin typeface="Book Antiqua" panose="02040602050305030304" pitchFamily="18" charset="0"/>
            </a:endParaRPr>
          </a:p>
          <a:p>
            <a:pPr lvl="0" algn="just"/>
            <a:endParaRPr lang="tr-TR" sz="2000" dirty="0" smtClean="0">
              <a:latin typeface="Book Antiqua" panose="02040602050305030304" pitchFamily="18" charset="0"/>
            </a:endParaRPr>
          </a:p>
          <a:p>
            <a:pPr lvl="0" algn="just"/>
            <a:endParaRPr lang="tr-TR" sz="2000" dirty="0" smtClean="0">
              <a:latin typeface="Book Antiqua" panose="02040602050305030304" pitchFamily="18" charset="0"/>
            </a:endParaRPr>
          </a:p>
          <a:p>
            <a:pPr lvl="0"/>
            <a:r>
              <a:rPr lang="tr-TR" sz="2000" b="1" u="sng" dirty="0" smtClean="0">
                <a:latin typeface="Book Antiqua" panose="02040602050305030304" pitchFamily="18" charset="0"/>
              </a:rPr>
              <a:t>Süreksiz Değişken</a:t>
            </a:r>
            <a:r>
              <a:rPr lang="tr-TR" sz="2000" dirty="0" smtClean="0">
                <a:latin typeface="Book Antiqua" panose="02040602050305030304" pitchFamily="18" charset="0"/>
              </a:rPr>
              <a:t>;</a:t>
            </a:r>
            <a:r>
              <a:rPr lang="tr-TR" sz="2000" dirty="0">
                <a:latin typeface="Book Antiqua" panose="02040602050305030304" pitchFamily="18" charset="0"/>
              </a:rPr>
              <a:t> </a:t>
            </a:r>
            <a:r>
              <a:rPr lang="tr-TR" sz="2000" dirty="0" smtClean="0">
                <a:latin typeface="Book Antiqua" panose="02040602050305030304" pitchFamily="18" charset="0"/>
              </a:rPr>
              <a:t>nesneleri kategorilere (ulamlara) </a:t>
            </a:r>
            <a:r>
              <a:rPr lang="tr-TR" sz="2000" dirty="0">
                <a:latin typeface="Book Antiqua" panose="02040602050305030304" pitchFamily="18" charset="0"/>
              </a:rPr>
              <a:t>ayırmak, kategoriler arası bölünemez anlamına </a:t>
            </a:r>
            <a:r>
              <a:rPr lang="tr-TR" sz="2000" dirty="0" smtClean="0">
                <a:latin typeface="Book Antiqua" panose="02040602050305030304" pitchFamily="18" charset="0"/>
              </a:rPr>
              <a:t>gelmektedir.</a:t>
            </a:r>
          </a:p>
          <a:p>
            <a:pPr lvl="0"/>
            <a:endParaRPr lang="en-US" sz="2000" dirty="0">
              <a:latin typeface="Book Antiqua" panose="02040602050305030304" pitchFamily="18" charset="0"/>
            </a:endParaRPr>
          </a:p>
          <a:p>
            <a:pPr lvl="2"/>
            <a:r>
              <a:rPr lang="tr-TR" sz="1700" dirty="0">
                <a:latin typeface="Book Antiqua" panose="02040602050305030304" pitchFamily="18" charset="0"/>
              </a:rPr>
              <a:t>İki değer arasında sınırlı sayıda değer alan değişkenler süreksizdir. Bunlar listelenebilir.</a:t>
            </a:r>
            <a:endParaRPr lang="en-US" sz="1700" dirty="0">
              <a:latin typeface="Book Antiqua" panose="02040602050305030304" pitchFamily="18" charset="0"/>
            </a:endParaRPr>
          </a:p>
          <a:p>
            <a:pPr lvl="3"/>
            <a:r>
              <a:rPr lang="tr-TR" dirty="0">
                <a:latin typeface="Book Antiqua" panose="02040602050305030304" pitchFamily="18" charset="0"/>
              </a:rPr>
              <a:t>1 kategori, 2 kategori var, 1.5 kategori yok</a:t>
            </a:r>
            <a:endParaRPr lang="en-US" dirty="0">
              <a:latin typeface="Book Antiqua" panose="02040602050305030304" pitchFamily="18" charset="0"/>
            </a:endParaRPr>
          </a:p>
          <a:p>
            <a:pPr lvl="3"/>
            <a:r>
              <a:rPr lang="tr-TR" dirty="0">
                <a:latin typeface="Book Antiqua" panose="02040602050305030304" pitchFamily="18" charset="0"/>
              </a:rPr>
              <a:t>Cinsiyet (kadın, erkek), Okul türleri (Meslek lisesi, Anadolu lisesi…)</a:t>
            </a:r>
            <a:endParaRPr lang="en-US" dirty="0">
              <a:latin typeface="Book Antiqua" panose="02040602050305030304" pitchFamily="18" charset="0"/>
            </a:endParaRPr>
          </a:p>
          <a:p>
            <a:pPr lvl="0" algn="just"/>
            <a:endParaRPr lang="en-US" sz="2000" dirty="0">
              <a:latin typeface="Book Antiqua" panose="02040602050305030304" pitchFamily="18" charset="0"/>
            </a:endParaRPr>
          </a:p>
          <a:p>
            <a:pPr algn="just"/>
            <a:endParaRPr lang="en-US" sz="2000" dirty="0">
              <a:latin typeface="Book Antiqua" panose="0204060205030503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571480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ARAŞTIRMA YÖNTEMİ: </a:t>
            </a:r>
            <a:r>
              <a:rPr lang="tr-TR" sz="2400" dirty="0" smtClean="0"/>
              <a:t>Değişken</a:t>
            </a:r>
            <a:endParaRPr lang="tr-TR" sz="2400" b="1" dirty="0"/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151573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tr-TR" sz="2000" b="1" u="sng" dirty="0" smtClean="0">
                <a:latin typeface="Book Antiqua" panose="02040602050305030304" pitchFamily="18" charset="0"/>
              </a:rPr>
              <a:t>Bağımsız Değişken</a:t>
            </a:r>
            <a:r>
              <a:rPr lang="tr-TR" sz="2000" dirty="0" smtClean="0">
                <a:latin typeface="Book Antiqua" panose="02040602050305030304" pitchFamily="18" charset="0"/>
              </a:rPr>
              <a:t>; bir bilimsel araştırmada etkisi incelenen değişkendir.</a:t>
            </a:r>
          </a:p>
          <a:p>
            <a:pPr lvl="2" algn="just"/>
            <a:r>
              <a:rPr lang="tr-TR" sz="1700" dirty="0" smtClean="0">
                <a:latin typeface="Book Antiqua" panose="02040602050305030304" pitchFamily="18" charset="0"/>
              </a:rPr>
              <a:t>Bir duruma etki eden değişkenler</a:t>
            </a:r>
            <a:endParaRPr lang="tr-TR" sz="2000" dirty="0" smtClean="0">
              <a:latin typeface="Book Antiqua" panose="02040602050305030304" pitchFamily="18" charset="0"/>
            </a:endParaRPr>
          </a:p>
          <a:p>
            <a:pPr lvl="0" algn="just"/>
            <a:endParaRPr lang="tr-TR" sz="2000" dirty="0" smtClean="0">
              <a:latin typeface="Book Antiqua" panose="02040602050305030304" pitchFamily="18" charset="0"/>
            </a:endParaRPr>
          </a:p>
          <a:p>
            <a:pPr lvl="0"/>
            <a:r>
              <a:rPr lang="tr-TR" sz="2000" b="1" u="sng" dirty="0" smtClean="0">
                <a:latin typeface="Book Antiqua" panose="02040602050305030304" pitchFamily="18" charset="0"/>
              </a:rPr>
              <a:t>Bağımlı Değişken</a:t>
            </a:r>
            <a:r>
              <a:rPr lang="tr-TR" sz="2000" dirty="0" smtClean="0">
                <a:latin typeface="Book Antiqua" panose="02040602050305030304" pitchFamily="18" charset="0"/>
              </a:rPr>
              <a:t>;</a:t>
            </a:r>
            <a:r>
              <a:rPr lang="tr-TR" sz="2000" dirty="0">
                <a:latin typeface="Book Antiqua" panose="02040602050305030304" pitchFamily="18" charset="0"/>
              </a:rPr>
              <a:t> </a:t>
            </a:r>
            <a:r>
              <a:rPr lang="tr-TR" sz="2000" dirty="0" smtClean="0">
                <a:latin typeface="Book Antiqua" panose="02040602050305030304" pitchFamily="18" charset="0"/>
              </a:rPr>
              <a:t>bağımsız değişkene bağlı olarak değer kazanan değişkendir.</a:t>
            </a:r>
          </a:p>
          <a:p>
            <a:pPr lvl="2"/>
            <a:r>
              <a:rPr lang="tr-TR" sz="1700" dirty="0" smtClean="0">
                <a:latin typeface="Book Antiqua" panose="02040602050305030304" pitchFamily="18" charset="0"/>
              </a:rPr>
              <a:t>Bir başka değişkene bağlı olan, bir başka değişkenden etkilenen değişkendir.</a:t>
            </a:r>
            <a:endParaRPr lang="en-US" sz="1700" dirty="0">
              <a:latin typeface="Book Antiqua" panose="02040602050305030304" pitchFamily="18" charset="0"/>
            </a:endParaRPr>
          </a:p>
          <a:p>
            <a:pPr lvl="0" algn="just"/>
            <a:endParaRPr lang="en-US" sz="2000" dirty="0">
              <a:latin typeface="Book Antiqua" panose="02040602050305030304" pitchFamily="18" charset="0"/>
            </a:endParaRPr>
          </a:p>
          <a:p>
            <a:pPr algn="just"/>
            <a:endParaRPr lang="en-US" sz="2000" dirty="0">
              <a:latin typeface="Book Antiqua" panose="0204060205030503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571480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ARAŞTIRMA YÖNTEMİ: </a:t>
            </a:r>
            <a:r>
              <a:rPr lang="tr-TR" sz="2400" dirty="0" smtClean="0"/>
              <a:t>Değişken</a:t>
            </a:r>
            <a:endParaRPr lang="tr-TR" sz="2400" b="1" dirty="0"/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  <p:sp>
        <p:nvSpPr>
          <p:cNvPr id="2" name="Metin kutusu 1"/>
          <p:cNvSpPr txBox="1"/>
          <p:nvPr/>
        </p:nvSpPr>
        <p:spPr>
          <a:xfrm>
            <a:off x="1187624" y="4005064"/>
            <a:ext cx="22322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Bağımsız değişken</a:t>
            </a:r>
          </a:p>
          <a:p>
            <a:r>
              <a:rPr lang="tr-TR" dirty="0" smtClean="0"/>
              <a:t>Sigara</a:t>
            </a:r>
          </a:p>
          <a:p>
            <a:r>
              <a:rPr lang="tr-TR" dirty="0" smtClean="0"/>
              <a:t>Kanser</a:t>
            </a:r>
          </a:p>
          <a:p>
            <a:r>
              <a:rPr lang="tr-TR" dirty="0" smtClean="0"/>
              <a:t>A yöntemi</a:t>
            </a:r>
            <a:endParaRPr lang="en-US" dirty="0"/>
          </a:p>
        </p:txBody>
      </p:sp>
      <p:sp>
        <p:nvSpPr>
          <p:cNvPr id="7" name="Metin kutusu 6"/>
          <p:cNvSpPr txBox="1"/>
          <p:nvPr/>
        </p:nvSpPr>
        <p:spPr>
          <a:xfrm>
            <a:off x="3923928" y="4015448"/>
            <a:ext cx="22322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Bağımlı değişken</a:t>
            </a:r>
          </a:p>
          <a:p>
            <a:r>
              <a:rPr lang="tr-TR" dirty="0" smtClean="0"/>
              <a:t>Kanser</a:t>
            </a:r>
          </a:p>
          <a:p>
            <a:r>
              <a:rPr lang="tr-TR" dirty="0" smtClean="0"/>
              <a:t>Depresyon düzeyi</a:t>
            </a:r>
          </a:p>
          <a:p>
            <a:r>
              <a:rPr lang="tr-TR" dirty="0" smtClean="0"/>
              <a:t>Başarı düzeyi</a:t>
            </a:r>
            <a:endParaRPr lang="en-US" dirty="0"/>
          </a:p>
        </p:txBody>
      </p:sp>
      <p:sp>
        <p:nvSpPr>
          <p:cNvPr id="4" name="Sağ Ok 3"/>
          <p:cNvSpPr/>
          <p:nvPr/>
        </p:nvSpPr>
        <p:spPr>
          <a:xfrm>
            <a:off x="3059832" y="4149080"/>
            <a:ext cx="72008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ağ Ok 7"/>
          <p:cNvSpPr/>
          <p:nvPr/>
        </p:nvSpPr>
        <p:spPr>
          <a:xfrm>
            <a:off x="3059832" y="4437112"/>
            <a:ext cx="72008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ağ Ok 8"/>
          <p:cNvSpPr/>
          <p:nvPr/>
        </p:nvSpPr>
        <p:spPr>
          <a:xfrm>
            <a:off x="3059832" y="4734218"/>
            <a:ext cx="72008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ağ Ok 9"/>
          <p:cNvSpPr/>
          <p:nvPr/>
        </p:nvSpPr>
        <p:spPr>
          <a:xfrm>
            <a:off x="3059832" y="5017599"/>
            <a:ext cx="72008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323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tr-TR" sz="2000" b="1" u="sng" dirty="0" smtClean="0">
                <a:latin typeface="Book Antiqua" panose="02040602050305030304" pitchFamily="18" charset="0"/>
              </a:rPr>
              <a:t>Denek (</a:t>
            </a:r>
            <a:r>
              <a:rPr lang="tr-TR" sz="2000" b="1" u="sng" dirty="0" err="1" smtClean="0">
                <a:latin typeface="Book Antiqua" panose="02040602050305030304" pitchFamily="18" charset="0"/>
              </a:rPr>
              <a:t>subject</a:t>
            </a:r>
            <a:r>
              <a:rPr lang="tr-TR" sz="2000" b="1" u="sng" dirty="0" smtClean="0">
                <a:latin typeface="Book Antiqua" panose="02040602050305030304" pitchFamily="18" charset="0"/>
              </a:rPr>
              <a:t>, </a:t>
            </a:r>
            <a:r>
              <a:rPr lang="tr-TR" sz="2000" b="1" u="sng" dirty="0" err="1" smtClean="0">
                <a:latin typeface="Book Antiqua" panose="02040602050305030304" pitchFamily="18" charset="0"/>
              </a:rPr>
              <a:t>participant</a:t>
            </a:r>
            <a:r>
              <a:rPr lang="tr-TR" sz="2000" b="1" u="sng" dirty="0" smtClean="0">
                <a:latin typeface="Book Antiqua" panose="02040602050305030304" pitchFamily="18" charset="0"/>
              </a:rPr>
              <a:t>) Değişkeni</a:t>
            </a:r>
            <a:r>
              <a:rPr lang="tr-TR" sz="2000" dirty="0" smtClean="0">
                <a:latin typeface="Book Antiqua" panose="02040602050305030304" pitchFamily="18" charset="0"/>
              </a:rPr>
              <a:t>; bir bilimsel araştırmada ölçüm alınabilen, davranışları ölçülebilir değişkendir. Genellikle bağımsız değişken sınıfına girmektedir.</a:t>
            </a:r>
          </a:p>
          <a:p>
            <a:pPr lvl="2" algn="just"/>
            <a:r>
              <a:rPr lang="tr-TR" sz="1700" dirty="0">
                <a:latin typeface="Book Antiqua" panose="02040602050305030304" pitchFamily="18" charset="0"/>
              </a:rPr>
              <a:t>Araştırmada denek olan kişilerin gelirken araştırmaya getirdiği </a:t>
            </a:r>
            <a:r>
              <a:rPr lang="tr-TR" sz="1700" dirty="0" smtClean="0">
                <a:latin typeface="Book Antiqua" panose="02040602050305030304" pitchFamily="18" charset="0"/>
              </a:rPr>
              <a:t>özellikler;</a:t>
            </a:r>
          </a:p>
          <a:p>
            <a:pPr lvl="3" algn="just"/>
            <a:r>
              <a:rPr lang="tr-TR" sz="1500" dirty="0" smtClean="0">
                <a:latin typeface="Book Antiqua" panose="02040602050305030304" pitchFamily="18" charset="0"/>
              </a:rPr>
              <a:t>Cinsiyet</a:t>
            </a:r>
            <a:r>
              <a:rPr lang="tr-TR" sz="1500" dirty="0">
                <a:latin typeface="Book Antiqua" panose="02040602050305030304" pitchFamily="18" charset="0"/>
              </a:rPr>
              <a:t>, </a:t>
            </a:r>
            <a:r>
              <a:rPr lang="tr-TR" sz="1500" dirty="0" smtClean="0">
                <a:latin typeface="Book Antiqua" panose="02040602050305030304" pitchFamily="18" charset="0"/>
              </a:rPr>
              <a:t>yaş, dil, din, sağlıklı gibi.</a:t>
            </a:r>
            <a:endParaRPr lang="en-US" sz="1500" dirty="0">
              <a:latin typeface="Book Antiqua" panose="02040602050305030304" pitchFamily="18" charset="0"/>
            </a:endParaRPr>
          </a:p>
          <a:p>
            <a:pPr lvl="0" algn="just"/>
            <a:endParaRPr lang="tr-TR" sz="2000" dirty="0" smtClean="0">
              <a:latin typeface="Book Antiqua" panose="02040602050305030304" pitchFamily="18" charset="0"/>
            </a:endParaRPr>
          </a:p>
          <a:p>
            <a:pPr lvl="0" algn="just"/>
            <a:endParaRPr lang="tr-TR" sz="2000" dirty="0" smtClean="0">
              <a:latin typeface="Book Antiqua" panose="02040602050305030304" pitchFamily="18" charset="0"/>
            </a:endParaRPr>
          </a:p>
          <a:p>
            <a:pPr lvl="0" algn="just"/>
            <a:r>
              <a:rPr lang="tr-TR" sz="2000" b="1" u="sng" dirty="0" smtClean="0">
                <a:latin typeface="Book Antiqua" panose="02040602050305030304" pitchFamily="18" charset="0"/>
              </a:rPr>
              <a:t>Çevresel Değişken</a:t>
            </a:r>
            <a:r>
              <a:rPr lang="tr-TR" sz="2000" dirty="0" smtClean="0">
                <a:latin typeface="Book Antiqua" panose="02040602050305030304" pitchFamily="18" charset="0"/>
              </a:rPr>
              <a:t>;</a:t>
            </a:r>
            <a:r>
              <a:rPr lang="tr-TR" sz="2000" dirty="0">
                <a:latin typeface="Book Antiqua" panose="02040602050305030304" pitchFamily="18" charset="0"/>
              </a:rPr>
              <a:t> </a:t>
            </a:r>
            <a:r>
              <a:rPr lang="tr-TR" sz="2000" dirty="0" smtClean="0">
                <a:latin typeface="Book Antiqua" panose="02040602050305030304" pitchFamily="18" charset="0"/>
              </a:rPr>
              <a:t>deneğin dışındaki </a:t>
            </a:r>
            <a:r>
              <a:rPr lang="tr-TR" sz="2000" dirty="0">
                <a:latin typeface="Book Antiqua" panose="02040602050305030304" pitchFamily="18" charset="0"/>
              </a:rPr>
              <a:t>değişkendir. Genellikle </a:t>
            </a:r>
            <a:r>
              <a:rPr lang="tr-TR" sz="2000" dirty="0" smtClean="0">
                <a:latin typeface="Book Antiqua" panose="02040602050305030304" pitchFamily="18" charset="0"/>
              </a:rPr>
              <a:t>bağımlı </a:t>
            </a:r>
            <a:r>
              <a:rPr lang="tr-TR" sz="2000" dirty="0">
                <a:latin typeface="Book Antiqua" panose="02040602050305030304" pitchFamily="18" charset="0"/>
              </a:rPr>
              <a:t>değişken sınıfına girmektedir.</a:t>
            </a:r>
            <a:endParaRPr lang="tr-TR" sz="2000" dirty="0" smtClean="0">
              <a:latin typeface="Book Antiqua" panose="02040602050305030304" pitchFamily="18" charset="0"/>
            </a:endParaRPr>
          </a:p>
          <a:p>
            <a:pPr lvl="2" algn="just"/>
            <a:r>
              <a:rPr lang="tr-TR" sz="1700" dirty="0">
                <a:latin typeface="Book Antiqua" panose="02040602050305030304" pitchFamily="18" charset="0"/>
              </a:rPr>
              <a:t>Pekiştirme miktarı, soruların sıralanış biçimi, odanın durumu</a:t>
            </a:r>
            <a:endParaRPr lang="en-US" sz="1700" dirty="0">
              <a:latin typeface="Book Antiqua" panose="02040602050305030304" pitchFamily="18" charset="0"/>
            </a:endParaRPr>
          </a:p>
          <a:p>
            <a:pPr lvl="0" algn="just"/>
            <a:endParaRPr lang="en-US" sz="2000" dirty="0">
              <a:latin typeface="Book Antiqua" panose="02040602050305030304" pitchFamily="18" charset="0"/>
            </a:endParaRPr>
          </a:p>
          <a:p>
            <a:pPr algn="just"/>
            <a:endParaRPr lang="en-US" sz="2000" dirty="0">
              <a:latin typeface="Book Antiqua" panose="0204060205030503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571480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ARAŞTIRMA YÖNTEMİ: </a:t>
            </a:r>
            <a:r>
              <a:rPr lang="tr-TR" sz="2400" dirty="0" smtClean="0"/>
              <a:t>Değişken</a:t>
            </a:r>
            <a:endParaRPr lang="tr-TR" sz="2400" b="1" dirty="0"/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1136786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tr-TR" sz="2000" b="1" u="sng" dirty="0" smtClean="0">
                <a:latin typeface="Book Antiqua" panose="02040602050305030304" pitchFamily="18" charset="0"/>
              </a:rPr>
              <a:t>Güvenilirlik</a:t>
            </a:r>
            <a:r>
              <a:rPr lang="tr-TR" sz="2000" dirty="0" smtClean="0">
                <a:latin typeface="Book Antiqua" panose="02040602050305030304" pitchFamily="18" charset="0"/>
              </a:rPr>
              <a:t>; </a:t>
            </a:r>
            <a:r>
              <a:rPr lang="tr-TR" sz="2000" dirty="0">
                <a:latin typeface="Book Antiqua" panose="02040602050305030304" pitchFamily="18" charset="0"/>
              </a:rPr>
              <a:t>b</a:t>
            </a:r>
            <a:r>
              <a:rPr lang="tr-TR" sz="2000" dirty="0" smtClean="0">
                <a:latin typeface="Book Antiqua" panose="02040602050305030304" pitchFamily="18" charset="0"/>
              </a:rPr>
              <a:t>ir </a:t>
            </a:r>
            <a:r>
              <a:rPr lang="tr-TR" sz="2000" dirty="0">
                <a:latin typeface="Book Antiqua" panose="02040602050305030304" pitchFamily="18" charset="0"/>
              </a:rPr>
              <a:t>ölçme aracının ölçmek istediği özellikleri doğru ölçüp </a:t>
            </a:r>
            <a:r>
              <a:rPr lang="tr-TR" sz="2000" dirty="0" smtClean="0">
                <a:latin typeface="Book Antiqua" panose="02040602050305030304" pitchFamily="18" charset="0"/>
              </a:rPr>
              <a:t>ölçmemesi durumudur.</a:t>
            </a:r>
            <a:endParaRPr lang="en-US" sz="2000" dirty="0">
              <a:latin typeface="Book Antiqua" panose="02040602050305030304" pitchFamily="18" charset="0"/>
            </a:endParaRPr>
          </a:p>
          <a:p>
            <a:pPr lvl="0" algn="just"/>
            <a:endParaRPr lang="tr-TR" sz="2800" dirty="0" smtClean="0">
              <a:latin typeface="Book Antiqua" panose="02040602050305030304" pitchFamily="18" charset="0"/>
            </a:endParaRPr>
          </a:p>
          <a:p>
            <a:pPr lvl="0" algn="just"/>
            <a:r>
              <a:rPr lang="tr-TR" sz="2000" dirty="0" smtClean="0">
                <a:latin typeface="Book Antiqua" panose="02040602050305030304" pitchFamily="18" charset="0"/>
              </a:rPr>
              <a:t>Ölçülecek </a:t>
            </a:r>
            <a:r>
              <a:rPr lang="tr-TR" sz="2000" dirty="0">
                <a:latin typeface="Book Antiqua" panose="02040602050305030304" pitchFamily="18" charset="0"/>
              </a:rPr>
              <a:t>özelliklerin ne derece hatadan arınık olduğunun ölçülmesidir. Yani, ölçme sonuçlarının tesadüfi hatalardan arınık olma derecesidir. </a:t>
            </a:r>
            <a:endParaRPr lang="tr-TR" sz="2000" dirty="0" smtClean="0">
              <a:latin typeface="Book Antiqua" panose="02040602050305030304" pitchFamily="18" charset="0"/>
            </a:endParaRPr>
          </a:p>
          <a:p>
            <a:pPr lvl="0" algn="just"/>
            <a:endParaRPr lang="en-US" sz="2000" dirty="0">
              <a:latin typeface="Book Antiqua" panose="02040602050305030304" pitchFamily="18" charset="0"/>
            </a:endParaRPr>
          </a:p>
          <a:p>
            <a:pPr lvl="1" algn="just"/>
            <a:r>
              <a:rPr lang="tr-TR" sz="1800" dirty="0">
                <a:latin typeface="Book Antiqua" panose="02040602050305030304" pitchFamily="18" charset="0"/>
              </a:rPr>
              <a:t>Ölçüm sonuçları farklı yerlerde uygulandığında benzer sonucu vermelidir. </a:t>
            </a:r>
            <a:endParaRPr lang="tr-TR" sz="1800" dirty="0" smtClean="0">
              <a:latin typeface="Book Antiqua" panose="02040602050305030304" pitchFamily="18" charset="0"/>
            </a:endParaRPr>
          </a:p>
          <a:p>
            <a:pPr lvl="1" algn="just"/>
            <a:endParaRPr lang="en-US" sz="1800" dirty="0">
              <a:latin typeface="Book Antiqua" panose="02040602050305030304" pitchFamily="18" charset="0"/>
            </a:endParaRPr>
          </a:p>
          <a:p>
            <a:pPr lvl="1" algn="just"/>
            <a:r>
              <a:rPr lang="tr-TR" sz="1800" dirty="0">
                <a:latin typeface="Book Antiqua" panose="02040602050305030304" pitchFamily="18" charset="0"/>
              </a:rPr>
              <a:t>Aynı bireyler üzerinde aynı ya da paralel formlar kullanılarak yapılan ölçmelerin tutarlılığıdır.</a:t>
            </a:r>
            <a:endParaRPr lang="en-US" sz="1800" dirty="0">
              <a:latin typeface="Book Antiqua" panose="02040602050305030304" pitchFamily="18" charset="0"/>
            </a:endParaRPr>
          </a:p>
          <a:p>
            <a:pPr lvl="1" algn="just"/>
            <a:endParaRPr lang="en-US" sz="1800" b="1" dirty="0">
              <a:solidFill>
                <a:srgbClr val="FF0000"/>
              </a:solidFill>
              <a:latin typeface="Book Antiqua" panose="0204060205030503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571480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ARAŞTIRMA YÖNTEMİ: </a:t>
            </a:r>
            <a:r>
              <a:rPr lang="tr-TR" sz="2400" dirty="0" smtClean="0"/>
              <a:t>Geçerlik-Güvenirlik</a:t>
            </a:r>
            <a:endParaRPr lang="tr-TR" sz="2400" b="1" dirty="0"/>
          </a:p>
        </p:txBody>
      </p:sp>
      <p:sp>
        <p:nvSpPr>
          <p:cNvPr id="6" name="TextBox 3"/>
          <p:cNvSpPr txBox="1"/>
          <p:nvPr/>
        </p:nvSpPr>
        <p:spPr>
          <a:xfrm>
            <a:off x="714348" y="6357958"/>
            <a:ext cx="80010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 smtClean="0"/>
              <a:t>						DBB 134 - İpek Pınar Uzun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739126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1423</TotalTime>
  <Words>674</Words>
  <Application>Microsoft Office PowerPoint</Application>
  <PresentationFormat>Ekran Gösterisi (4:3)</PresentationFormat>
  <Paragraphs>131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Book Antiqua</vt:lpstr>
      <vt:lpstr>Bookman Old Style</vt:lpstr>
      <vt:lpstr>Gill Sans MT</vt:lpstr>
      <vt:lpstr>Wingdings</vt:lpstr>
      <vt:lpstr>Wingdings 3</vt:lpstr>
      <vt:lpstr>Origin</vt:lpstr>
      <vt:lpstr>DBB134 Bilimsel Araştırmanın Temelleri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DBB411 Bilimsel Araştırma ve Yazma Teknikleri</dc:title>
  <dc:creator>user</dc:creator>
  <cp:lastModifiedBy>Hakem</cp:lastModifiedBy>
  <cp:revision>341</cp:revision>
  <dcterms:created xsi:type="dcterms:W3CDTF">2015-09-22T13:45:05Z</dcterms:created>
  <dcterms:modified xsi:type="dcterms:W3CDTF">2019-03-12T13:40:15Z</dcterms:modified>
</cp:coreProperties>
</file>