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8" r:id="rId3"/>
    <p:sldId id="281" r:id="rId4"/>
    <p:sldId id="414" r:id="rId5"/>
    <p:sldId id="282" r:id="rId6"/>
    <p:sldId id="258" r:id="rId7"/>
    <p:sldId id="283" r:id="rId8"/>
    <p:sldId id="284" r:id="rId9"/>
    <p:sldId id="285" r:id="rId10"/>
    <p:sldId id="415" r:id="rId11"/>
    <p:sldId id="260" r:id="rId12"/>
    <p:sldId id="286" r:id="rId13"/>
    <p:sldId id="287" r:id="rId14"/>
    <p:sldId id="259" r:id="rId15"/>
    <p:sldId id="288" r:id="rId16"/>
    <p:sldId id="289" r:id="rId17"/>
    <p:sldId id="261" r:id="rId18"/>
    <p:sldId id="416" r:id="rId19"/>
    <p:sldId id="300" r:id="rId20"/>
    <p:sldId id="298" r:id="rId21"/>
    <p:sldId id="299" r:id="rId22"/>
    <p:sldId id="269" r:id="rId23"/>
    <p:sldId id="264" r:id="rId24"/>
    <p:sldId id="418" r:id="rId25"/>
    <p:sldId id="417" r:id="rId26"/>
    <p:sldId id="290" r:id="rId27"/>
    <p:sldId id="263" r:id="rId28"/>
    <p:sldId id="291" r:id="rId29"/>
    <p:sldId id="292" r:id="rId30"/>
    <p:sldId id="293" r:id="rId31"/>
    <p:sldId id="294" r:id="rId32"/>
    <p:sldId id="295"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57373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a:t>
            </a:r>
            <a:r>
              <a:rPr lang="tr-TR"/>
              <a:t>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95D95A8-FF31-4663-A347-3A682C220C55}"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88368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3568913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6569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3816069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2449059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a:t>
            </a:r>
            <a:r>
              <a:rPr lang="tr-TR"/>
              <a:t>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a:t>
            </a:r>
            <a:r>
              <a:rPr lang="tr-TR"/>
              <a:t>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a:t>
            </a:r>
            <a:r>
              <a:rPr lang="tr-TR"/>
              <a:t>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808717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678495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66853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57710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94485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5D95A8-FF31-4663-A347-3A682C220C55}"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631654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5D95A8-FF31-4663-A347-3A682C220C55}" type="datetimeFigureOut">
              <a:rPr lang="tr-TR" smtClean="0"/>
              <a:t>28.12.2021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58953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7" name="Date Placeholder 2"/>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575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06824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7" name="Date Placeholder 4"/>
          <p:cNvSpPr>
            <a:spLocks noGrp="1"/>
          </p:cNvSpPr>
          <p:nvPr>
            <p:ph type="dt" sz="half" idx="10"/>
          </p:nvPr>
        </p:nvSpPr>
        <p:spPr/>
        <p:txBody>
          <a:bodyPr/>
          <a:lstStyle/>
          <a:p>
            <a:fld id="{B95D95A8-FF31-4663-A347-3A682C220C55}" type="datetimeFigureOut">
              <a:rPr lang="tr-TR" smtClean="0"/>
              <a:t>28.12.2021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1191121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a:t>
            </a:r>
            <a:r>
              <a:rPr lang="tr-TR"/>
              <a:t>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95D95A8-FF31-4663-A347-3A682C220C55}"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280271-E375-43A9-BD28-174E3BFF9B26}" type="slidenum">
              <a:rPr lang="tr-TR" smtClean="0"/>
              <a:t>‹#›</a:t>
            </a:fld>
            <a:endParaRPr lang="tr-TR"/>
          </a:p>
        </p:txBody>
      </p:sp>
    </p:spTree>
    <p:extLst>
      <p:ext uri="{BB962C8B-B14F-4D97-AF65-F5344CB8AC3E}">
        <p14:creationId xmlns:p14="http://schemas.microsoft.com/office/powerpoint/2010/main" val="3194533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95D95A8-FF31-4663-A347-3A682C220C55}" type="datetimeFigureOut">
              <a:rPr lang="tr-TR" smtClean="0"/>
              <a:t>28.12.2021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B280271-E375-43A9-BD28-174E3BFF9B26}" type="slidenum">
              <a:rPr lang="tr-TR" smtClean="0"/>
              <a:t>‹#›</a:t>
            </a:fld>
            <a:endParaRPr lang="tr-TR"/>
          </a:p>
        </p:txBody>
      </p:sp>
    </p:spTree>
    <p:extLst>
      <p:ext uri="{BB962C8B-B14F-4D97-AF65-F5344CB8AC3E}">
        <p14:creationId xmlns:p14="http://schemas.microsoft.com/office/powerpoint/2010/main" val="22468712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merckvetmanual.com/endocrine-system/the-pituitary-gland/cushing-disease-pituitary-dependent-hyperadrenocorticism-in-animal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4.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err="1"/>
              <a:t>Endocrine</a:t>
            </a:r>
            <a:r>
              <a:rPr lang="tr-TR" dirty="0"/>
              <a:t> </a:t>
            </a:r>
            <a:r>
              <a:rPr lang="tr-TR" dirty="0" err="1"/>
              <a:t>disorders</a:t>
            </a:r>
            <a:r>
              <a:rPr lang="tr-TR" dirty="0"/>
              <a:t> in </a:t>
            </a:r>
            <a:r>
              <a:rPr lang="tr-TR" dirty="0" err="1"/>
              <a:t>dog</a:t>
            </a:r>
            <a:r>
              <a:rPr lang="tr-TR" dirty="0"/>
              <a:t> </a:t>
            </a:r>
            <a:r>
              <a:rPr lang="tr-TR" dirty="0" err="1"/>
              <a:t>and</a:t>
            </a:r>
            <a:r>
              <a:rPr lang="tr-TR" dirty="0"/>
              <a:t> </a:t>
            </a:r>
            <a:r>
              <a:rPr lang="tr-TR" dirty="0" err="1"/>
              <a:t>cats</a:t>
            </a:r>
            <a:r>
              <a:rPr lang="tr-TR" dirty="0"/>
              <a:t> </a:t>
            </a:r>
          </a:p>
        </p:txBody>
      </p:sp>
      <p:sp>
        <p:nvSpPr>
          <p:cNvPr id="3" name="Alt Başlık 2"/>
          <p:cNvSpPr>
            <a:spLocks noGrp="1"/>
          </p:cNvSpPr>
          <p:nvPr>
            <p:ph type="subTitle" idx="1"/>
          </p:nvPr>
        </p:nvSpPr>
        <p:spPr/>
        <p:txBody>
          <a:bodyPr/>
          <a:lstStyle/>
          <a:p>
            <a:r>
              <a:rPr lang="tr-TR" dirty="0" err="1"/>
              <a:t>Prof.Dr</a:t>
            </a:r>
            <a:r>
              <a:rPr lang="tr-TR" dirty="0"/>
              <a:t> </a:t>
            </a:r>
            <a:r>
              <a:rPr lang="tr-TR"/>
              <a:t>Aslan Kalınbacak</a:t>
            </a:r>
            <a:endParaRPr lang="tr-TR" dirty="0"/>
          </a:p>
        </p:txBody>
      </p:sp>
    </p:spTree>
    <p:extLst>
      <p:ext uri="{BB962C8B-B14F-4D97-AF65-F5344CB8AC3E}">
        <p14:creationId xmlns:p14="http://schemas.microsoft.com/office/powerpoint/2010/main" val="399472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9"/>
            <a:ext cx="8946541" cy="1681800"/>
          </a:xfrm>
        </p:spPr>
        <p:txBody>
          <a:bodyPr/>
          <a:lstStyle/>
          <a:p>
            <a:r>
              <a:rPr lang="en-US" dirty="0"/>
              <a:t>It is important to know the </a:t>
            </a:r>
            <a:r>
              <a:rPr lang="en-US" dirty="0">
                <a:solidFill>
                  <a:srgbClr val="FF0000"/>
                </a:solidFill>
              </a:rPr>
              <a:t>Insulin antagonists </a:t>
            </a:r>
            <a:r>
              <a:rPr lang="en-US" dirty="0"/>
              <a:t>for a good understanding of the secondary and transient D.M status.</a:t>
            </a:r>
            <a:endParaRPr lang="tr-TR" dirty="0"/>
          </a:p>
        </p:txBody>
      </p:sp>
    </p:spTree>
    <p:extLst>
      <p:ext uri="{BB962C8B-B14F-4D97-AF65-F5344CB8AC3E}">
        <p14:creationId xmlns:p14="http://schemas.microsoft.com/office/powerpoint/2010/main" val="3841399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15070"/>
          </a:xfrm>
        </p:spPr>
        <p:txBody>
          <a:bodyPr/>
          <a:lstStyle/>
          <a:p>
            <a:r>
              <a:rPr lang="tr-TR" dirty="0" err="1"/>
              <a:t>Insulin</a:t>
            </a:r>
            <a:r>
              <a:rPr lang="tr-TR" dirty="0"/>
              <a:t> </a:t>
            </a:r>
            <a:r>
              <a:rPr lang="tr-TR" dirty="0" err="1"/>
              <a:t>antagonists</a:t>
            </a:r>
            <a:endParaRPr lang="tr-TR" dirty="0"/>
          </a:p>
        </p:txBody>
      </p:sp>
      <p:sp>
        <p:nvSpPr>
          <p:cNvPr id="3" name="İçerik Yer Tutucusu 2"/>
          <p:cNvSpPr>
            <a:spLocks noGrp="1"/>
          </p:cNvSpPr>
          <p:nvPr>
            <p:ph idx="1"/>
          </p:nvPr>
        </p:nvSpPr>
        <p:spPr>
          <a:xfrm>
            <a:off x="232979" y="1795749"/>
            <a:ext cx="11026260" cy="3701668"/>
          </a:xfrm>
        </p:spPr>
        <p:txBody>
          <a:bodyPr>
            <a:normAutofit/>
          </a:bodyPr>
          <a:lstStyle/>
          <a:p>
            <a:pPr>
              <a:buClr>
                <a:srgbClr val="1E5155">
                  <a:lumMod val="40000"/>
                  <a:lumOff val="60000"/>
                </a:srgbClr>
              </a:buClr>
            </a:pPr>
            <a:r>
              <a:rPr lang="tr-TR" dirty="0" err="1">
                <a:solidFill>
                  <a:prstClr val="white"/>
                </a:solidFill>
              </a:rPr>
              <a:t>Insülin</a:t>
            </a:r>
            <a:r>
              <a:rPr lang="tr-TR" dirty="0">
                <a:solidFill>
                  <a:prstClr val="white"/>
                </a:solidFill>
              </a:rPr>
              <a:t> </a:t>
            </a:r>
            <a:r>
              <a:rPr lang="tr-TR" dirty="0" err="1">
                <a:solidFill>
                  <a:prstClr val="white"/>
                </a:solidFill>
              </a:rPr>
              <a:t>antagonists</a:t>
            </a:r>
            <a:r>
              <a:rPr lang="tr-TR" dirty="0">
                <a:solidFill>
                  <a:prstClr val="white"/>
                </a:solidFill>
              </a:rPr>
              <a:t> </a:t>
            </a:r>
            <a:r>
              <a:rPr lang="tr-TR" dirty="0" err="1">
                <a:solidFill>
                  <a:prstClr val="white"/>
                </a:solidFill>
              </a:rPr>
              <a:t>are</a:t>
            </a:r>
            <a:r>
              <a:rPr lang="tr-TR" dirty="0">
                <a:solidFill>
                  <a:prstClr val="white"/>
                </a:solidFill>
              </a:rPr>
              <a:t> </a:t>
            </a:r>
            <a:r>
              <a:rPr lang="tr-TR" dirty="0" err="1">
                <a:solidFill>
                  <a:srgbClr val="FF0000"/>
                </a:solidFill>
              </a:rPr>
              <a:t>glukagon</a:t>
            </a:r>
            <a:r>
              <a:rPr lang="tr-TR" dirty="0">
                <a:solidFill>
                  <a:prstClr val="white"/>
                </a:solidFill>
              </a:rPr>
              <a:t>, </a:t>
            </a:r>
            <a:r>
              <a:rPr lang="tr-TR" dirty="0" err="1">
                <a:solidFill>
                  <a:srgbClr val="FFFF00"/>
                </a:solidFill>
              </a:rPr>
              <a:t>kortizol</a:t>
            </a:r>
            <a:r>
              <a:rPr lang="tr-TR" dirty="0">
                <a:solidFill>
                  <a:prstClr val="white"/>
                </a:solidFill>
              </a:rPr>
              <a:t>, </a:t>
            </a:r>
            <a:r>
              <a:rPr lang="tr-TR" dirty="0" err="1">
                <a:solidFill>
                  <a:schemeClr val="accent1">
                    <a:lumMod val="40000"/>
                    <a:lumOff val="60000"/>
                  </a:schemeClr>
                </a:solidFill>
              </a:rPr>
              <a:t>progestins</a:t>
            </a:r>
            <a:r>
              <a:rPr lang="tr-TR" dirty="0">
                <a:solidFill>
                  <a:prstClr val="white"/>
                </a:solidFill>
              </a:rPr>
              <a:t>, </a:t>
            </a:r>
            <a:r>
              <a:rPr lang="tr-TR" dirty="0" err="1">
                <a:solidFill>
                  <a:srgbClr val="92D050"/>
                </a:solidFill>
              </a:rPr>
              <a:t>growth</a:t>
            </a:r>
            <a:r>
              <a:rPr lang="tr-TR" dirty="0">
                <a:solidFill>
                  <a:srgbClr val="92D050"/>
                </a:solidFill>
              </a:rPr>
              <a:t> </a:t>
            </a:r>
            <a:r>
              <a:rPr lang="tr-TR" dirty="0" err="1">
                <a:solidFill>
                  <a:srgbClr val="92D050"/>
                </a:solidFill>
              </a:rPr>
              <a:t>hormone</a:t>
            </a:r>
            <a:r>
              <a:rPr lang="tr-TR" dirty="0">
                <a:solidFill>
                  <a:srgbClr val="92D050"/>
                </a:solidFill>
              </a:rPr>
              <a:t> </a:t>
            </a:r>
            <a:r>
              <a:rPr lang="tr-TR" dirty="0" err="1">
                <a:solidFill>
                  <a:prstClr val="white"/>
                </a:solidFill>
              </a:rPr>
              <a:t>and</a:t>
            </a:r>
            <a:r>
              <a:rPr lang="tr-TR" dirty="0">
                <a:solidFill>
                  <a:prstClr val="white"/>
                </a:solidFill>
              </a:rPr>
              <a:t> </a:t>
            </a:r>
            <a:r>
              <a:rPr lang="tr-TR" dirty="0" err="1">
                <a:solidFill>
                  <a:schemeClr val="accent6">
                    <a:lumMod val="60000"/>
                    <a:lumOff val="40000"/>
                  </a:schemeClr>
                </a:solidFill>
              </a:rPr>
              <a:t>katekolamins</a:t>
            </a:r>
            <a:r>
              <a:rPr lang="tr-TR" dirty="0">
                <a:solidFill>
                  <a:schemeClr val="accent6">
                    <a:lumMod val="60000"/>
                    <a:lumOff val="40000"/>
                  </a:schemeClr>
                </a:solidFill>
              </a:rPr>
              <a:t>.</a:t>
            </a:r>
            <a:endParaRPr lang="en-US" dirty="0">
              <a:solidFill>
                <a:schemeClr val="accent6">
                  <a:lumMod val="60000"/>
                  <a:lumOff val="40000"/>
                </a:schemeClr>
              </a:solidFill>
            </a:endParaRPr>
          </a:p>
          <a:p>
            <a:pPr lvl="0">
              <a:buClr>
                <a:srgbClr val="1E5155">
                  <a:lumMod val="40000"/>
                  <a:lumOff val="60000"/>
                </a:srgbClr>
              </a:buClr>
            </a:pPr>
            <a:r>
              <a:rPr lang="en-US" dirty="0">
                <a:solidFill>
                  <a:prstClr val="white"/>
                </a:solidFill>
              </a:rPr>
              <a:t>Insulin resistance and secondary diabetes mellitus are </a:t>
            </a:r>
            <a:r>
              <a:rPr lang="en-US" b="1" dirty="0">
                <a:solidFill>
                  <a:prstClr val="white"/>
                </a:solidFill>
              </a:rPr>
              <a:t>also seen in many dogs with spontaneous </a:t>
            </a:r>
            <a:r>
              <a:rPr lang="en-US" b="1" u="sng" dirty="0" err="1">
                <a:solidFill>
                  <a:prstClr val="white"/>
                </a:solidFill>
                <a:hlinkClick r:id="rId2"/>
              </a:rPr>
              <a:t>hyperadrenocorticism</a:t>
            </a:r>
            <a:r>
              <a:rPr lang="en-US" b="1" dirty="0">
                <a:solidFill>
                  <a:prstClr val="white"/>
                </a:solidFill>
              </a:rPr>
              <a:t> and after chronic administration of glucocorticoids or </a:t>
            </a:r>
            <a:r>
              <a:rPr lang="en-US" b="1" dirty="0" err="1">
                <a:solidFill>
                  <a:prstClr val="white"/>
                </a:solidFill>
              </a:rPr>
              <a:t>progestins</a:t>
            </a:r>
            <a:r>
              <a:rPr lang="en-US" dirty="0">
                <a:solidFill>
                  <a:prstClr val="white"/>
                </a:solidFill>
              </a:rPr>
              <a:t>. </a:t>
            </a:r>
            <a:endParaRPr lang="tr-TR" dirty="0">
              <a:solidFill>
                <a:prstClr val="white"/>
              </a:solidFill>
            </a:endParaRPr>
          </a:p>
          <a:p>
            <a:pPr lvl="0">
              <a:buClr>
                <a:srgbClr val="1E5155">
                  <a:lumMod val="40000"/>
                  <a:lumOff val="60000"/>
                </a:srgbClr>
              </a:buClr>
            </a:pPr>
            <a:r>
              <a:rPr lang="en-US" b="1" dirty="0">
                <a:solidFill>
                  <a:prstClr val="white"/>
                </a:solidFill>
              </a:rPr>
              <a:t>Pregnancy and </a:t>
            </a:r>
            <a:r>
              <a:rPr lang="en-US" b="1" dirty="0" err="1">
                <a:solidFill>
                  <a:prstClr val="white"/>
                </a:solidFill>
              </a:rPr>
              <a:t>diestrus</a:t>
            </a:r>
            <a:r>
              <a:rPr lang="en-US" dirty="0">
                <a:solidFill>
                  <a:prstClr val="white"/>
                </a:solidFill>
              </a:rPr>
              <a:t> also can predispose to diabetes mellitus. </a:t>
            </a:r>
            <a:r>
              <a:rPr lang="tr-TR" dirty="0">
                <a:solidFill>
                  <a:prstClr val="white"/>
                </a:solidFill>
              </a:rPr>
              <a:t>P</a:t>
            </a:r>
            <a:r>
              <a:rPr lang="en-US" dirty="0" err="1">
                <a:solidFill>
                  <a:prstClr val="white"/>
                </a:solidFill>
              </a:rPr>
              <a:t>rogesterone</a:t>
            </a:r>
            <a:r>
              <a:rPr lang="en-US" dirty="0">
                <a:solidFill>
                  <a:prstClr val="white"/>
                </a:solidFill>
              </a:rPr>
              <a:t> leads to release of growth hormone from mammary tissue, resulting in hyperglycemia and insulin resistance. </a:t>
            </a:r>
            <a:endParaRPr lang="tr-TR" dirty="0">
              <a:solidFill>
                <a:prstClr val="white"/>
              </a:solidFill>
            </a:endParaRPr>
          </a:p>
          <a:p>
            <a:pPr lvl="0">
              <a:buClr>
                <a:srgbClr val="1E5155">
                  <a:lumMod val="40000"/>
                  <a:lumOff val="60000"/>
                </a:srgbClr>
              </a:buClr>
            </a:pPr>
            <a:r>
              <a:rPr lang="en-US" b="1" dirty="0">
                <a:solidFill>
                  <a:prstClr val="white"/>
                </a:solidFill>
              </a:rPr>
              <a:t>Obesity</a:t>
            </a:r>
            <a:r>
              <a:rPr lang="en-US" dirty="0">
                <a:solidFill>
                  <a:prstClr val="white"/>
                </a:solidFill>
              </a:rPr>
              <a:t> also predisposes to insulin resistance in both dogs and cats.</a:t>
            </a:r>
            <a:endParaRPr lang="tr-TR" dirty="0">
              <a:solidFill>
                <a:prstClr val="white"/>
              </a:solidFill>
            </a:endParaRPr>
          </a:p>
          <a:p>
            <a:endParaRPr lang="tr-TR" dirty="0"/>
          </a:p>
        </p:txBody>
      </p:sp>
    </p:spTree>
    <p:extLst>
      <p:ext uri="{BB962C8B-B14F-4D97-AF65-F5344CB8AC3E}">
        <p14:creationId xmlns:p14="http://schemas.microsoft.com/office/powerpoint/2010/main" val="654218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57441"/>
          </a:xfrm>
        </p:spPr>
        <p:txBody>
          <a:bodyPr/>
          <a:lstStyle/>
          <a:p>
            <a:r>
              <a:rPr lang="tr-TR" dirty="0"/>
              <a:t> </a:t>
            </a:r>
            <a:r>
              <a:rPr lang="tr-TR" dirty="0" err="1"/>
              <a:t>Secondary</a:t>
            </a:r>
            <a:r>
              <a:rPr lang="tr-TR" dirty="0"/>
              <a:t> DM</a:t>
            </a:r>
          </a:p>
        </p:txBody>
      </p:sp>
      <p:sp>
        <p:nvSpPr>
          <p:cNvPr id="3" name="İçerik Yer Tutucusu 2"/>
          <p:cNvSpPr>
            <a:spLocks noGrp="1"/>
          </p:cNvSpPr>
          <p:nvPr>
            <p:ph idx="1"/>
          </p:nvPr>
        </p:nvSpPr>
        <p:spPr>
          <a:xfrm>
            <a:off x="881349" y="2141054"/>
            <a:ext cx="10664328" cy="1957222"/>
          </a:xfrm>
        </p:spPr>
        <p:txBody>
          <a:bodyPr>
            <a:normAutofit/>
          </a:bodyPr>
          <a:lstStyle/>
          <a:p>
            <a:r>
              <a:rPr lang="tr-TR" sz="2400" dirty="0" err="1"/>
              <a:t>It</a:t>
            </a:r>
            <a:r>
              <a:rPr lang="tr-TR" sz="2400" dirty="0"/>
              <a:t> can ocur </a:t>
            </a:r>
            <a:r>
              <a:rPr lang="tr-TR" sz="2400" dirty="0" err="1"/>
              <a:t>if</a:t>
            </a:r>
            <a:r>
              <a:rPr lang="tr-TR" sz="2400" dirty="0"/>
              <a:t> </a:t>
            </a:r>
            <a:r>
              <a:rPr lang="tr-TR" sz="2400" dirty="0" err="1"/>
              <a:t>another</a:t>
            </a:r>
            <a:r>
              <a:rPr lang="tr-TR" sz="2400" dirty="0"/>
              <a:t> </a:t>
            </a:r>
            <a:r>
              <a:rPr lang="tr-TR" sz="2400" dirty="0" err="1"/>
              <a:t>condition</a:t>
            </a:r>
            <a:r>
              <a:rPr lang="tr-TR" sz="2400" dirty="0"/>
              <a:t>(</a:t>
            </a:r>
            <a:r>
              <a:rPr lang="tr-TR" sz="2400" dirty="0" err="1"/>
              <a:t>e.g</a:t>
            </a:r>
            <a:r>
              <a:rPr lang="tr-TR" sz="2400" dirty="0"/>
              <a:t>., </a:t>
            </a:r>
            <a:r>
              <a:rPr lang="tr-TR" sz="2400" dirty="0" err="1"/>
              <a:t>diestrus</a:t>
            </a:r>
            <a:r>
              <a:rPr lang="tr-TR" sz="2400" dirty="0"/>
              <a:t>, </a:t>
            </a:r>
            <a:r>
              <a:rPr lang="tr-TR" sz="2400" dirty="0" err="1"/>
              <a:t>hyperadrenocortisizm</a:t>
            </a:r>
            <a:r>
              <a:rPr lang="tr-TR" sz="2400" dirty="0"/>
              <a:t>, </a:t>
            </a:r>
            <a:r>
              <a:rPr lang="tr-TR" sz="2400" dirty="0" err="1"/>
              <a:t>acromegaly</a:t>
            </a:r>
            <a:r>
              <a:rPr lang="tr-TR" sz="2400" dirty="0"/>
              <a:t> ) </a:t>
            </a:r>
            <a:r>
              <a:rPr lang="tr-TR" sz="2400" dirty="0" err="1"/>
              <a:t>causes</a:t>
            </a:r>
            <a:r>
              <a:rPr lang="tr-TR" sz="2400" dirty="0"/>
              <a:t> insülin </a:t>
            </a:r>
            <a:r>
              <a:rPr lang="tr-TR" sz="2400" dirty="0" err="1"/>
              <a:t>resistance</a:t>
            </a:r>
            <a:r>
              <a:rPr lang="tr-TR" sz="2400" dirty="0"/>
              <a:t>.</a:t>
            </a:r>
          </a:p>
          <a:p>
            <a:r>
              <a:rPr lang="tr-TR" sz="2400" dirty="0" err="1"/>
              <a:t>If</a:t>
            </a:r>
            <a:r>
              <a:rPr lang="tr-TR" sz="2400" dirty="0"/>
              <a:t> </a:t>
            </a:r>
            <a:r>
              <a:rPr lang="tr-TR" sz="2400" dirty="0" err="1"/>
              <a:t>the</a:t>
            </a:r>
            <a:r>
              <a:rPr lang="tr-TR" sz="2400" dirty="0"/>
              <a:t> </a:t>
            </a:r>
            <a:r>
              <a:rPr lang="tr-TR" sz="2400" dirty="0" err="1"/>
              <a:t>primary</a:t>
            </a:r>
            <a:r>
              <a:rPr lang="tr-TR" sz="2400" dirty="0"/>
              <a:t> </a:t>
            </a:r>
            <a:r>
              <a:rPr lang="tr-TR" sz="2400" dirty="0" err="1"/>
              <a:t>disease</a:t>
            </a:r>
            <a:r>
              <a:rPr lang="tr-TR" sz="2400" dirty="0"/>
              <a:t> is </a:t>
            </a:r>
            <a:r>
              <a:rPr lang="tr-TR" sz="2400" dirty="0" err="1"/>
              <a:t>treated</a:t>
            </a:r>
            <a:r>
              <a:rPr lang="tr-TR" sz="2400" dirty="0"/>
              <a:t> </a:t>
            </a:r>
            <a:r>
              <a:rPr lang="tr-TR" sz="2400" dirty="0" err="1"/>
              <a:t>so</a:t>
            </a:r>
            <a:r>
              <a:rPr lang="tr-TR" sz="2400" dirty="0"/>
              <a:t> </a:t>
            </a:r>
            <a:r>
              <a:rPr lang="tr-TR" sz="2400" dirty="0" err="1"/>
              <a:t>that</a:t>
            </a:r>
            <a:r>
              <a:rPr lang="tr-TR" sz="2400" dirty="0"/>
              <a:t> </a:t>
            </a:r>
            <a:r>
              <a:rPr lang="tr-TR" sz="2400" dirty="0" err="1"/>
              <a:t>insulin</a:t>
            </a:r>
            <a:r>
              <a:rPr lang="tr-TR" sz="2400" dirty="0"/>
              <a:t> </a:t>
            </a:r>
            <a:r>
              <a:rPr lang="tr-TR" sz="2400" dirty="0" err="1"/>
              <a:t>resistance</a:t>
            </a:r>
            <a:r>
              <a:rPr lang="tr-TR" sz="2400" dirty="0"/>
              <a:t> </a:t>
            </a:r>
            <a:r>
              <a:rPr lang="tr-TR" sz="2400" dirty="0" err="1"/>
              <a:t>resolves</a:t>
            </a:r>
            <a:r>
              <a:rPr lang="tr-TR" sz="2400" dirty="0"/>
              <a:t>, DM </a:t>
            </a:r>
            <a:r>
              <a:rPr lang="tr-TR" sz="2400" dirty="0" err="1"/>
              <a:t>may</a:t>
            </a:r>
            <a:r>
              <a:rPr lang="tr-TR" sz="2400" dirty="0"/>
              <a:t> not be </a:t>
            </a:r>
            <a:r>
              <a:rPr lang="tr-TR" sz="2400" dirty="0" err="1"/>
              <a:t>permanent</a:t>
            </a:r>
            <a:endParaRPr lang="tr-TR" sz="2400" dirty="0"/>
          </a:p>
        </p:txBody>
      </p:sp>
    </p:spTree>
    <p:extLst>
      <p:ext uri="{BB962C8B-B14F-4D97-AF65-F5344CB8AC3E}">
        <p14:creationId xmlns:p14="http://schemas.microsoft.com/office/powerpoint/2010/main" val="3045398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dirty="0" err="1"/>
              <a:t>Transient</a:t>
            </a:r>
            <a:r>
              <a:rPr lang="tr-TR" dirty="0"/>
              <a:t> DM</a:t>
            </a:r>
            <a:br>
              <a:rPr lang="tr-TR" dirty="0"/>
            </a:br>
            <a:endParaRPr lang="tr-TR" dirty="0"/>
          </a:p>
        </p:txBody>
      </p:sp>
      <p:sp>
        <p:nvSpPr>
          <p:cNvPr id="3" name="İçerik Yer Tutucusu 2"/>
          <p:cNvSpPr>
            <a:spLocks noGrp="1"/>
          </p:cNvSpPr>
          <p:nvPr>
            <p:ph idx="1"/>
          </p:nvPr>
        </p:nvSpPr>
        <p:spPr>
          <a:xfrm>
            <a:off x="1103312" y="1762700"/>
            <a:ext cx="10695753" cy="4485700"/>
          </a:xfrm>
        </p:spPr>
        <p:txBody>
          <a:bodyPr>
            <a:normAutofit/>
          </a:bodyPr>
          <a:lstStyle/>
          <a:p>
            <a:r>
              <a:rPr lang="en-US" sz="2400" dirty="0"/>
              <a:t>A non-permanent form of diabetes.</a:t>
            </a:r>
            <a:endParaRPr lang="tr-TR" sz="2400" dirty="0"/>
          </a:p>
          <a:p>
            <a:r>
              <a:rPr lang="en-US" sz="2400" dirty="0" err="1"/>
              <a:t>Transien</a:t>
            </a:r>
            <a:r>
              <a:rPr lang="tr-TR" sz="2400" dirty="0"/>
              <a:t>t</a:t>
            </a:r>
            <a:r>
              <a:rPr lang="en-US" sz="2400" dirty="0"/>
              <a:t> Diabetes Mellitus occurs in cats. </a:t>
            </a:r>
            <a:r>
              <a:rPr lang="tr-TR" sz="2400" dirty="0" err="1"/>
              <a:t>There</a:t>
            </a:r>
            <a:r>
              <a:rPr lang="tr-TR" sz="2400" dirty="0"/>
              <a:t> is  a </a:t>
            </a:r>
            <a:r>
              <a:rPr lang="en-US" sz="2400" dirty="0"/>
              <a:t>subclinical diabetes that is temporarily exacerbated by </a:t>
            </a:r>
            <a:r>
              <a:rPr lang="en-US" sz="2400" dirty="0">
                <a:solidFill>
                  <a:schemeClr val="accent1">
                    <a:lumMod val="40000"/>
                    <a:lumOff val="60000"/>
                  </a:schemeClr>
                </a:solidFill>
              </a:rPr>
              <a:t>concurrent disease or medication</a:t>
            </a:r>
            <a:endParaRPr lang="tr-TR" sz="2400" dirty="0">
              <a:solidFill>
                <a:schemeClr val="accent1">
                  <a:lumMod val="40000"/>
                  <a:lumOff val="60000"/>
                </a:schemeClr>
              </a:solidFill>
            </a:endParaRPr>
          </a:p>
          <a:p>
            <a:r>
              <a:rPr lang="en-US" sz="2400" dirty="0"/>
              <a:t>Some cases of transient diabetes cause</a:t>
            </a:r>
            <a:r>
              <a:rPr lang="tr-TR" sz="2400" dirty="0"/>
              <a:t> </a:t>
            </a:r>
            <a:r>
              <a:rPr lang="tr-TR" sz="2400" dirty="0" err="1"/>
              <a:t>from</a:t>
            </a:r>
            <a:r>
              <a:rPr lang="tr-TR" sz="2400" dirty="0"/>
              <a:t> </a:t>
            </a:r>
            <a:r>
              <a:rPr lang="en-US" sz="2400" dirty="0"/>
              <a:t>the hormones released in  heat cycles</a:t>
            </a:r>
            <a:r>
              <a:rPr lang="tr-TR" sz="2400" dirty="0"/>
              <a:t> of </a:t>
            </a:r>
            <a:r>
              <a:rPr lang="en-US" sz="2400" dirty="0"/>
              <a:t>intact female animals</a:t>
            </a:r>
            <a:r>
              <a:rPr lang="tr-TR" sz="2400" dirty="0"/>
              <a:t> </a:t>
            </a:r>
            <a:r>
              <a:rPr lang="en-US" sz="2400" dirty="0"/>
              <a:t>. </a:t>
            </a:r>
            <a:endParaRPr lang="tr-TR" sz="2400" dirty="0"/>
          </a:p>
          <a:p>
            <a:r>
              <a:rPr lang="en-US" sz="2400" dirty="0"/>
              <a:t>Many </a:t>
            </a:r>
            <a:r>
              <a:rPr lang="tr-TR" sz="2400" dirty="0"/>
              <a:t> of </a:t>
            </a:r>
            <a:r>
              <a:rPr lang="tr-TR" sz="2400" dirty="0" err="1"/>
              <a:t>them</a:t>
            </a:r>
            <a:r>
              <a:rPr lang="tr-TR" sz="2400" dirty="0"/>
              <a:t> </a:t>
            </a:r>
            <a:r>
              <a:rPr lang="en-US" sz="2400" dirty="0"/>
              <a:t>return to non-diabetic status after being spayed. </a:t>
            </a:r>
            <a:endParaRPr lang="tr-TR" sz="2400" dirty="0"/>
          </a:p>
          <a:p>
            <a:r>
              <a:rPr lang="en-US" sz="2400" dirty="0"/>
              <a:t>Transient diabetes can also be brought about by the use of steroid</a:t>
            </a:r>
            <a:r>
              <a:rPr lang="tr-TR" sz="2400" dirty="0"/>
              <a:t>al </a:t>
            </a:r>
            <a:r>
              <a:rPr lang="tr-TR" sz="2400" dirty="0" err="1"/>
              <a:t>drug</a:t>
            </a:r>
            <a:r>
              <a:rPr lang="en-US" sz="2400" dirty="0"/>
              <a:t>s. Ending the course of steroid treatment, the pet </a:t>
            </a:r>
            <a:r>
              <a:rPr lang="tr-TR" sz="2400" dirty="0" err="1"/>
              <a:t>will</a:t>
            </a:r>
            <a:r>
              <a:rPr lang="tr-TR" sz="2400" dirty="0"/>
              <a:t>  </a:t>
            </a:r>
            <a:r>
              <a:rPr lang="tr-TR" sz="2400" dirty="0" err="1"/>
              <a:t>return</a:t>
            </a:r>
            <a:r>
              <a:rPr lang="tr-TR" sz="2400" dirty="0"/>
              <a:t> </a:t>
            </a:r>
            <a:r>
              <a:rPr lang="tr-TR" sz="2400" dirty="0" err="1"/>
              <a:t>to</a:t>
            </a:r>
            <a:r>
              <a:rPr lang="tr-TR" sz="2400" dirty="0"/>
              <a:t> normal</a:t>
            </a:r>
          </a:p>
        </p:txBody>
      </p:sp>
    </p:spTree>
    <p:extLst>
      <p:ext uri="{BB962C8B-B14F-4D97-AF65-F5344CB8AC3E}">
        <p14:creationId xmlns:p14="http://schemas.microsoft.com/office/powerpoint/2010/main" val="665294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9"/>
            <a:ext cx="9404723" cy="737104"/>
          </a:xfrm>
        </p:spPr>
        <p:txBody>
          <a:bodyPr/>
          <a:lstStyle/>
          <a:p>
            <a:r>
              <a:rPr lang="en-US" sz="2800" b="1" dirty="0"/>
              <a:t>Etiology of DM</a:t>
            </a:r>
            <a:br>
              <a:rPr lang="en-US" sz="2800" b="1" dirty="0"/>
            </a:br>
            <a:endParaRPr lang="tr-TR" sz="2800" dirty="0"/>
          </a:p>
        </p:txBody>
      </p:sp>
      <p:sp>
        <p:nvSpPr>
          <p:cNvPr id="3" name="İçerik Yer Tutucusu 2"/>
          <p:cNvSpPr>
            <a:spLocks noGrp="1"/>
          </p:cNvSpPr>
          <p:nvPr>
            <p:ph idx="1"/>
          </p:nvPr>
        </p:nvSpPr>
        <p:spPr>
          <a:xfrm>
            <a:off x="341524" y="1740664"/>
            <a:ext cx="11402458" cy="4858439"/>
          </a:xfrm>
        </p:spPr>
        <p:txBody>
          <a:bodyPr>
            <a:normAutofit/>
          </a:bodyPr>
          <a:lstStyle/>
          <a:p>
            <a:r>
              <a:rPr lang="en-US" sz="2200" dirty="0"/>
              <a:t>The pathogenic mechanisms responsible for decreased insulin production and secretion are multiple, but usually they are related to </a:t>
            </a:r>
            <a:r>
              <a:rPr lang="en-US" sz="2200" dirty="0">
                <a:solidFill>
                  <a:srgbClr val="FF0000"/>
                </a:solidFill>
              </a:rPr>
              <a:t>destruction of islet cells,</a:t>
            </a:r>
            <a:r>
              <a:rPr lang="en-US" sz="2200" dirty="0"/>
              <a:t> </a:t>
            </a:r>
            <a:r>
              <a:rPr lang="en-US" sz="2200" b="1" dirty="0"/>
              <a:t>secondary to either immune destruction or severe pancreatitis (dogs) or amyloidosis (cats)</a:t>
            </a:r>
            <a:r>
              <a:rPr lang="en-US" sz="2200" dirty="0"/>
              <a:t>. </a:t>
            </a:r>
            <a:endParaRPr lang="tr-TR" sz="2200" dirty="0"/>
          </a:p>
          <a:p>
            <a:r>
              <a:rPr lang="en-US" sz="2200" dirty="0"/>
              <a:t>Chronic relapsing </a:t>
            </a:r>
            <a:r>
              <a:rPr lang="en-US" sz="2200" b="1" dirty="0"/>
              <a:t>pancreatitis</a:t>
            </a:r>
            <a:r>
              <a:rPr lang="en-US" sz="2200" dirty="0"/>
              <a:t> with progressive loss of both exocrine and endocrine cells and their replacement by fibrous connective tissue results in diabetes mellitus. The pancreas becomes firm and multinodular and often contains scattered areas of hemorrhage and necrosis. Later in the course of disease, a thin, fibrous band of tissue near the duodenum and stomach may be all that remains of the pancreas. </a:t>
            </a:r>
            <a:endParaRPr lang="tr-TR" sz="2200" dirty="0"/>
          </a:p>
          <a:p>
            <a:r>
              <a:rPr lang="en-US" sz="2200" dirty="0"/>
              <a:t>In other cases, the numbers of β cells are decreased, and the cells become vacuolated; in chronic cases, to find</a:t>
            </a:r>
            <a:r>
              <a:rPr lang="tr-TR" sz="2200" dirty="0"/>
              <a:t> </a:t>
            </a:r>
            <a:r>
              <a:rPr lang="en-US" sz="2200" dirty="0"/>
              <a:t>the islets are difficult.</a:t>
            </a:r>
          </a:p>
          <a:p>
            <a:endParaRPr lang="tr-TR" dirty="0"/>
          </a:p>
        </p:txBody>
      </p:sp>
    </p:spTree>
    <p:extLst>
      <p:ext uri="{BB962C8B-B14F-4D97-AF65-F5344CB8AC3E}">
        <p14:creationId xmlns:p14="http://schemas.microsoft.com/office/powerpoint/2010/main" val="2766072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37104"/>
          </a:xfrm>
        </p:spPr>
        <p:txBody>
          <a:bodyPr/>
          <a:lstStyle/>
          <a:p>
            <a:r>
              <a:rPr lang="tr-TR" dirty="0"/>
              <a:t> </a:t>
            </a:r>
            <a:r>
              <a:rPr lang="en-US" sz="4400" b="1" dirty="0"/>
              <a:t>Pathogenesis</a:t>
            </a:r>
            <a:r>
              <a:rPr lang="tr-TR" sz="4400" b="1" dirty="0"/>
              <a:t> of DM</a:t>
            </a:r>
            <a:br>
              <a:rPr lang="tr-TR" dirty="0"/>
            </a:br>
            <a:endParaRPr lang="tr-TR" dirty="0"/>
          </a:p>
        </p:txBody>
      </p:sp>
      <p:sp>
        <p:nvSpPr>
          <p:cNvPr id="3" name="İçerik Yer Tutucusu 2"/>
          <p:cNvSpPr>
            <a:spLocks noGrp="1"/>
          </p:cNvSpPr>
          <p:nvPr>
            <p:ph idx="1"/>
          </p:nvPr>
        </p:nvSpPr>
        <p:spPr>
          <a:xfrm>
            <a:off x="363557" y="1828800"/>
            <a:ext cx="11115680" cy="4814371"/>
          </a:xfrm>
        </p:spPr>
        <p:txBody>
          <a:bodyPr>
            <a:noAutofit/>
          </a:bodyPr>
          <a:lstStyle/>
          <a:p>
            <a:r>
              <a:rPr lang="tr-TR" sz="2400" b="1" u="sng" dirty="0"/>
              <a:t>1. </a:t>
            </a:r>
            <a:r>
              <a:rPr lang="tr-TR" sz="2400" b="1" u="sng" dirty="0" err="1"/>
              <a:t>Hypoinsulinemia</a:t>
            </a:r>
            <a:endParaRPr lang="tr-TR" sz="2400" b="1" u="sng" dirty="0"/>
          </a:p>
          <a:p>
            <a:pPr lvl="1"/>
            <a:r>
              <a:rPr lang="tr-TR" sz="2400" dirty="0" err="1"/>
              <a:t>Insufficient</a:t>
            </a:r>
            <a:r>
              <a:rPr lang="tr-TR" sz="2400" dirty="0"/>
              <a:t> </a:t>
            </a:r>
            <a:r>
              <a:rPr lang="tr-TR" sz="2400" dirty="0" err="1"/>
              <a:t>insulin</a:t>
            </a:r>
            <a:endParaRPr lang="tr-TR" sz="2400" dirty="0"/>
          </a:p>
          <a:p>
            <a:pPr lvl="1"/>
            <a:r>
              <a:rPr lang="tr-TR" sz="2400" dirty="0" err="1"/>
              <a:t>hyperglycemia</a:t>
            </a:r>
            <a:endParaRPr lang="tr-TR" sz="2400" dirty="0"/>
          </a:p>
          <a:p>
            <a:pPr lvl="1"/>
            <a:r>
              <a:rPr lang="tr-TR" sz="2400" dirty="0" err="1"/>
              <a:t>Decrease</a:t>
            </a:r>
            <a:r>
              <a:rPr lang="tr-TR" sz="2400" dirty="0"/>
              <a:t> in </a:t>
            </a:r>
            <a:r>
              <a:rPr lang="tr-TR" sz="2400" dirty="0" err="1"/>
              <a:t>glucose</a:t>
            </a:r>
            <a:r>
              <a:rPr lang="tr-TR" sz="2400" dirty="0"/>
              <a:t> </a:t>
            </a:r>
            <a:r>
              <a:rPr lang="tr-TR" sz="2400" dirty="0" err="1"/>
              <a:t>use</a:t>
            </a:r>
            <a:r>
              <a:rPr lang="tr-TR" sz="2400" dirty="0"/>
              <a:t> </a:t>
            </a:r>
          </a:p>
          <a:p>
            <a:pPr lvl="1"/>
            <a:r>
              <a:rPr lang="tr-TR" sz="2400" dirty="0" err="1"/>
              <a:t>Reduction</a:t>
            </a:r>
            <a:r>
              <a:rPr lang="tr-TR" sz="2400" dirty="0"/>
              <a:t> in amino </a:t>
            </a:r>
            <a:r>
              <a:rPr lang="tr-TR" sz="2400" dirty="0" err="1"/>
              <a:t>acid</a:t>
            </a:r>
            <a:r>
              <a:rPr lang="tr-TR" sz="2400" dirty="0"/>
              <a:t> </a:t>
            </a:r>
            <a:r>
              <a:rPr lang="tr-TR" sz="2400" dirty="0" err="1"/>
              <a:t>and</a:t>
            </a:r>
            <a:r>
              <a:rPr lang="tr-TR" sz="2400" dirty="0"/>
              <a:t> </a:t>
            </a:r>
            <a:r>
              <a:rPr lang="tr-TR" sz="2400" dirty="0" err="1"/>
              <a:t>fatty</a:t>
            </a:r>
            <a:r>
              <a:rPr lang="tr-TR" sz="2400" dirty="0"/>
              <a:t> </a:t>
            </a:r>
            <a:r>
              <a:rPr lang="tr-TR" sz="2400" dirty="0" err="1"/>
              <a:t>acid</a:t>
            </a:r>
            <a:r>
              <a:rPr lang="tr-TR" sz="2400" dirty="0"/>
              <a:t> </a:t>
            </a:r>
            <a:r>
              <a:rPr lang="tr-TR" sz="2400" dirty="0" err="1"/>
              <a:t>use</a:t>
            </a:r>
            <a:endParaRPr lang="tr-TR" sz="2400" dirty="0"/>
          </a:p>
          <a:p>
            <a:r>
              <a:rPr lang="tr-TR" sz="2400" dirty="0" err="1"/>
              <a:t>In</a:t>
            </a:r>
            <a:r>
              <a:rPr lang="tr-TR" sz="2400" dirty="0"/>
              <a:t> </a:t>
            </a:r>
            <a:r>
              <a:rPr lang="tr-TR" sz="2400" dirty="0" err="1"/>
              <a:t>the</a:t>
            </a:r>
            <a:r>
              <a:rPr lang="tr-TR" sz="2400" dirty="0"/>
              <a:t> </a:t>
            </a:r>
            <a:r>
              <a:rPr lang="tr-TR" sz="2400" dirty="0" err="1"/>
              <a:t>hyperglycemic</a:t>
            </a:r>
            <a:r>
              <a:rPr lang="tr-TR" sz="2400" dirty="0"/>
              <a:t> </a:t>
            </a:r>
            <a:r>
              <a:rPr lang="tr-TR" sz="2400" dirty="0" err="1"/>
              <a:t>status</a:t>
            </a:r>
            <a:r>
              <a:rPr lang="tr-TR" sz="2400" dirty="0"/>
              <a:t>, </a:t>
            </a:r>
            <a:r>
              <a:rPr lang="tr-TR" sz="2400" dirty="0" err="1"/>
              <a:t>With</a:t>
            </a:r>
            <a:r>
              <a:rPr lang="tr-TR" sz="2400" dirty="0"/>
              <a:t> </a:t>
            </a:r>
            <a:r>
              <a:rPr lang="tr-TR" sz="2400" dirty="0" err="1"/>
              <a:t>the</a:t>
            </a:r>
            <a:r>
              <a:rPr lang="tr-TR" sz="2400" dirty="0"/>
              <a:t> </a:t>
            </a:r>
            <a:r>
              <a:rPr lang="tr-TR" sz="2400" dirty="0" err="1"/>
              <a:t>osmotic</a:t>
            </a:r>
            <a:r>
              <a:rPr lang="tr-TR" sz="2400" dirty="0"/>
              <a:t> </a:t>
            </a:r>
            <a:r>
              <a:rPr lang="tr-TR" sz="2400" dirty="0" err="1"/>
              <a:t>diuresis</a:t>
            </a:r>
            <a:r>
              <a:rPr lang="tr-TR" sz="2400" dirty="0"/>
              <a:t> </a:t>
            </a:r>
            <a:r>
              <a:rPr lang="tr-TR" sz="2400" dirty="0" err="1"/>
              <a:t>mechanism</a:t>
            </a:r>
            <a:r>
              <a:rPr lang="tr-TR" sz="2400" dirty="0"/>
              <a:t>, </a:t>
            </a:r>
            <a:r>
              <a:rPr lang="tr-TR" sz="2400" dirty="0" err="1"/>
              <a:t>water</a:t>
            </a:r>
            <a:r>
              <a:rPr lang="tr-TR" sz="2400" dirty="0"/>
              <a:t>  is </a:t>
            </a:r>
            <a:r>
              <a:rPr lang="tr-TR" sz="2400" dirty="0" err="1"/>
              <a:t>excreted</a:t>
            </a:r>
            <a:r>
              <a:rPr lang="tr-TR" sz="2400" dirty="0"/>
              <a:t> </a:t>
            </a:r>
            <a:r>
              <a:rPr lang="tr-TR" sz="2400" dirty="0" err="1"/>
              <a:t>together</a:t>
            </a:r>
            <a:r>
              <a:rPr lang="tr-TR" sz="2400" dirty="0"/>
              <a:t> </a:t>
            </a:r>
            <a:r>
              <a:rPr lang="tr-TR" sz="2400" dirty="0" err="1"/>
              <a:t>with</a:t>
            </a:r>
            <a:r>
              <a:rPr lang="tr-TR" sz="2400" dirty="0"/>
              <a:t> </a:t>
            </a:r>
            <a:r>
              <a:rPr lang="tr-TR" sz="2400" dirty="0" err="1"/>
              <a:t>glucose</a:t>
            </a:r>
            <a:r>
              <a:rPr lang="tr-TR" sz="2400" dirty="0"/>
              <a:t> (</a:t>
            </a:r>
            <a:r>
              <a:rPr lang="tr-TR" sz="2400" dirty="0" err="1"/>
              <a:t>polyuria</a:t>
            </a:r>
            <a:r>
              <a:rPr lang="tr-TR" sz="2400" dirty="0"/>
              <a:t>), </a:t>
            </a:r>
            <a:r>
              <a:rPr lang="tr-TR" sz="2400" dirty="0" err="1"/>
              <a:t>resulting</a:t>
            </a:r>
            <a:r>
              <a:rPr lang="tr-TR" sz="2400" dirty="0"/>
              <a:t> in </a:t>
            </a:r>
            <a:r>
              <a:rPr lang="tr-TR" sz="2400" dirty="0" err="1"/>
              <a:t>increased</a:t>
            </a:r>
            <a:r>
              <a:rPr lang="tr-TR" sz="2400" dirty="0"/>
              <a:t> </a:t>
            </a:r>
            <a:r>
              <a:rPr lang="tr-TR" sz="2400" dirty="0" err="1"/>
              <a:t>water</a:t>
            </a:r>
            <a:r>
              <a:rPr lang="tr-TR" sz="2400" dirty="0"/>
              <a:t> </a:t>
            </a:r>
            <a:r>
              <a:rPr lang="tr-TR" sz="2400"/>
              <a:t>intake</a:t>
            </a:r>
            <a:r>
              <a:rPr lang="tr-TR" sz="2400" dirty="0"/>
              <a:t> (</a:t>
            </a:r>
            <a:r>
              <a:rPr lang="tr-TR" sz="2400" dirty="0" err="1"/>
              <a:t>polydipsia</a:t>
            </a:r>
            <a:r>
              <a:rPr lang="tr-TR" sz="2400" dirty="0"/>
              <a:t>).</a:t>
            </a:r>
          </a:p>
          <a:p>
            <a:r>
              <a:rPr lang="tr-TR" sz="2400" dirty="0" err="1"/>
              <a:t>Excretion</a:t>
            </a:r>
            <a:r>
              <a:rPr lang="tr-TR" sz="2400" dirty="0"/>
              <a:t> of </a:t>
            </a:r>
            <a:r>
              <a:rPr lang="tr-TR" sz="2400" dirty="0" err="1"/>
              <a:t>glucose</a:t>
            </a:r>
            <a:r>
              <a:rPr lang="tr-TR" sz="2400" dirty="0"/>
              <a:t> </a:t>
            </a:r>
            <a:r>
              <a:rPr lang="tr-TR" sz="2400" dirty="0" err="1"/>
              <a:t>from</a:t>
            </a:r>
            <a:r>
              <a:rPr lang="tr-TR" sz="2400" dirty="0"/>
              <a:t> </a:t>
            </a:r>
            <a:r>
              <a:rPr lang="tr-TR" sz="2400" dirty="0" err="1"/>
              <a:t>the</a:t>
            </a:r>
            <a:r>
              <a:rPr lang="tr-TR" sz="2400" dirty="0"/>
              <a:t> </a:t>
            </a:r>
            <a:r>
              <a:rPr lang="tr-TR" sz="2400" dirty="0" err="1"/>
              <a:t>kidneys</a:t>
            </a:r>
            <a:r>
              <a:rPr lang="tr-TR" sz="2400" dirty="0"/>
              <a:t> </a:t>
            </a:r>
            <a:r>
              <a:rPr lang="tr-TR" sz="2400" dirty="0" err="1"/>
              <a:t>results</a:t>
            </a:r>
            <a:r>
              <a:rPr lang="tr-TR" sz="2400" dirty="0"/>
              <a:t> in  </a:t>
            </a:r>
            <a:r>
              <a:rPr lang="tr-TR" sz="2400" dirty="0" err="1"/>
              <a:t>weight</a:t>
            </a:r>
            <a:r>
              <a:rPr lang="tr-TR" sz="2400" dirty="0"/>
              <a:t> </a:t>
            </a:r>
            <a:r>
              <a:rPr lang="tr-TR" sz="2400" dirty="0" err="1"/>
              <a:t>loss</a:t>
            </a:r>
            <a:r>
              <a:rPr lang="tr-TR" sz="2400" dirty="0"/>
              <a:t> </a:t>
            </a:r>
            <a:r>
              <a:rPr lang="tr-TR" sz="2400" dirty="0" err="1"/>
              <a:t>and</a:t>
            </a:r>
            <a:r>
              <a:rPr lang="tr-TR" sz="2400" dirty="0"/>
              <a:t> </a:t>
            </a:r>
            <a:r>
              <a:rPr lang="tr-TR" sz="2400" dirty="0" err="1"/>
              <a:t>polyphagia</a:t>
            </a:r>
            <a:r>
              <a:rPr lang="tr-TR" sz="2400" dirty="0"/>
              <a:t>.</a:t>
            </a:r>
          </a:p>
        </p:txBody>
      </p:sp>
    </p:spTree>
    <p:extLst>
      <p:ext uri="{BB962C8B-B14F-4D97-AF65-F5344CB8AC3E}">
        <p14:creationId xmlns:p14="http://schemas.microsoft.com/office/powerpoint/2010/main" val="1713488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29658" y="2052918"/>
            <a:ext cx="11215171" cy="4195481"/>
          </a:xfrm>
        </p:spPr>
        <p:txBody>
          <a:bodyPr>
            <a:normAutofit/>
          </a:bodyPr>
          <a:lstStyle/>
          <a:p>
            <a:r>
              <a:rPr lang="en-US" sz="2200" b="1" u="sng" dirty="0"/>
              <a:t>2. diabetic keto-acidosis</a:t>
            </a:r>
          </a:p>
          <a:p>
            <a:r>
              <a:rPr lang="tr-TR" sz="2200" dirty="0"/>
              <a:t>T</a:t>
            </a:r>
            <a:r>
              <a:rPr lang="en-US" sz="2200" dirty="0"/>
              <a:t>he presence of </a:t>
            </a:r>
            <a:r>
              <a:rPr lang="en-US" sz="2200" dirty="0" err="1"/>
              <a:t>insülin</a:t>
            </a:r>
            <a:r>
              <a:rPr lang="tr-TR" sz="2200" dirty="0"/>
              <a:t>, f</a:t>
            </a:r>
            <a:r>
              <a:rPr lang="en-US" sz="2200" dirty="0" err="1"/>
              <a:t>ree</a:t>
            </a:r>
            <a:r>
              <a:rPr lang="en-US" sz="2200" dirty="0"/>
              <a:t> fatty acids can be converted to triglycerides in the liver, but the absence of </a:t>
            </a:r>
            <a:r>
              <a:rPr lang="en-US" sz="2200" dirty="0" err="1"/>
              <a:t>insülin</a:t>
            </a:r>
            <a:r>
              <a:rPr lang="tr-TR" sz="2200" dirty="0"/>
              <a:t> </a:t>
            </a:r>
            <a:r>
              <a:rPr lang="tr-TR" sz="2200" dirty="0" err="1"/>
              <a:t>converted</a:t>
            </a:r>
            <a:r>
              <a:rPr lang="tr-TR" sz="2200" dirty="0"/>
              <a:t> </a:t>
            </a:r>
            <a:r>
              <a:rPr lang="tr-TR" sz="2200" dirty="0" err="1"/>
              <a:t>to</a:t>
            </a:r>
            <a:r>
              <a:rPr lang="tr-TR" sz="2200" dirty="0"/>
              <a:t> </a:t>
            </a:r>
            <a:r>
              <a:rPr lang="en-US" sz="2200" dirty="0"/>
              <a:t>ketone bodies</a:t>
            </a:r>
            <a:r>
              <a:rPr lang="tr-TR" sz="2200" dirty="0"/>
              <a:t>, </a:t>
            </a:r>
            <a:r>
              <a:rPr lang="en-US" sz="2200" dirty="0"/>
              <a:t>and in the blood ketone bodies</a:t>
            </a:r>
            <a:r>
              <a:rPr lang="tr-TR" sz="2200" dirty="0"/>
              <a:t> </a:t>
            </a:r>
            <a:r>
              <a:rPr lang="tr-TR" sz="2200" dirty="0" err="1"/>
              <a:t>levels</a:t>
            </a:r>
            <a:r>
              <a:rPr lang="tr-TR" sz="2200" dirty="0"/>
              <a:t> </a:t>
            </a:r>
            <a:r>
              <a:rPr lang="tr-TR" sz="2200" dirty="0" err="1"/>
              <a:t>will</a:t>
            </a:r>
            <a:r>
              <a:rPr lang="en-US" sz="2200" dirty="0"/>
              <a:t> increase. </a:t>
            </a:r>
            <a:endParaRPr lang="tr-TR" sz="2200" dirty="0"/>
          </a:p>
          <a:p>
            <a:r>
              <a:rPr lang="tr-TR" sz="2200" dirty="0"/>
              <a:t>K</a:t>
            </a:r>
            <a:r>
              <a:rPr lang="en-US" sz="2200" dirty="0" err="1"/>
              <a:t>etone</a:t>
            </a:r>
            <a:r>
              <a:rPr lang="en-US" sz="2200" dirty="0"/>
              <a:t> bodies are acidic</a:t>
            </a:r>
            <a:r>
              <a:rPr lang="tr-TR" sz="2200" dirty="0"/>
              <a:t> </a:t>
            </a:r>
            <a:r>
              <a:rPr lang="tr-TR" sz="2200" dirty="0" err="1"/>
              <a:t>properties</a:t>
            </a:r>
            <a:r>
              <a:rPr lang="tr-TR" sz="2200" dirty="0"/>
              <a:t> </a:t>
            </a:r>
            <a:r>
              <a:rPr lang="tr-TR" sz="2200" dirty="0" err="1"/>
              <a:t>and</a:t>
            </a:r>
            <a:r>
              <a:rPr lang="tr-TR" sz="2200" dirty="0"/>
              <a:t> b</a:t>
            </a:r>
            <a:r>
              <a:rPr lang="en-US" sz="2200" dirty="0" err="1"/>
              <a:t>icarbonate</a:t>
            </a:r>
            <a:r>
              <a:rPr lang="en-US" sz="2200" dirty="0"/>
              <a:t> loss occurs in the buffering of acids and acidosis develops. </a:t>
            </a:r>
            <a:endParaRPr lang="tr-TR" sz="2200" dirty="0"/>
          </a:p>
          <a:p>
            <a:r>
              <a:rPr lang="en-US" sz="2200" dirty="0"/>
              <a:t>Keto</a:t>
            </a:r>
            <a:r>
              <a:rPr lang="tr-TR" sz="2200" dirty="0" err="1"/>
              <a:t>nuria</a:t>
            </a:r>
            <a:r>
              <a:rPr lang="en-US" sz="2200" dirty="0"/>
              <a:t> </a:t>
            </a:r>
            <a:r>
              <a:rPr lang="tr-TR" sz="2200" dirty="0" err="1"/>
              <a:t>worsen</a:t>
            </a:r>
            <a:r>
              <a:rPr lang="tr-TR" sz="2200" dirty="0"/>
              <a:t> </a:t>
            </a:r>
            <a:r>
              <a:rPr lang="tr-TR" sz="2200" dirty="0" err="1"/>
              <a:t>the</a:t>
            </a:r>
            <a:r>
              <a:rPr lang="en-US" sz="2200" dirty="0"/>
              <a:t> osmotic diuresis</a:t>
            </a:r>
            <a:r>
              <a:rPr lang="tr-TR" sz="2200" dirty="0"/>
              <a:t> </a:t>
            </a:r>
            <a:r>
              <a:rPr lang="tr-TR" sz="2200" dirty="0" err="1"/>
              <a:t>and</a:t>
            </a:r>
            <a:r>
              <a:rPr lang="tr-TR" sz="2200" dirty="0"/>
              <a:t> </a:t>
            </a:r>
            <a:r>
              <a:rPr lang="tr-TR" sz="2200" dirty="0" err="1"/>
              <a:t>lead</a:t>
            </a:r>
            <a:r>
              <a:rPr lang="tr-TR" sz="2200" dirty="0"/>
              <a:t> </a:t>
            </a:r>
            <a:r>
              <a:rPr lang="tr-TR" sz="2200" dirty="0" err="1"/>
              <a:t>to</a:t>
            </a:r>
            <a:r>
              <a:rPr lang="tr-TR" sz="2200" dirty="0"/>
              <a:t> </a:t>
            </a:r>
            <a:r>
              <a:rPr lang="en-US" sz="2200" dirty="0"/>
              <a:t>Na and K loss</a:t>
            </a:r>
            <a:endParaRPr lang="tr-TR" sz="2200" dirty="0"/>
          </a:p>
          <a:p>
            <a:r>
              <a:rPr lang="tr-TR" sz="2200" b="1" u="sng" dirty="0"/>
              <a:t>3. </a:t>
            </a:r>
            <a:r>
              <a:rPr lang="tr-TR" sz="2200" b="1" u="sng" dirty="0" err="1"/>
              <a:t>Non</a:t>
            </a:r>
            <a:r>
              <a:rPr lang="tr-TR" sz="2200" b="1" u="sng" dirty="0"/>
              <a:t> </a:t>
            </a:r>
            <a:r>
              <a:rPr lang="tr-TR" sz="2200" b="1" u="sng" dirty="0" err="1"/>
              <a:t>ketotic</a:t>
            </a:r>
            <a:r>
              <a:rPr lang="tr-TR" sz="2200" b="1" u="sng" dirty="0"/>
              <a:t> </a:t>
            </a:r>
            <a:r>
              <a:rPr lang="tr-TR" sz="2200" b="1" u="sng" dirty="0" err="1"/>
              <a:t>hyperosmolar</a:t>
            </a:r>
            <a:r>
              <a:rPr lang="tr-TR" sz="2200" b="1" u="sng" dirty="0"/>
              <a:t> DM</a:t>
            </a:r>
          </a:p>
          <a:p>
            <a:r>
              <a:rPr lang="tr-TR" sz="2200" dirty="0" err="1"/>
              <a:t>It</a:t>
            </a:r>
            <a:r>
              <a:rPr lang="tr-TR" sz="2200" dirty="0"/>
              <a:t> is an </a:t>
            </a:r>
            <a:r>
              <a:rPr lang="tr-TR" sz="2200" dirty="0" err="1"/>
              <a:t>uncommon</a:t>
            </a:r>
            <a:r>
              <a:rPr lang="tr-TR" sz="2200" dirty="0"/>
              <a:t> </a:t>
            </a:r>
            <a:r>
              <a:rPr lang="tr-TR" sz="2200" dirty="0" err="1"/>
              <a:t>acute</a:t>
            </a:r>
            <a:r>
              <a:rPr lang="tr-TR" sz="2200" dirty="0"/>
              <a:t> </a:t>
            </a:r>
            <a:r>
              <a:rPr lang="tr-TR" sz="2200" dirty="0" err="1"/>
              <a:t>complication</a:t>
            </a:r>
            <a:r>
              <a:rPr lang="tr-TR" sz="2200" dirty="0"/>
              <a:t> of </a:t>
            </a:r>
            <a:r>
              <a:rPr lang="tr-TR" sz="2200" dirty="0" err="1"/>
              <a:t>untreated</a:t>
            </a:r>
            <a:r>
              <a:rPr lang="tr-TR" sz="2200" dirty="0"/>
              <a:t> </a:t>
            </a:r>
            <a:r>
              <a:rPr lang="tr-TR" sz="2200" dirty="0" err="1"/>
              <a:t>diabetes</a:t>
            </a:r>
            <a:r>
              <a:rPr lang="tr-TR" sz="2200" dirty="0"/>
              <a:t>. </a:t>
            </a:r>
            <a:r>
              <a:rPr lang="tr-TR" sz="2200" dirty="0" err="1"/>
              <a:t>The</a:t>
            </a:r>
            <a:r>
              <a:rPr lang="tr-TR" sz="2200" dirty="0"/>
              <a:t> </a:t>
            </a:r>
            <a:r>
              <a:rPr lang="tr-TR" sz="2200" dirty="0" err="1"/>
              <a:t>signs</a:t>
            </a:r>
            <a:r>
              <a:rPr lang="tr-TR" sz="2200" dirty="0"/>
              <a:t> </a:t>
            </a:r>
            <a:r>
              <a:rPr lang="tr-TR" sz="2200" dirty="0" err="1"/>
              <a:t>and</a:t>
            </a:r>
            <a:r>
              <a:rPr lang="tr-TR" sz="2200" dirty="0"/>
              <a:t> </a:t>
            </a:r>
            <a:r>
              <a:rPr lang="tr-TR" sz="2200" dirty="0" err="1"/>
              <a:t>abnormalities</a:t>
            </a:r>
            <a:r>
              <a:rPr lang="tr-TR" sz="2200" dirty="0"/>
              <a:t> of </a:t>
            </a:r>
            <a:r>
              <a:rPr lang="tr-TR" sz="2200" dirty="0" err="1"/>
              <a:t>diabetes</a:t>
            </a:r>
            <a:r>
              <a:rPr lang="tr-TR" sz="2200" dirty="0"/>
              <a:t> </a:t>
            </a:r>
            <a:r>
              <a:rPr lang="tr-TR" sz="2200" dirty="0" err="1"/>
              <a:t>worsen</a:t>
            </a:r>
            <a:r>
              <a:rPr lang="tr-TR" sz="2200" dirty="0"/>
              <a:t> but </a:t>
            </a:r>
            <a:r>
              <a:rPr lang="tr-TR" sz="2200" dirty="0" err="1"/>
              <a:t>no</a:t>
            </a:r>
            <a:r>
              <a:rPr lang="tr-TR" sz="2200" dirty="0"/>
              <a:t> </a:t>
            </a:r>
            <a:r>
              <a:rPr lang="tr-TR" sz="2200" dirty="0" err="1"/>
              <a:t>ketosis</a:t>
            </a:r>
            <a:r>
              <a:rPr lang="tr-TR" sz="2200" dirty="0"/>
              <a:t> </a:t>
            </a:r>
            <a:r>
              <a:rPr lang="tr-TR" sz="2200" dirty="0" err="1"/>
              <a:t>occurs</a:t>
            </a:r>
            <a:endParaRPr lang="tr-TR" sz="2200" dirty="0"/>
          </a:p>
        </p:txBody>
      </p:sp>
    </p:spTree>
    <p:extLst>
      <p:ext uri="{BB962C8B-B14F-4D97-AF65-F5344CB8AC3E}">
        <p14:creationId xmlns:p14="http://schemas.microsoft.com/office/powerpoint/2010/main" val="2668534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593884"/>
          </a:xfrm>
        </p:spPr>
        <p:txBody>
          <a:bodyPr/>
          <a:lstStyle/>
          <a:p>
            <a:r>
              <a:rPr lang="en-US" sz="2800" b="1" dirty="0"/>
              <a:t>Clinical Findings of D</a:t>
            </a:r>
            <a:r>
              <a:rPr lang="tr-TR" sz="2800" b="1" dirty="0"/>
              <a:t>M</a:t>
            </a:r>
            <a:br>
              <a:rPr lang="en-US" b="1" dirty="0"/>
            </a:br>
            <a:endParaRPr lang="tr-TR" dirty="0"/>
          </a:p>
        </p:txBody>
      </p:sp>
      <p:sp>
        <p:nvSpPr>
          <p:cNvPr id="3" name="İçerik Yer Tutucusu 2"/>
          <p:cNvSpPr>
            <a:spLocks noGrp="1"/>
          </p:cNvSpPr>
          <p:nvPr>
            <p:ph idx="1"/>
          </p:nvPr>
        </p:nvSpPr>
        <p:spPr>
          <a:xfrm>
            <a:off x="646112" y="1388125"/>
            <a:ext cx="10397026" cy="5354198"/>
          </a:xfrm>
        </p:spPr>
        <p:txBody>
          <a:bodyPr>
            <a:normAutofit/>
          </a:bodyPr>
          <a:lstStyle/>
          <a:p>
            <a:r>
              <a:rPr lang="en-US" sz="2200" dirty="0"/>
              <a:t>The onset of diabetes is often insidious, and the clinical course</a:t>
            </a:r>
            <a:r>
              <a:rPr lang="tr-TR" sz="2200" dirty="0"/>
              <a:t> is</a:t>
            </a:r>
            <a:r>
              <a:rPr lang="en-US" sz="2200" dirty="0"/>
              <a:t> chronic. The disturbances in water metabolism develop primarily because of an osmotic diuresis. The renal threshold for glucose is ~180 mg/d</a:t>
            </a:r>
            <a:r>
              <a:rPr lang="tr-TR" sz="2200" dirty="0"/>
              <a:t>l</a:t>
            </a:r>
            <a:r>
              <a:rPr lang="en-US" sz="2200" dirty="0"/>
              <a:t> in dogs and ~280 mg/d</a:t>
            </a:r>
            <a:r>
              <a:rPr lang="tr-TR" sz="2200" dirty="0"/>
              <a:t>l</a:t>
            </a:r>
            <a:r>
              <a:rPr lang="en-US" sz="2200" dirty="0"/>
              <a:t> in cats.</a:t>
            </a:r>
          </a:p>
          <a:p>
            <a:r>
              <a:rPr lang="tr-TR" sz="2200" b="1" dirty="0"/>
              <a:t>1. Simple DM : Classic </a:t>
            </a:r>
            <a:r>
              <a:rPr lang="en-US" sz="2200" b="1" dirty="0"/>
              <a:t>clinical signs</a:t>
            </a:r>
            <a:r>
              <a:rPr lang="tr-TR" sz="2200" b="1" dirty="0"/>
              <a:t> of DM </a:t>
            </a:r>
            <a:r>
              <a:rPr lang="en-US" sz="2200" b="1" dirty="0"/>
              <a:t>include:</a:t>
            </a:r>
          </a:p>
          <a:p>
            <a:pPr lvl="1"/>
            <a:r>
              <a:rPr lang="en-US" sz="2200" dirty="0">
                <a:solidFill>
                  <a:srgbClr val="FF0000"/>
                </a:solidFill>
              </a:rPr>
              <a:t>Polyuria</a:t>
            </a:r>
            <a:r>
              <a:rPr lang="tr-TR" sz="2200" dirty="0">
                <a:solidFill>
                  <a:srgbClr val="FF0000"/>
                </a:solidFill>
              </a:rPr>
              <a:t>, </a:t>
            </a:r>
            <a:r>
              <a:rPr lang="en-US" sz="2200" dirty="0">
                <a:solidFill>
                  <a:srgbClr val="FF0000"/>
                </a:solidFill>
              </a:rPr>
              <a:t>polydipsia</a:t>
            </a:r>
            <a:r>
              <a:rPr lang="tr-TR" sz="2200" dirty="0">
                <a:solidFill>
                  <a:srgbClr val="FF0000"/>
                </a:solidFill>
              </a:rPr>
              <a:t>, </a:t>
            </a:r>
            <a:r>
              <a:rPr lang="en-US" sz="2200" dirty="0">
                <a:solidFill>
                  <a:srgbClr val="FF0000"/>
                </a:solidFill>
              </a:rPr>
              <a:t>polyphagia</a:t>
            </a:r>
            <a:r>
              <a:rPr lang="tr-TR" sz="2200" dirty="0">
                <a:solidFill>
                  <a:srgbClr val="FF0000"/>
                </a:solidFill>
              </a:rPr>
              <a:t> </a:t>
            </a:r>
            <a:r>
              <a:rPr lang="tr-TR" sz="2200" dirty="0" err="1"/>
              <a:t>and</a:t>
            </a:r>
            <a:r>
              <a:rPr lang="tr-TR" sz="2200" dirty="0"/>
              <a:t> </a:t>
            </a:r>
            <a:r>
              <a:rPr lang="en-US" sz="2200" dirty="0">
                <a:solidFill>
                  <a:srgbClr val="FF0000"/>
                </a:solidFill>
              </a:rPr>
              <a:t>weight loss</a:t>
            </a:r>
          </a:p>
          <a:p>
            <a:pPr lvl="1"/>
            <a:r>
              <a:rPr lang="tr-TR" sz="2200" dirty="0" err="1">
                <a:solidFill>
                  <a:srgbClr val="FF0000"/>
                </a:solidFill>
              </a:rPr>
              <a:t>Sudden</a:t>
            </a:r>
            <a:r>
              <a:rPr lang="tr-TR" sz="2200" dirty="0">
                <a:solidFill>
                  <a:srgbClr val="FF0000"/>
                </a:solidFill>
              </a:rPr>
              <a:t> </a:t>
            </a:r>
            <a:r>
              <a:rPr lang="tr-TR" sz="2200" dirty="0" err="1">
                <a:solidFill>
                  <a:srgbClr val="FF0000"/>
                </a:solidFill>
              </a:rPr>
              <a:t>blindless</a:t>
            </a:r>
            <a:r>
              <a:rPr lang="tr-TR" sz="2200" dirty="0">
                <a:solidFill>
                  <a:srgbClr val="FF0000"/>
                </a:solidFill>
              </a:rPr>
              <a:t> </a:t>
            </a:r>
            <a:r>
              <a:rPr lang="tr-TR" sz="2200" dirty="0"/>
              <a:t>(</a:t>
            </a:r>
            <a:r>
              <a:rPr lang="en-US" sz="2200" dirty="0"/>
              <a:t>cataract</a:t>
            </a:r>
            <a:r>
              <a:rPr lang="tr-TR" sz="2200" dirty="0"/>
              <a:t> </a:t>
            </a:r>
            <a:r>
              <a:rPr lang="tr-TR" sz="2200" dirty="0" err="1"/>
              <a:t>formation</a:t>
            </a:r>
            <a:r>
              <a:rPr lang="tr-TR" sz="2200" dirty="0"/>
              <a:t> ) in </a:t>
            </a:r>
            <a:r>
              <a:rPr lang="en-US" sz="2200" dirty="0"/>
              <a:t>dog</a:t>
            </a:r>
            <a:r>
              <a:rPr lang="tr-TR" sz="2200" dirty="0"/>
              <a:t>s (</a:t>
            </a:r>
            <a:r>
              <a:rPr lang="tr-TR" sz="2200" dirty="0" err="1"/>
              <a:t>some</a:t>
            </a:r>
            <a:r>
              <a:rPr lang="tr-TR" sz="2200" dirty="0"/>
              <a:t> </a:t>
            </a:r>
            <a:r>
              <a:rPr lang="tr-TR" sz="2200" dirty="0" err="1"/>
              <a:t>cases</a:t>
            </a:r>
            <a:r>
              <a:rPr lang="tr-TR" sz="2200" dirty="0"/>
              <a:t>)</a:t>
            </a:r>
            <a:endParaRPr lang="en-US" sz="2200" dirty="0"/>
          </a:p>
          <a:p>
            <a:pPr lvl="1"/>
            <a:r>
              <a:rPr lang="en-GB" sz="2200" dirty="0"/>
              <a:t>Rear limb weakness and </a:t>
            </a:r>
            <a:r>
              <a:rPr lang="en-GB" sz="2200" dirty="0" err="1">
                <a:solidFill>
                  <a:srgbClr val="FF0000"/>
                </a:solidFill>
              </a:rPr>
              <a:t>Plantigrade</a:t>
            </a:r>
            <a:r>
              <a:rPr lang="en-GB" sz="2200" dirty="0">
                <a:solidFill>
                  <a:srgbClr val="FF0000"/>
                </a:solidFill>
              </a:rPr>
              <a:t> stance </a:t>
            </a:r>
            <a:r>
              <a:rPr lang="en-GB" sz="2200" dirty="0"/>
              <a:t>may be observed in cats.</a:t>
            </a:r>
          </a:p>
          <a:p>
            <a:r>
              <a:rPr lang="en-US" sz="2200" dirty="0"/>
              <a:t>Some dogs and up to 50% of cats present with decreased appetite.  Other clinical signs include hepatomegaly, lethargy, cataract formation (dogs), and diabetic neuropathy (mainly cats). Usually</a:t>
            </a:r>
            <a:r>
              <a:rPr lang="tr-TR" sz="2200" dirty="0"/>
              <a:t> s</a:t>
            </a:r>
            <a:r>
              <a:rPr lang="en-US" sz="2200" dirty="0" err="1"/>
              <a:t>igns</a:t>
            </a:r>
            <a:r>
              <a:rPr lang="en-US" sz="2200" dirty="0"/>
              <a:t> are slowly progressive over weeks to months. </a:t>
            </a:r>
          </a:p>
        </p:txBody>
      </p:sp>
    </p:spTree>
    <p:extLst>
      <p:ext uri="{BB962C8B-B14F-4D97-AF65-F5344CB8AC3E}">
        <p14:creationId xmlns:p14="http://schemas.microsoft.com/office/powerpoint/2010/main" val="4120874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85239"/>
          </a:xfrm>
        </p:spPr>
        <p:txBody>
          <a:bodyPr/>
          <a:lstStyle/>
          <a:p>
            <a:r>
              <a:rPr lang="en-US" sz="2800" b="1" dirty="0">
                <a:solidFill>
                  <a:srgbClr val="EBEBEB"/>
                </a:solidFill>
              </a:rPr>
              <a:t>Clinical Findings of D</a:t>
            </a:r>
            <a:r>
              <a:rPr lang="tr-TR" sz="2800" b="1" dirty="0">
                <a:solidFill>
                  <a:srgbClr val="EBEBEB"/>
                </a:solidFill>
              </a:rPr>
              <a:t>M</a:t>
            </a:r>
            <a:endParaRPr lang="tr-TR" dirty="0"/>
          </a:p>
        </p:txBody>
      </p:sp>
      <p:sp>
        <p:nvSpPr>
          <p:cNvPr id="3" name="İçerik Yer Tutucusu 2"/>
          <p:cNvSpPr>
            <a:spLocks noGrp="1"/>
          </p:cNvSpPr>
          <p:nvPr>
            <p:ph idx="1"/>
          </p:nvPr>
        </p:nvSpPr>
        <p:spPr/>
        <p:txBody>
          <a:bodyPr/>
          <a:lstStyle/>
          <a:p>
            <a:r>
              <a:rPr lang="tr-TR" b="1" dirty="0"/>
              <a:t>2. </a:t>
            </a:r>
            <a:r>
              <a:rPr lang="tr-TR" b="1" dirty="0" err="1"/>
              <a:t>Diabetic</a:t>
            </a:r>
            <a:r>
              <a:rPr lang="tr-TR" b="1" dirty="0"/>
              <a:t> </a:t>
            </a:r>
            <a:r>
              <a:rPr lang="tr-TR" b="1" dirty="0" err="1"/>
              <a:t>ketoasidosis</a:t>
            </a:r>
            <a:r>
              <a:rPr lang="tr-TR" b="1" dirty="0"/>
              <a:t>: </a:t>
            </a:r>
          </a:p>
          <a:p>
            <a:pPr lvl="1"/>
            <a:r>
              <a:rPr lang="tr-TR" dirty="0" err="1"/>
              <a:t>Acute</a:t>
            </a:r>
            <a:r>
              <a:rPr lang="tr-TR" dirty="0"/>
              <a:t> </a:t>
            </a:r>
            <a:r>
              <a:rPr lang="tr-TR" dirty="0" err="1"/>
              <a:t>depression</a:t>
            </a:r>
            <a:r>
              <a:rPr lang="tr-TR" dirty="0"/>
              <a:t>, </a:t>
            </a:r>
            <a:r>
              <a:rPr lang="tr-TR" dirty="0" err="1"/>
              <a:t>weakness</a:t>
            </a:r>
            <a:r>
              <a:rPr lang="tr-TR" dirty="0"/>
              <a:t>, </a:t>
            </a:r>
            <a:r>
              <a:rPr lang="tr-TR" dirty="0" err="1"/>
              <a:t>dehydration</a:t>
            </a:r>
            <a:r>
              <a:rPr lang="tr-TR" dirty="0"/>
              <a:t>, </a:t>
            </a:r>
            <a:r>
              <a:rPr lang="tr-TR" dirty="0" err="1"/>
              <a:t>vomiting</a:t>
            </a:r>
            <a:r>
              <a:rPr lang="tr-TR" dirty="0"/>
              <a:t>.</a:t>
            </a:r>
          </a:p>
          <a:p>
            <a:pPr lvl="1"/>
            <a:r>
              <a:rPr lang="tr-TR" dirty="0" err="1"/>
              <a:t>Tachypne</a:t>
            </a:r>
            <a:r>
              <a:rPr lang="tr-TR" dirty="0"/>
              <a:t> </a:t>
            </a:r>
            <a:r>
              <a:rPr lang="tr-TR" dirty="0" err="1"/>
              <a:t>or</a:t>
            </a:r>
            <a:r>
              <a:rPr lang="tr-TR" dirty="0"/>
              <a:t> </a:t>
            </a:r>
            <a:r>
              <a:rPr lang="tr-TR" dirty="0" err="1"/>
              <a:t>Kussmaul</a:t>
            </a:r>
            <a:r>
              <a:rPr lang="tr-TR" dirty="0"/>
              <a:t>  </a:t>
            </a:r>
            <a:r>
              <a:rPr lang="tr-TR" dirty="0" err="1"/>
              <a:t>respiration</a:t>
            </a:r>
            <a:r>
              <a:rPr lang="tr-TR" dirty="0"/>
              <a:t>( </a:t>
            </a:r>
            <a:r>
              <a:rPr lang="tr-TR" dirty="0" err="1"/>
              <a:t>slow</a:t>
            </a:r>
            <a:r>
              <a:rPr lang="tr-TR" dirty="0"/>
              <a:t> </a:t>
            </a:r>
            <a:r>
              <a:rPr lang="tr-TR" dirty="0" err="1"/>
              <a:t>deep</a:t>
            </a:r>
            <a:r>
              <a:rPr lang="tr-TR" dirty="0"/>
              <a:t> </a:t>
            </a:r>
            <a:r>
              <a:rPr lang="tr-TR" dirty="0" err="1"/>
              <a:t>breaths</a:t>
            </a:r>
            <a:r>
              <a:rPr lang="tr-TR" dirty="0"/>
              <a:t>) </a:t>
            </a:r>
            <a:r>
              <a:rPr lang="tr-TR" dirty="0" err="1"/>
              <a:t>may</a:t>
            </a:r>
            <a:r>
              <a:rPr lang="tr-TR" dirty="0"/>
              <a:t> be </a:t>
            </a:r>
            <a:r>
              <a:rPr lang="tr-TR" dirty="0" err="1"/>
              <a:t>seen</a:t>
            </a:r>
            <a:r>
              <a:rPr lang="tr-TR" dirty="0"/>
              <a:t>.</a:t>
            </a:r>
          </a:p>
          <a:p>
            <a:pPr lvl="1"/>
            <a:r>
              <a:rPr lang="tr-TR" dirty="0"/>
              <a:t>An </a:t>
            </a:r>
            <a:r>
              <a:rPr lang="tr-TR" dirty="0" err="1"/>
              <a:t>acetone</a:t>
            </a:r>
            <a:r>
              <a:rPr lang="tr-TR" dirty="0"/>
              <a:t> </a:t>
            </a:r>
            <a:r>
              <a:rPr lang="tr-TR" dirty="0" err="1"/>
              <a:t>odor</a:t>
            </a:r>
            <a:r>
              <a:rPr lang="tr-TR" dirty="0"/>
              <a:t> </a:t>
            </a:r>
            <a:r>
              <a:rPr lang="tr-TR" dirty="0" err="1"/>
              <a:t>to</a:t>
            </a:r>
            <a:r>
              <a:rPr lang="tr-TR" dirty="0"/>
              <a:t> </a:t>
            </a:r>
            <a:r>
              <a:rPr lang="tr-TR" dirty="0" err="1"/>
              <a:t>the</a:t>
            </a:r>
            <a:r>
              <a:rPr lang="tr-TR" dirty="0"/>
              <a:t> </a:t>
            </a:r>
            <a:r>
              <a:rPr lang="tr-TR" dirty="0" err="1"/>
              <a:t>breath</a:t>
            </a:r>
            <a:r>
              <a:rPr lang="tr-TR" dirty="0"/>
              <a:t> </a:t>
            </a:r>
            <a:r>
              <a:rPr lang="tr-TR" dirty="0" err="1"/>
              <a:t>may</a:t>
            </a:r>
            <a:r>
              <a:rPr lang="tr-TR" dirty="0"/>
              <a:t> </a:t>
            </a:r>
            <a:r>
              <a:rPr lang="tr-TR" dirty="0" err="1"/>
              <a:t>also</a:t>
            </a:r>
            <a:r>
              <a:rPr lang="tr-TR" dirty="0"/>
              <a:t> be </a:t>
            </a:r>
            <a:r>
              <a:rPr lang="tr-TR" dirty="0" err="1"/>
              <a:t>detected</a:t>
            </a:r>
            <a:r>
              <a:rPr lang="tr-TR" dirty="0"/>
              <a:t> as </a:t>
            </a:r>
            <a:r>
              <a:rPr lang="tr-TR" dirty="0" err="1"/>
              <a:t>well</a:t>
            </a:r>
            <a:r>
              <a:rPr lang="tr-TR" dirty="0"/>
              <a:t> as </a:t>
            </a:r>
            <a:r>
              <a:rPr lang="tr-TR" dirty="0" err="1"/>
              <a:t>sins</a:t>
            </a:r>
            <a:r>
              <a:rPr lang="tr-TR" dirty="0"/>
              <a:t> of </a:t>
            </a:r>
            <a:r>
              <a:rPr lang="tr-TR" dirty="0" err="1"/>
              <a:t>any</a:t>
            </a:r>
            <a:r>
              <a:rPr lang="tr-TR" dirty="0"/>
              <a:t> </a:t>
            </a:r>
            <a:r>
              <a:rPr lang="tr-TR" dirty="0" err="1"/>
              <a:t>concurrent</a:t>
            </a:r>
            <a:r>
              <a:rPr lang="tr-TR" dirty="0"/>
              <a:t> </a:t>
            </a:r>
            <a:r>
              <a:rPr lang="tr-TR" dirty="0" err="1"/>
              <a:t>disease</a:t>
            </a:r>
            <a:endParaRPr lang="tr-TR" dirty="0"/>
          </a:p>
          <a:p>
            <a:r>
              <a:rPr lang="tr-TR" b="1" dirty="0"/>
              <a:t>3. </a:t>
            </a:r>
            <a:r>
              <a:rPr lang="tr-TR" b="1" dirty="0" err="1"/>
              <a:t>Non</a:t>
            </a:r>
            <a:r>
              <a:rPr lang="tr-TR" b="1" dirty="0"/>
              <a:t> </a:t>
            </a:r>
            <a:r>
              <a:rPr lang="tr-TR" b="1" dirty="0" err="1"/>
              <a:t>ketotic</a:t>
            </a:r>
            <a:r>
              <a:rPr lang="tr-TR" b="1" dirty="0"/>
              <a:t> </a:t>
            </a:r>
            <a:r>
              <a:rPr lang="tr-TR" b="1" dirty="0" err="1"/>
              <a:t>hyperosmolar</a:t>
            </a:r>
            <a:r>
              <a:rPr lang="tr-TR" b="1" dirty="0"/>
              <a:t> DM: </a:t>
            </a:r>
          </a:p>
          <a:p>
            <a:pPr lvl="1"/>
            <a:r>
              <a:rPr lang="tr-TR" dirty="0" err="1"/>
              <a:t>Anorexia</a:t>
            </a:r>
            <a:r>
              <a:rPr lang="tr-TR" dirty="0"/>
              <a:t>, </a:t>
            </a:r>
            <a:r>
              <a:rPr lang="tr-TR" dirty="0" err="1"/>
              <a:t>vomiting</a:t>
            </a:r>
            <a:r>
              <a:rPr lang="tr-TR" dirty="0"/>
              <a:t>, </a:t>
            </a:r>
            <a:r>
              <a:rPr lang="tr-TR" dirty="0" err="1"/>
              <a:t>depression</a:t>
            </a:r>
            <a:r>
              <a:rPr lang="tr-TR" dirty="0"/>
              <a:t> </a:t>
            </a:r>
            <a:r>
              <a:rPr lang="tr-TR" dirty="0" err="1"/>
              <a:t>or</a:t>
            </a:r>
            <a:r>
              <a:rPr lang="tr-TR" dirty="0"/>
              <a:t> </a:t>
            </a:r>
            <a:r>
              <a:rPr lang="tr-TR" dirty="0" err="1"/>
              <a:t>coma</a:t>
            </a:r>
            <a:r>
              <a:rPr lang="tr-TR" dirty="0"/>
              <a:t> </a:t>
            </a:r>
            <a:r>
              <a:rPr lang="tr-TR" dirty="0" err="1"/>
              <a:t>may</a:t>
            </a:r>
            <a:r>
              <a:rPr lang="tr-TR" dirty="0"/>
              <a:t> be </a:t>
            </a:r>
            <a:r>
              <a:rPr lang="tr-TR" dirty="0" err="1"/>
              <a:t>seen</a:t>
            </a:r>
            <a:r>
              <a:rPr lang="tr-TR" dirty="0"/>
              <a:t> in </a:t>
            </a:r>
            <a:r>
              <a:rPr lang="tr-TR" dirty="0" err="1"/>
              <a:t>addition</a:t>
            </a:r>
            <a:r>
              <a:rPr lang="tr-TR" dirty="0"/>
              <a:t> </a:t>
            </a:r>
            <a:r>
              <a:rPr lang="tr-TR" dirty="0" err="1"/>
              <a:t>to</a:t>
            </a:r>
            <a:r>
              <a:rPr lang="tr-TR" dirty="0"/>
              <a:t> </a:t>
            </a:r>
            <a:r>
              <a:rPr lang="tr-TR" dirty="0" err="1"/>
              <a:t>the</a:t>
            </a:r>
            <a:r>
              <a:rPr lang="tr-TR" dirty="0"/>
              <a:t> </a:t>
            </a:r>
            <a:r>
              <a:rPr lang="tr-TR" dirty="0" err="1"/>
              <a:t>classic</a:t>
            </a:r>
            <a:r>
              <a:rPr lang="tr-TR" dirty="0"/>
              <a:t> </a:t>
            </a:r>
            <a:r>
              <a:rPr lang="tr-TR" dirty="0" err="1"/>
              <a:t>signs</a:t>
            </a:r>
            <a:r>
              <a:rPr lang="tr-TR" dirty="0"/>
              <a:t> of DM</a:t>
            </a:r>
          </a:p>
          <a:p>
            <a:pPr lvl="1"/>
            <a:endParaRPr lang="tr-TR" dirty="0"/>
          </a:p>
        </p:txBody>
      </p:sp>
    </p:spTree>
    <p:extLst>
      <p:ext uri="{BB962C8B-B14F-4D97-AF65-F5344CB8AC3E}">
        <p14:creationId xmlns:p14="http://schemas.microsoft.com/office/powerpoint/2010/main" val="1641965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67718"/>
          </a:xfrm>
        </p:spPr>
        <p:txBody>
          <a:bodyPr/>
          <a:lstStyle/>
          <a:p>
            <a:endParaRPr lang="en-GB" dirty="0"/>
          </a:p>
        </p:txBody>
      </p:sp>
      <p:sp>
        <p:nvSpPr>
          <p:cNvPr id="3" name="İçerik Yer Tutucusu 2"/>
          <p:cNvSpPr>
            <a:spLocks noGrp="1"/>
          </p:cNvSpPr>
          <p:nvPr>
            <p:ph idx="1"/>
          </p:nvPr>
        </p:nvSpPr>
        <p:spPr>
          <a:xfrm>
            <a:off x="277091" y="1961002"/>
            <a:ext cx="11416145" cy="4633762"/>
          </a:xfrm>
        </p:spPr>
        <p:txBody>
          <a:bodyPr>
            <a:normAutofit/>
          </a:bodyPr>
          <a:lstStyle/>
          <a:p>
            <a:r>
              <a:rPr lang="en-GB" sz="2200" dirty="0"/>
              <a:t>Diabetic animals have decreased resistance to bacterial and fungal infections and often develop chronic or recurrent infections such as </a:t>
            </a:r>
            <a:r>
              <a:rPr lang="en-GB" sz="2200" dirty="0">
                <a:solidFill>
                  <a:srgbClr val="FF0000"/>
                </a:solidFill>
              </a:rPr>
              <a:t>cystitis, prostatitis, bronchopneumonia, and dermatitis.</a:t>
            </a:r>
            <a:r>
              <a:rPr lang="en-GB" sz="2200" dirty="0"/>
              <a:t> This increased susceptibility to infection may be related in part to </a:t>
            </a:r>
            <a:r>
              <a:rPr lang="en-GB" sz="2200" u="sng" dirty="0"/>
              <a:t>impaired</a:t>
            </a:r>
            <a:r>
              <a:rPr lang="en-GB" sz="2200" dirty="0"/>
              <a:t> chemotactic, phagocytic, and antimicrobial activity associated with </a:t>
            </a:r>
            <a:r>
              <a:rPr lang="en-GB" sz="2200" u="sng" dirty="0"/>
              <a:t>decreased neutrophil function</a:t>
            </a:r>
            <a:r>
              <a:rPr lang="en-GB" sz="2200" dirty="0"/>
              <a:t>. </a:t>
            </a:r>
          </a:p>
          <a:p>
            <a:r>
              <a:rPr lang="en-GB" sz="2200" dirty="0"/>
              <a:t>Radiographic evidence of </a:t>
            </a:r>
            <a:r>
              <a:rPr lang="en-GB" sz="2200" dirty="0">
                <a:solidFill>
                  <a:srgbClr val="FF0000"/>
                </a:solidFill>
              </a:rPr>
              <a:t>emphysematous cystitis </a:t>
            </a:r>
            <a:r>
              <a:rPr lang="en-GB" sz="2200" dirty="0"/>
              <a:t>(rare) due to infections with glucose-fermenting organisms such as Proteus </a:t>
            </a:r>
            <a:r>
              <a:rPr lang="en-GB" sz="2200" dirty="0" err="1"/>
              <a:t>sp</a:t>
            </a:r>
            <a:r>
              <a:rPr lang="en-GB" sz="2200" dirty="0"/>
              <a:t>, </a:t>
            </a:r>
            <a:r>
              <a:rPr lang="en-GB" sz="2200" dirty="0" err="1"/>
              <a:t>Aerobacter</a:t>
            </a:r>
            <a:r>
              <a:rPr lang="en-GB" sz="2200" dirty="0"/>
              <a:t> </a:t>
            </a:r>
            <a:r>
              <a:rPr lang="en-GB" sz="2200" dirty="0" err="1"/>
              <a:t>aerogenes</a:t>
            </a:r>
            <a:r>
              <a:rPr lang="en-GB" sz="2200" dirty="0"/>
              <a:t>, and Escherichia coli, which results in gas formation in the wall and lumen of the bladder, is suggestive of diabetes mellitus. </a:t>
            </a:r>
            <a:endParaRPr lang="tr-TR" sz="2200" dirty="0"/>
          </a:p>
          <a:p>
            <a:r>
              <a:rPr lang="en-GB" sz="2200" dirty="0"/>
              <a:t>Emphysema also may develop in the </a:t>
            </a:r>
            <a:r>
              <a:rPr lang="en-GB" sz="2200" dirty="0">
                <a:solidFill>
                  <a:srgbClr val="FF0000"/>
                </a:solidFill>
              </a:rPr>
              <a:t>wall of the gallbladder </a:t>
            </a:r>
            <a:r>
              <a:rPr lang="en-GB" sz="2200" dirty="0"/>
              <a:t>in diabetic dogs.</a:t>
            </a:r>
          </a:p>
          <a:p>
            <a:endParaRPr lang="en-GB" dirty="0"/>
          </a:p>
        </p:txBody>
      </p:sp>
    </p:spTree>
    <p:extLst>
      <p:ext uri="{BB962C8B-B14F-4D97-AF65-F5344CB8AC3E}">
        <p14:creationId xmlns:p14="http://schemas.microsoft.com/office/powerpoint/2010/main" val="212403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Diabetes</a:t>
            </a:r>
            <a:r>
              <a:rPr lang="tr-TR" dirty="0"/>
              <a:t> </a:t>
            </a:r>
            <a:r>
              <a:rPr lang="tr-TR" dirty="0" err="1"/>
              <a:t>Mellitus</a:t>
            </a:r>
            <a:endParaRPr lang="tr-TR" dirty="0"/>
          </a:p>
        </p:txBody>
      </p:sp>
      <p:sp>
        <p:nvSpPr>
          <p:cNvPr id="3" name="Metin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2725816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5" name="Metin Yer Tutucusu 4"/>
          <p:cNvSpPr>
            <a:spLocks noGrp="1"/>
          </p:cNvSpPr>
          <p:nvPr>
            <p:ph type="body" idx="1"/>
          </p:nvPr>
        </p:nvSpPr>
        <p:spPr/>
        <p:txBody>
          <a:bodyPr/>
          <a:lstStyle/>
          <a:p>
            <a:endParaRPr lang="tr-TR"/>
          </a:p>
        </p:txBody>
      </p:sp>
      <p:pic>
        <p:nvPicPr>
          <p:cNvPr id="11" name="Resim 10"/>
          <p:cNvPicPr>
            <a:picLocks noChangeAspect="1"/>
          </p:cNvPicPr>
          <p:nvPr/>
        </p:nvPicPr>
        <p:blipFill>
          <a:blip r:embed="rId2"/>
          <a:stretch>
            <a:fillRect/>
          </a:stretch>
        </p:blipFill>
        <p:spPr>
          <a:xfrm>
            <a:off x="652463" y="3013023"/>
            <a:ext cx="2910585" cy="2238911"/>
          </a:xfrm>
          <a:prstGeom prst="rect">
            <a:avLst/>
          </a:prstGeom>
        </p:spPr>
      </p:pic>
      <p:sp>
        <p:nvSpPr>
          <p:cNvPr id="8" name="Metin Yer Tutucusu 7"/>
          <p:cNvSpPr>
            <a:spLocks noGrp="1"/>
          </p:cNvSpPr>
          <p:nvPr>
            <p:ph type="body" sz="half" idx="15"/>
          </p:nvPr>
        </p:nvSpPr>
        <p:spPr/>
        <p:txBody>
          <a:bodyPr/>
          <a:lstStyle/>
          <a:p>
            <a:endParaRPr lang="tr-TR" dirty="0"/>
          </a:p>
        </p:txBody>
      </p:sp>
      <p:sp>
        <p:nvSpPr>
          <p:cNvPr id="6" name="Metin Yer Tutucusu 5"/>
          <p:cNvSpPr>
            <a:spLocks noGrp="1"/>
          </p:cNvSpPr>
          <p:nvPr>
            <p:ph type="body" sz="quarter" idx="3"/>
          </p:nvPr>
        </p:nvSpPr>
        <p:spPr/>
        <p:txBody>
          <a:bodyPr/>
          <a:lstStyle/>
          <a:p>
            <a:endParaRPr lang="tr-TR"/>
          </a:p>
        </p:txBody>
      </p:sp>
      <p:pic>
        <p:nvPicPr>
          <p:cNvPr id="13" name="Resim 12"/>
          <p:cNvPicPr>
            <a:picLocks noChangeAspect="1"/>
          </p:cNvPicPr>
          <p:nvPr/>
        </p:nvPicPr>
        <p:blipFill>
          <a:blip r:embed="rId3"/>
          <a:stretch>
            <a:fillRect/>
          </a:stretch>
        </p:blipFill>
        <p:spPr>
          <a:xfrm>
            <a:off x="3870180" y="2827187"/>
            <a:ext cx="2949720" cy="1879724"/>
          </a:xfrm>
          <a:prstGeom prst="rect">
            <a:avLst/>
          </a:prstGeom>
        </p:spPr>
      </p:pic>
      <p:sp>
        <p:nvSpPr>
          <p:cNvPr id="9" name="Metin Yer Tutucusu 8"/>
          <p:cNvSpPr>
            <a:spLocks noGrp="1"/>
          </p:cNvSpPr>
          <p:nvPr>
            <p:ph type="body" sz="half" idx="16"/>
          </p:nvPr>
        </p:nvSpPr>
        <p:spPr/>
        <p:txBody>
          <a:bodyPr/>
          <a:lstStyle/>
          <a:p>
            <a:endParaRPr lang="tr-TR" dirty="0"/>
          </a:p>
        </p:txBody>
      </p:sp>
      <p:sp>
        <p:nvSpPr>
          <p:cNvPr id="7" name="Metin Yer Tutucusu 6"/>
          <p:cNvSpPr>
            <a:spLocks noGrp="1"/>
          </p:cNvSpPr>
          <p:nvPr>
            <p:ph type="body" sz="quarter" idx="13"/>
          </p:nvPr>
        </p:nvSpPr>
        <p:spPr/>
        <p:txBody>
          <a:bodyPr/>
          <a:lstStyle/>
          <a:p>
            <a:endParaRPr lang="tr-TR"/>
          </a:p>
        </p:txBody>
      </p:sp>
      <p:pic>
        <p:nvPicPr>
          <p:cNvPr id="14" name="Resim 13"/>
          <p:cNvPicPr>
            <a:picLocks noChangeAspect="1"/>
          </p:cNvPicPr>
          <p:nvPr/>
        </p:nvPicPr>
        <p:blipFill>
          <a:blip r:embed="rId4"/>
          <a:stretch>
            <a:fillRect/>
          </a:stretch>
        </p:blipFill>
        <p:spPr>
          <a:xfrm>
            <a:off x="7218693" y="2675711"/>
            <a:ext cx="2832141" cy="2128199"/>
          </a:xfrm>
          <a:prstGeom prst="rect">
            <a:avLst/>
          </a:prstGeom>
        </p:spPr>
      </p:pic>
      <p:sp>
        <p:nvSpPr>
          <p:cNvPr id="10" name="Metin Yer Tutucusu 9"/>
          <p:cNvSpPr>
            <a:spLocks noGrp="1"/>
          </p:cNvSpPr>
          <p:nvPr>
            <p:ph type="body" sz="half" idx="17"/>
          </p:nvPr>
        </p:nvSpPr>
        <p:spPr/>
        <p:txBody>
          <a:bodyPr/>
          <a:lstStyle/>
          <a:p>
            <a:endParaRPr lang="tr-TR" dirty="0"/>
          </a:p>
        </p:txBody>
      </p:sp>
    </p:spTree>
    <p:extLst>
      <p:ext uri="{BB962C8B-B14F-4D97-AF65-F5344CB8AC3E}">
        <p14:creationId xmlns:p14="http://schemas.microsoft.com/office/powerpoint/2010/main" val="2961294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a:p>
        </p:txBody>
      </p:sp>
      <p:pic>
        <p:nvPicPr>
          <p:cNvPr id="11" name="İçerik Yer Tutucusu 10"/>
          <p:cNvPicPr>
            <a:picLocks noGrp="1" noChangeAspect="1"/>
          </p:cNvPicPr>
          <p:nvPr>
            <p:ph idx="1"/>
          </p:nvPr>
        </p:nvPicPr>
        <p:blipFill>
          <a:blip r:embed="rId2"/>
          <a:stretch>
            <a:fillRect/>
          </a:stretch>
        </p:blipFill>
        <p:spPr>
          <a:xfrm>
            <a:off x="2518348" y="2136666"/>
            <a:ext cx="5891134" cy="3878936"/>
          </a:xfrm>
          <a:prstGeom prst="rect">
            <a:avLst/>
          </a:prstGeom>
        </p:spPr>
      </p:pic>
    </p:spTree>
    <p:extLst>
      <p:ext uri="{BB962C8B-B14F-4D97-AF65-F5344CB8AC3E}">
        <p14:creationId xmlns:p14="http://schemas.microsoft.com/office/powerpoint/2010/main" val="389653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94733"/>
          </a:xfrm>
        </p:spPr>
        <p:txBody>
          <a:bodyPr/>
          <a:lstStyle/>
          <a:p>
            <a:endParaRPr lang="tr-TR" dirty="0"/>
          </a:p>
        </p:txBody>
      </p:sp>
      <p:sp>
        <p:nvSpPr>
          <p:cNvPr id="3" name="İçerik Yer Tutucusu 2"/>
          <p:cNvSpPr>
            <a:spLocks noGrp="1"/>
          </p:cNvSpPr>
          <p:nvPr>
            <p:ph idx="1"/>
          </p:nvPr>
        </p:nvSpPr>
        <p:spPr>
          <a:xfrm>
            <a:off x="535942" y="1994051"/>
            <a:ext cx="11086853" cy="4226639"/>
          </a:xfrm>
        </p:spPr>
        <p:txBody>
          <a:bodyPr>
            <a:noAutofit/>
          </a:bodyPr>
          <a:lstStyle/>
          <a:p>
            <a:pPr lvl="0">
              <a:buClr>
                <a:srgbClr val="1E5155">
                  <a:lumMod val="40000"/>
                  <a:lumOff val="60000"/>
                </a:srgbClr>
              </a:buClr>
            </a:pPr>
            <a:r>
              <a:rPr lang="en-US" sz="2400" dirty="0">
                <a:solidFill>
                  <a:prstClr val="white"/>
                </a:solidFill>
              </a:rPr>
              <a:t>Infection with certain </a:t>
            </a:r>
            <a:r>
              <a:rPr lang="en-US" sz="2400" dirty="0">
                <a:solidFill>
                  <a:srgbClr val="FF0000"/>
                </a:solidFill>
              </a:rPr>
              <a:t>viruses</a:t>
            </a:r>
            <a:r>
              <a:rPr lang="en-US" sz="2400" dirty="0">
                <a:solidFill>
                  <a:prstClr val="white"/>
                </a:solidFill>
              </a:rPr>
              <a:t> </a:t>
            </a:r>
            <a:r>
              <a:rPr lang="en-US" sz="2400" b="1" dirty="0">
                <a:solidFill>
                  <a:prstClr val="white"/>
                </a:solidFill>
              </a:rPr>
              <a:t>in people </a:t>
            </a:r>
            <a:r>
              <a:rPr lang="en-US" sz="2400" dirty="0">
                <a:solidFill>
                  <a:prstClr val="white"/>
                </a:solidFill>
              </a:rPr>
              <a:t>may cause selective islet damage or pancreatitis and has been suggested to be responsible for certain cases of rapidly developing diabetes mellitus. This has yet to be documented in dogs or cats. </a:t>
            </a:r>
            <a:endParaRPr lang="tr-TR" sz="2400" dirty="0">
              <a:solidFill>
                <a:prstClr val="white"/>
              </a:solidFill>
            </a:endParaRPr>
          </a:p>
          <a:p>
            <a:pPr lvl="0">
              <a:buClr>
                <a:srgbClr val="1E5155">
                  <a:lumMod val="40000"/>
                  <a:lumOff val="60000"/>
                </a:srgbClr>
              </a:buClr>
            </a:pPr>
            <a:r>
              <a:rPr lang="en-US" sz="2400" dirty="0">
                <a:solidFill>
                  <a:prstClr val="white"/>
                </a:solidFill>
              </a:rPr>
              <a:t>The selective degeneration and necrosis of </a:t>
            </a:r>
            <a:r>
              <a:rPr lang="en-US" sz="2400" dirty="0">
                <a:solidFill>
                  <a:srgbClr val="FF0000"/>
                </a:solidFill>
              </a:rPr>
              <a:t>β cells </a:t>
            </a:r>
            <a:r>
              <a:rPr lang="en-US" sz="2400" dirty="0">
                <a:solidFill>
                  <a:prstClr val="white"/>
                </a:solidFill>
              </a:rPr>
              <a:t>is accompanied by infiltration of the islets by </a:t>
            </a:r>
            <a:r>
              <a:rPr lang="en-US" sz="2400" u="sng" dirty="0">
                <a:solidFill>
                  <a:prstClr val="white"/>
                </a:solidFill>
              </a:rPr>
              <a:t>lymphocytes and macrophages</a:t>
            </a:r>
            <a:r>
              <a:rPr lang="en-US" sz="2400" dirty="0">
                <a:solidFill>
                  <a:prstClr val="white"/>
                </a:solidFill>
              </a:rPr>
              <a:t>. </a:t>
            </a:r>
            <a:r>
              <a:rPr lang="en-US" sz="2400" b="1" dirty="0">
                <a:solidFill>
                  <a:prstClr val="white"/>
                </a:solidFill>
              </a:rPr>
              <a:t>Stress, obesity, and administration of corticosteroids or progestogens may </a:t>
            </a:r>
            <a:r>
              <a:rPr lang="en-US" sz="2400" b="1" u="sng" dirty="0">
                <a:solidFill>
                  <a:prstClr val="white"/>
                </a:solidFill>
              </a:rPr>
              <a:t>increase the severity </a:t>
            </a:r>
            <a:r>
              <a:rPr lang="en-US" sz="2400" b="1" dirty="0">
                <a:solidFill>
                  <a:prstClr val="white"/>
                </a:solidFill>
              </a:rPr>
              <a:t>of clinical signs</a:t>
            </a:r>
            <a:r>
              <a:rPr lang="en-US" sz="2400" dirty="0">
                <a:solidFill>
                  <a:prstClr val="white"/>
                </a:solidFill>
              </a:rPr>
              <a:t>.</a:t>
            </a:r>
          </a:p>
        </p:txBody>
      </p:sp>
    </p:spTree>
    <p:extLst>
      <p:ext uri="{BB962C8B-B14F-4D97-AF65-F5344CB8AC3E}">
        <p14:creationId xmlns:p14="http://schemas.microsoft.com/office/powerpoint/2010/main" val="2422536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527783"/>
          </a:xfrm>
        </p:spPr>
        <p:txBody>
          <a:bodyPr/>
          <a:lstStyle/>
          <a:p>
            <a:r>
              <a:rPr lang="tr-TR" sz="2800" b="1" dirty="0" err="1"/>
              <a:t>Laboratory</a:t>
            </a:r>
            <a:r>
              <a:rPr lang="tr-TR" sz="2800" b="1" dirty="0"/>
              <a:t> </a:t>
            </a:r>
            <a:r>
              <a:rPr lang="tr-TR" sz="2800" b="1" dirty="0" err="1"/>
              <a:t>findings</a:t>
            </a:r>
            <a:r>
              <a:rPr lang="tr-TR" sz="2800" b="1" dirty="0"/>
              <a:t> of DM</a:t>
            </a:r>
            <a:br>
              <a:rPr lang="tr-TR" sz="2800" b="1" dirty="0"/>
            </a:br>
            <a:endParaRPr lang="tr-TR" sz="2800" dirty="0"/>
          </a:p>
        </p:txBody>
      </p:sp>
      <p:sp>
        <p:nvSpPr>
          <p:cNvPr id="3" name="İçerik Yer Tutucusu 2"/>
          <p:cNvSpPr>
            <a:spLocks noGrp="1"/>
          </p:cNvSpPr>
          <p:nvPr>
            <p:ph idx="1"/>
          </p:nvPr>
        </p:nvSpPr>
        <p:spPr>
          <a:xfrm>
            <a:off x="396607" y="1393635"/>
            <a:ext cx="11160088" cy="5464365"/>
          </a:xfrm>
        </p:spPr>
        <p:txBody>
          <a:bodyPr>
            <a:normAutofit/>
          </a:bodyPr>
          <a:lstStyle/>
          <a:p>
            <a:pPr marL="0" indent="0">
              <a:buNone/>
            </a:pPr>
            <a:r>
              <a:rPr lang="tr-TR" dirty="0"/>
              <a:t> </a:t>
            </a:r>
            <a:r>
              <a:rPr lang="tr-TR" b="1" dirty="0"/>
              <a:t>1. Simple DM: </a:t>
            </a:r>
            <a:r>
              <a:rPr lang="tr-TR" dirty="0"/>
              <a:t>A </a:t>
            </a:r>
            <a:r>
              <a:rPr lang="tr-TR" dirty="0" err="1"/>
              <a:t>diagnosis</a:t>
            </a:r>
            <a:r>
              <a:rPr lang="tr-TR" dirty="0"/>
              <a:t> of </a:t>
            </a:r>
            <a:r>
              <a:rPr lang="tr-TR" dirty="0" err="1"/>
              <a:t>diabetes</a:t>
            </a:r>
            <a:r>
              <a:rPr lang="tr-TR" dirty="0"/>
              <a:t> </a:t>
            </a:r>
            <a:r>
              <a:rPr lang="tr-TR" dirty="0" err="1"/>
              <a:t>mellitus</a:t>
            </a:r>
            <a:r>
              <a:rPr lang="tr-TR" dirty="0"/>
              <a:t> is </a:t>
            </a:r>
            <a:r>
              <a:rPr lang="tr-TR" dirty="0" err="1"/>
              <a:t>based</a:t>
            </a:r>
            <a:r>
              <a:rPr lang="tr-TR" dirty="0"/>
              <a:t> on </a:t>
            </a:r>
            <a:r>
              <a:rPr lang="tr-TR" dirty="0" err="1"/>
              <a:t>persistent</a:t>
            </a:r>
            <a:r>
              <a:rPr lang="tr-TR" dirty="0"/>
              <a:t> </a:t>
            </a:r>
            <a:r>
              <a:rPr lang="tr-TR" dirty="0" err="1">
                <a:solidFill>
                  <a:srgbClr val="FF0000"/>
                </a:solidFill>
              </a:rPr>
              <a:t>fasting</a:t>
            </a:r>
            <a:r>
              <a:rPr lang="tr-TR" dirty="0">
                <a:solidFill>
                  <a:srgbClr val="FF0000"/>
                </a:solidFill>
              </a:rPr>
              <a:t> </a:t>
            </a:r>
            <a:r>
              <a:rPr lang="tr-TR" dirty="0" err="1">
                <a:solidFill>
                  <a:srgbClr val="FF0000"/>
                </a:solidFill>
              </a:rPr>
              <a:t>hyperglycemia</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glycosuria</a:t>
            </a:r>
            <a:r>
              <a:rPr lang="tr-TR" dirty="0"/>
              <a:t>. </a:t>
            </a:r>
            <a:r>
              <a:rPr lang="tr-TR" dirty="0" err="1"/>
              <a:t>The</a:t>
            </a:r>
            <a:r>
              <a:rPr lang="tr-TR" dirty="0"/>
              <a:t> normal, </a:t>
            </a:r>
            <a:r>
              <a:rPr lang="tr-TR" dirty="0" err="1"/>
              <a:t>fasting</a:t>
            </a:r>
            <a:r>
              <a:rPr lang="tr-TR" dirty="0"/>
              <a:t>, </a:t>
            </a:r>
            <a:r>
              <a:rPr lang="tr-TR" dirty="0" err="1"/>
              <a:t>blood</a:t>
            </a:r>
            <a:r>
              <a:rPr lang="tr-TR" dirty="0"/>
              <a:t> </a:t>
            </a:r>
            <a:r>
              <a:rPr lang="tr-TR" dirty="0" err="1"/>
              <a:t>glucose</a:t>
            </a:r>
            <a:r>
              <a:rPr lang="tr-TR" dirty="0"/>
              <a:t> </a:t>
            </a:r>
            <a:r>
              <a:rPr lang="tr-TR" dirty="0" err="1"/>
              <a:t>level</a:t>
            </a:r>
            <a:r>
              <a:rPr lang="tr-TR" dirty="0"/>
              <a:t>  in </a:t>
            </a:r>
            <a:r>
              <a:rPr lang="tr-TR" dirty="0" err="1"/>
              <a:t>dogs</a:t>
            </a:r>
            <a:r>
              <a:rPr lang="tr-TR" dirty="0"/>
              <a:t> </a:t>
            </a:r>
            <a:r>
              <a:rPr lang="tr-TR" dirty="0" err="1"/>
              <a:t>and</a:t>
            </a:r>
            <a:r>
              <a:rPr lang="tr-TR" dirty="0"/>
              <a:t> </a:t>
            </a:r>
            <a:r>
              <a:rPr lang="tr-TR" dirty="0" err="1"/>
              <a:t>cats</a:t>
            </a:r>
            <a:r>
              <a:rPr lang="tr-TR" dirty="0"/>
              <a:t> is 75–120 mg/dl. </a:t>
            </a:r>
          </a:p>
          <a:p>
            <a:pPr marL="0" indent="0">
              <a:buNone/>
            </a:pPr>
            <a:r>
              <a:rPr lang="tr-TR" dirty="0" err="1"/>
              <a:t>Other</a:t>
            </a:r>
            <a:r>
              <a:rPr lang="tr-TR" dirty="0"/>
              <a:t> </a:t>
            </a:r>
            <a:r>
              <a:rPr lang="tr-TR" dirty="0" err="1"/>
              <a:t>abnormalities</a:t>
            </a:r>
            <a:r>
              <a:rPr lang="tr-TR" dirty="0"/>
              <a:t> </a:t>
            </a:r>
            <a:r>
              <a:rPr lang="tr-TR" dirty="0" err="1"/>
              <a:t>will</a:t>
            </a:r>
            <a:r>
              <a:rPr lang="tr-TR" dirty="0"/>
              <a:t> </a:t>
            </a:r>
            <a:r>
              <a:rPr lang="tr-TR" dirty="0" err="1"/>
              <a:t>vary</a:t>
            </a:r>
            <a:r>
              <a:rPr lang="tr-TR" dirty="0"/>
              <a:t> </a:t>
            </a:r>
            <a:r>
              <a:rPr lang="tr-TR" dirty="0" err="1"/>
              <a:t>with</a:t>
            </a:r>
            <a:r>
              <a:rPr lang="tr-TR" dirty="0"/>
              <a:t> </a:t>
            </a:r>
            <a:r>
              <a:rPr lang="tr-TR" dirty="0" err="1"/>
              <a:t>the</a:t>
            </a:r>
            <a:r>
              <a:rPr lang="tr-TR" dirty="0"/>
              <a:t> </a:t>
            </a:r>
            <a:r>
              <a:rPr lang="tr-TR" dirty="0" err="1"/>
              <a:t>severity</a:t>
            </a:r>
            <a:r>
              <a:rPr lang="tr-TR" dirty="0"/>
              <a:t> of </a:t>
            </a:r>
            <a:r>
              <a:rPr lang="tr-TR" dirty="0" err="1"/>
              <a:t>the</a:t>
            </a:r>
            <a:r>
              <a:rPr lang="tr-TR" dirty="0"/>
              <a:t> </a:t>
            </a:r>
            <a:r>
              <a:rPr lang="tr-TR" dirty="0" err="1"/>
              <a:t>disease</a:t>
            </a:r>
            <a:r>
              <a:rPr lang="tr-TR" dirty="0"/>
              <a:t> </a:t>
            </a:r>
            <a:r>
              <a:rPr lang="tr-TR" dirty="0" err="1"/>
              <a:t>and</a:t>
            </a:r>
            <a:r>
              <a:rPr lang="tr-TR" dirty="0"/>
              <a:t> </a:t>
            </a:r>
            <a:r>
              <a:rPr lang="tr-TR" dirty="0" err="1"/>
              <a:t>the</a:t>
            </a:r>
            <a:r>
              <a:rPr lang="tr-TR" dirty="0"/>
              <a:t> presence </a:t>
            </a:r>
            <a:r>
              <a:rPr lang="tr-TR" dirty="0" err="1"/>
              <a:t>or</a:t>
            </a:r>
            <a:r>
              <a:rPr lang="tr-TR" dirty="0"/>
              <a:t> </a:t>
            </a:r>
            <a:r>
              <a:rPr lang="tr-TR" dirty="0" err="1"/>
              <a:t>absence</a:t>
            </a:r>
            <a:r>
              <a:rPr lang="tr-TR" dirty="0"/>
              <a:t> of </a:t>
            </a:r>
            <a:r>
              <a:rPr lang="tr-TR" dirty="0" err="1"/>
              <a:t>any</a:t>
            </a:r>
            <a:r>
              <a:rPr lang="tr-TR" dirty="0"/>
              <a:t> </a:t>
            </a:r>
            <a:r>
              <a:rPr lang="tr-TR" dirty="0" err="1"/>
              <a:t>complications</a:t>
            </a:r>
            <a:endParaRPr lang="tr-TR" dirty="0"/>
          </a:p>
          <a:p>
            <a:r>
              <a:rPr lang="tr-TR" dirty="0"/>
              <a:t>ALT,(</a:t>
            </a:r>
            <a:r>
              <a:rPr lang="tr-TR" dirty="0" err="1"/>
              <a:t>dog,cat</a:t>
            </a:r>
            <a:r>
              <a:rPr lang="tr-TR" dirty="0"/>
              <a:t>) ALP (</a:t>
            </a:r>
            <a:r>
              <a:rPr lang="tr-TR" dirty="0" err="1"/>
              <a:t>dog</a:t>
            </a:r>
            <a:r>
              <a:rPr lang="tr-TR" dirty="0"/>
              <a:t>) </a:t>
            </a:r>
            <a:r>
              <a:rPr lang="tr-TR" dirty="0" err="1"/>
              <a:t>may</a:t>
            </a:r>
            <a:r>
              <a:rPr lang="tr-TR" dirty="0"/>
              <a:t> be </a:t>
            </a:r>
            <a:r>
              <a:rPr lang="tr-TR" dirty="0" err="1"/>
              <a:t>seen</a:t>
            </a:r>
            <a:r>
              <a:rPr lang="tr-TR" dirty="0"/>
              <a:t> </a:t>
            </a:r>
            <a:r>
              <a:rPr lang="tr-TR" dirty="0" err="1"/>
              <a:t>if</a:t>
            </a:r>
            <a:r>
              <a:rPr lang="tr-TR" dirty="0"/>
              <a:t> </a:t>
            </a:r>
            <a:r>
              <a:rPr lang="tr-TR" dirty="0" err="1"/>
              <a:t>secunder</a:t>
            </a:r>
            <a:r>
              <a:rPr lang="tr-TR" dirty="0"/>
              <a:t> </a:t>
            </a:r>
            <a:r>
              <a:rPr lang="tr-TR" dirty="0" err="1"/>
              <a:t>hepatic</a:t>
            </a:r>
            <a:r>
              <a:rPr lang="tr-TR" dirty="0"/>
              <a:t> </a:t>
            </a:r>
            <a:r>
              <a:rPr lang="tr-TR" dirty="0" err="1"/>
              <a:t>lipidosis</a:t>
            </a:r>
            <a:r>
              <a:rPr lang="tr-TR" dirty="0"/>
              <a:t> has </a:t>
            </a:r>
            <a:r>
              <a:rPr lang="tr-TR" dirty="0" err="1"/>
              <a:t>occured</a:t>
            </a:r>
            <a:endParaRPr lang="tr-TR" dirty="0"/>
          </a:p>
          <a:p>
            <a:r>
              <a:rPr lang="tr-TR" dirty="0" err="1"/>
              <a:t>Hypercholesterolemia</a:t>
            </a:r>
            <a:r>
              <a:rPr lang="tr-TR" dirty="0"/>
              <a:t> </a:t>
            </a:r>
            <a:r>
              <a:rPr lang="tr-TR" dirty="0" err="1"/>
              <a:t>and</a:t>
            </a:r>
            <a:r>
              <a:rPr lang="tr-TR" dirty="0"/>
              <a:t> </a:t>
            </a:r>
            <a:r>
              <a:rPr lang="tr-TR" dirty="0" err="1"/>
              <a:t>hypertrigliceridemia</a:t>
            </a:r>
            <a:r>
              <a:rPr lang="tr-TR" dirty="0"/>
              <a:t> </a:t>
            </a:r>
            <a:r>
              <a:rPr lang="tr-TR" dirty="0" err="1"/>
              <a:t>may</a:t>
            </a:r>
            <a:r>
              <a:rPr lang="tr-TR" dirty="0"/>
              <a:t> </a:t>
            </a:r>
            <a:r>
              <a:rPr lang="tr-TR" dirty="0" err="1"/>
              <a:t>also</a:t>
            </a:r>
            <a:r>
              <a:rPr lang="tr-TR" dirty="0"/>
              <a:t> be </a:t>
            </a:r>
            <a:r>
              <a:rPr lang="tr-TR" dirty="0" err="1"/>
              <a:t>seen</a:t>
            </a:r>
            <a:r>
              <a:rPr lang="tr-TR" dirty="0"/>
              <a:t>. </a:t>
            </a:r>
          </a:p>
          <a:p>
            <a:r>
              <a:rPr lang="tr-TR" dirty="0" err="1"/>
              <a:t>Amilase</a:t>
            </a:r>
            <a:r>
              <a:rPr lang="tr-TR" dirty="0"/>
              <a:t> </a:t>
            </a:r>
            <a:r>
              <a:rPr lang="tr-TR" dirty="0" err="1"/>
              <a:t>and</a:t>
            </a:r>
            <a:r>
              <a:rPr lang="tr-TR" dirty="0"/>
              <a:t> </a:t>
            </a:r>
            <a:r>
              <a:rPr lang="tr-TR" dirty="0" err="1"/>
              <a:t>lipase</a:t>
            </a:r>
            <a:r>
              <a:rPr lang="tr-TR" dirty="0"/>
              <a:t> </a:t>
            </a:r>
            <a:r>
              <a:rPr lang="tr-TR" dirty="0" err="1"/>
              <a:t>level</a:t>
            </a:r>
            <a:r>
              <a:rPr lang="tr-TR" dirty="0"/>
              <a:t> ıs </a:t>
            </a:r>
            <a:r>
              <a:rPr lang="tr-TR" dirty="0" err="1"/>
              <a:t>increase</a:t>
            </a:r>
            <a:r>
              <a:rPr lang="tr-TR" dirty="0"/>
              <a:t> </a:t>
            </a:r>
            <a:r>
              <a:rPr lang="tr-TR" dirty="0" err="1"/>
              <a:t>due</a:t>
            </a:r>
            <a:r>
              <a:rPr lang="tr-TR" dirty="0"/>
              <a:t> </a:t>
            </a:r>
            <a:r>
              <a:rPr lang="tr-TR" dirty="0" err="1"/>
              <a:t>to</a:t>
            </a:r>
            <a:r>
              <a:rPr lang="tr-TR" dirty="0"/>
              <a:t> </a:t>
            </a:r>
            <a:r>
              <a:rPr lang="tr-TR" dirty="0" err="1"/>
              <a:t>the</a:t>
            </a:r>
            <a:r>
              <a:rPr lang="tr-TR" dirty="0"/>
              <a:t> </a:t>
            </a:r>
            <a:r>
              <a:rPr lang="tr-TR" dirty="0" err="1"/>
              <a:t>exocrine</a:t>
            </a:r>
            <a:r>
              <a:rPr lang="tr-TR" dirty="0"/>
              <a:t> </a:t>
            </a:r>
            <a:r>
              <a:rPr lang="tr-TR" dirty="0" err="1"/>
              <a:t>pancreatic</a:t>
            </a:r>
            <a:r>
              <a:rPr lang="tr-TR" dirty="0"/>
              <a:t> </a:t>
            </a:r>
            <a:r>
              <a:rPr lang="tr-TR" dirty="0" err="1"/>
              <a:t>involving</a:t>
            </a:r>
            <a:r>
              <a:rPr lang="tr-TR" dirty="0"/>
              <a:t>.</a:t>
            </a:r>
          </a:p>
          <a:p>
            <a:pPr marL="0" indent="0">
              <a:buNone/>
            </a:pPr>
            <a:r>
              <a:rPr lang="tr-TR" b="1" dirty="0"/>
              <a:t>2. </a:t>
            </a:r>
            <a:r>
              <a:rPr lang="tr-TR" b="1" dirty="0" err="1"/>
              <a:t>Diabetic</a:t>
            </a:r>
            <a:r>
              <a:rPr lang="tr-TR" b="1" dirty="0"/>
              <a:t> </a:t>
            </a:r>
            <a:r>
              <a:rPr lang="tr-TR" b="1" dirty="0" err="1"/>
              <a:t>ketoacidosis</a:t>
            </a:r>
            <a:r>
              <a:rPr lang="tr-TR" b="1" dirty="0"/>
              <a:t>: </a:t>
            </a:r>
          </a:p>
          <a:p>
            <a:r>
              <a:rPr lang="tr-TR" dirty="0" err="1"/>
              <a:t>Hyponatremia</a:t>
            </a:r>
            <a:r>
              <a:rPr lang="tr-TR" dirty="0"/>
              <a:t>, </a:t>
            </a:r>
            <a:r>
              <a:rPr lang="tr-TR" dirty="0" err="1"/>
              <a:t>hypochloremia</a:t>
            </a:r>
            <a:r>
              <a:rPr lang="tr-TR" dirty="0"/>
              <a:t> </a:t>
            </a:r>
            <a:r>
              <a:rPr lang="tr-TR" dirty="0" err="1"/>
              <a:t>and</a:t>
            </a:r>
            <a:r>
              <a:rPr lang="tr-TR" dirty="0"/>
              <a:t> </a:t>
            </a:r>
            <a:r>
              <a:rPr lang="tr-TR" dirty="0" err="1"/>
              <a:t>metabolic</a:t>
            </a:r>
            <a:r>
              <a:rPr lang="tr-TR" dirty="0"/>
              <a:t> </a:t>
            </a:r>
            <a:r>
              <a:rPr lang="tr-TR" dirty="0" err="1"/>
              <a:t>acidosis</a:t>
            </a:r>
            <a:r>
              <a:rPr lang="tr-TR" dirty="0"/>
              <a:t> </a:t>
            </a:r>
            <a:r>
              <a:rPr lang="tr-TR" dirty="0" err="1"/>
              <a:t>are</a:t>
            </a:r>
            <a:r>
              <a:rPr lang="tr-TR" dirty="0"/>
              <a:t> </a:t>
            </a:r>
            <a:r>
              <a:rPr lang="tr-TR" dirty="0" err="1"/>
              <a:t>common</a:t>
            </a:r>
            <a:r>
              <a:rPr lang="tr-TR" dirty="0"/>
              <a:t> </a:t>
            </a:r>
          </a:p>
          <a:p>
            <a:r>
              <a:rPr lang="tr-TR" dirty="0" err="1"/>
              <a:t>Ketonemia</a:t>
            </a:r>
            <a:r>
              <a:rPr lang="tr-TR" dirty="0"/>
              <a:t> </a:t>
            </a:r>
            <a:r>
              <a:rPr lang="tr-TR" dirty="0" err="1"/>
              <a:t>and</a:t>
            </a:r>
            <a:r>
              <a:rPr lang="tr-TR" dirty="0"/>
              <a:t> </a:t>
            </a:r>
            <a:r>
              <a:rPr lang="tr-TR" dirty="0" err="1"/>
              <a:t>ketonuria</a:t>
            </a:r>
            <a:r>
              <a:rPr lang="tr-TR" dirty="0"/>
              <a:t> </a:t>
            </a:r>
            <a:r>
              <a:rPr lang="tr-TR" dirty="0" err="1"/>
              <a:t>will</a:t>
            </a:r>
            <a:r>
              <a:rPr lang="tr-TR" dirty="0"/>
              <a:t> be </a:t>
            </a:r>
            <a:r>
              <a:rPr lang="tr-TR" dirty="0" err="1"/>
              <a:t>present</a:t>
            </a:r>
            <a:r>
              <a:rPr lang="tr-TR" dirty="0"/>
              <a:t> ( but it </a:t>
            </a:r>
            <a:r>
              <a:rPr lang="tr-TR" dirty="0" err="1"/>
              <a:t>should</a:t>
            </a:r>
            <a:r>
              <a:rPr lang="tr-TR" dirty="0"/>
              <a:t> be </a:t>
            </a:r>
            <a:r>
              <a:rPr lang="tr-TR" dirty="0" err="1"/>
              <a:t>noted</a:t>
            </a:r>
            <a:r>
              <a:rPr lang="tr-TR" dirty="0"/>
              <a:t> </a:t>
            </a:r>
            <a:r>
              <a:rPr lang="tr-TR" dirty="0" err="1"/>
              <a:t>that</a:t>
            </a:r>
            <a:r>
              <a:rPr lang="tr-TR" dirty="0"/>
              <a:t> </a:t>
            </a:r>
            <a:r>
              <a:rPr lang="tr-TR" dirty="0" err="1"/>
              <a:t>ketone</a:t>
            </a:r>
            <a:r>
              <a:rPr lang="tr-TR" dirty="0"/>
              <a:t> test </a:t>
            </a:r>
            <a:r>
              <a:rPr lang="tr-TR" dirty="0" err="1"/>
              <a:t>strip</a:t>
            </a:r>
            <a:r>
              <a:rPr lang="tr-TR" dirty="0"/>
              <a:t> </a:t>
            </a:r>
            <a:r>
              <a:rPr lang="tr-TR" dirty="0" err="1"/>
              <a:t>will</a:t>
            </a:r>
            <a:r>
              <a:rPr lang="tr-TR" dirty="0"/>
              <a:t> not </a:t>
            </a:r>
            <a:r>
              <a:rPr lang="tr-TR" dirty="0" err="1"/>
              <a:t>detect</a:t>
            </a:r>
            <a:r>
              <a:rPr lang="tr-TR" dirty="0"/>
              <a:t> B-</a:t>
            </a:r>
            <a:r>
              <a:rPr lang="tr-TR" dirty="0" err="1"/>
              <a:t>hydroxybutyric</a:t>
            </a:r>
            <a:r>
              <a:rPr lang="tr-TR" dirty="0"/>
              <a:t> </a:t>
            </a:r>
            <a:r>
              <a:rPr lang="tr-TR" dirty="0" err="1"/>
              <a:t>acids</a:t>
            </a:r>
            <a:r>
              <a:rPr lang="tr-TR" dirty="0"/>
              <a:t>.)</a:t>
            </a:r>
          </a:p>
          <a:p>
            <a:endParaRPr lang="tr-TR" dirty="0"/>
          </a:p>
          <a:p>
            <a:endParaRPr lang="tr-TR" dirty="0"/>
          </a:p>
        </p:txBody>
      </p:sp>
    </p:spTree>
    <p:extLst>
      <p:ext uri="{BB962C8B-B14F-4D97-AF65-F5344CB8AC3E}">
        <p14:creationId xmlns:p14="http://schemas.microsoft.com/office/powerpoint/2010/main" val="3620258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85239"/>
          </a:xfrm>
        </p:spPr>
        <p:txBody>
          <a:bodyPr/>
          <a:lstStyle/>
          <a:p>
            <a:r>
              <a:rPr lang="tr-TR" sz="2800" b="1" dirty="0" err="1">
                <a:solidFill>
                  <a:srgbClr val="EBEBEB"/>
                </a:solidFill>
              </a:rPr>
              <a:t>Laboratory</a:t>
            </a:r>
            <a:r>
              <a:rPr lang="tr-TR" sz="2800" b="1" dirty="0">
                <a:solidFill>
                  <a:srgbClr val="EBEBEB"/>
                </a:solidFill>
              </a:rPr>
              <a:t> </a:t>
            </a:r>
            <a:r>
              <a:rPr lang="tr-TR" sz="2800" b="1" dirty="0" err="1">
                <a:solidFill>
                  <a:srgbClr val="EBEBEB"/>
                </a:solidFill>
              </a:rPr>
              <a:t>findings</a:t>
            </a:r>
            <a:r>
              <a:rPr lang="tr-TR" sz="2800" b="1" dirty="0">
                <a:solidFill>
                  <a:srgbClr val="EBEBEB"/>
                </a:solidFill>
              </a:rPr>
              <a:t> of DM</a:t>
            </a:r>
            <a:endParaRPr lang="tr-TR" dirty="0"/>
          </a:p>
        </p:txBody>
      </p:sp>
      <p:sp>
        <p:nvSpPr>
          <p:cNvPr id="3" name="İçerik Yer Tutucusu 2"/>
          <p:cNvSpPr>
            <a:spLocks noGrp="1"/>
          </p:cNvSpPr>
          <p:nvPr>
            <p:ph idx="1"/>
          </p:nvPr>
        </p:nvSpPr>
        <p:spPr>
          <a:xfrm>
            <a:off x="605582" y="2066986"/>
            <a:ext cx="10980836" cy="4195481"/>
          </a:xfrm>
        </p:spPr>
        <p:txBody>
          <a:bodyPr/>
          <a:lstStyle/>
          <a:p>
            <a:pPr marL="0" indent="0">
              <a:buNone/>
            </a:pPr>
            <a:r>
              <a:rPr lang="tr-TR" b="1" dirty="0"/>
              <a:t>3. </a:t>
            </a:r>
            <a:r>
              <a:rPr lang="tr-TR" b="1" dirty="0" err="1"/>
              <a:t>Non-ketotic</a:t>
            </a:r>
            <a:r>
              <a:rPr lang="tr-TR" b="1" dirty="0"/>
              <a:t> </a:t>
            </a:r>
            <a:r>
              <a:rPr lang="tr-TR" b="1" dirty="0" err="1"/>
              <a:t>hyperosmolar</a:t>
            </a:r>
            <a:r>
              <a:rPr lang="tr-TR" b="1" dirty="0"/>
              <a:t> DM :</a:t>
            </a:r>
          </a:p>
          <a:p>
            <a:r>
              <a:rPr lang="tr-TR" dirty="0" err="1"/>
              <a:t>Profound</a:t>
            </a:r>
            <a:r>
              <a:rPr lang="tr-TR" dirty="0"/>
              <a:t> </a:t>
            </a:r>
            <a:r>
              <a:rPr lang="tr-TR" dirty="0" err="1"/>
              <a:t>hyperglycemia</a:t>
            </a:r>
            <a:r>
              <a:rPr lang="tr-TR" dirty="0"/>
              <a:t>, </a:t>
            </a:r>
          </a:p>
          <a:p>
            <a:r>
              <a:rPr lang="tr-TR" dirty="0" err="1"/>
              <a:t>relative</a:t>
            </a:r>
            <a:r>
              <a:rPr lang="tr-TR" dirty="0"/>
              <a:t> </a:t>
            </a:r>
            <a:r>
              <a:rPr lang="tr-TR" dirty="0" err="1"/>
              <a:t>polycytemia</a:t>
            </a:r>
            <a:r>
              <a:rPr lang="tr-TR" dirty="0"/>
              <a:t> </a:t>
            </a:r>
            <a:r>
              <a:rPr lang="tr-TR" dirty="0" err="1"/>
              <a:t>and</a:t>
            </a:r>
            <a:r>
              <a:rPr lang="tr-TR" dirty="0"/>
              <a:t> </a:t>
            </a:r>
            <a:r>
              <a:rPr lang="tr-TR" dirty="0" err="1"/>
              <a:t>hyperproteinemia</a:t>
            </a:r>
            <a:r>
              <a:rPr lang="tr-TR" dirty="0"/>
              <a:t>(</a:t>
            </a:r>
            <a:r>
              <a:rPr lang="tr-TR" dirty="0" err="1"/>
              <a:t>dehydration</a:t>
            </a:r>
            <a:r>
              <a:rPr lang="tr-TR" dirty="0"/>
              <a:t>), </a:t>
            </a:r>
          </a:p>
          <a:p>
            <a:r>
              <a:rPr lang="tr-TR" dirty="0" err="1"/>
              <a:t>hyperosmolality</a:t>
            </a:r>
            <a:r>
              <a:rPr lang="tr-TR" dirty="0"/>
              <a:t> </a:t>
            </a:r>
            <a:r>
              <a:rPr lang="tr-TR" dirty="0" err="1"/>
              <a:t>and</a:t>
            </a:r>
            <a:r>
              <a:rPr lang="tr-TR" dirty="0"/>
              <a:t> </a:t>
            </a:r>
            <a:r>
              <a:rPr lang="tr-TR" dirty="0" err="1"/>
              <a:t>glucosuria</a:t>
            </a:r>
            <a:r>
              <a:rPr lang="tr-TR" dirty="0"/>
              <a:t> </a:t>
            </a:r>
            <a:r>
              <a:rPr lang="tr-TR" dirty="0" err="1"/>
              <a:t>are</a:t>
            </a:r>
            <a:r>
              <a:rPr lang="tr-TR" dirty="0"/>
              <a:t> </a:t>
            </a:r>
            <a:r>
              <a:rPr lang="tr-TR" dirty="0" err="1"/>
              <a:t>seen</a:t>
            </a:r>
            <a:endParaRPr lang="tr-TR" dirty="0"/>
          </a:p>
          <a:p>
            <a:pPr marL="0" indent="0">
              <a:buNone/>
            </a:pPr>
            <a:r>
              <a:rPr lang="tr-TR" b="1" dirty="0"/>
              <a:t>4. </a:t>
            </a:r>
            <a:r>
              <a:rPr lang="tr-TR" b="1" dirty="0" err="1"/>
              <a:t>Concurrent</a:t>
            </a:r>
            <a:r>
              <a:rPr lang="tr-TR" b="1" dirty="0"/>
              <a:t> </a:t>
            </a:r>
            <a:r>
              <a:rPr lang="tr-TR" b="1" dirty="0" err="1"/>
              <a:t>problems</a:t>
            </a:r>
            <a:endParaRPr lang="tr-TR" b="1" dirty="0"/>
          </a:p>
          <a:p>
            <a:r>
              <a:rPr lang="tr-TR" dirty="0" err="1"/>
              <a:t>Bacteriuria</a:t>
            </a:r>
            <a:r>
              <a:rPr lang="tr-TR" dirty="0"/>
              <a:t> </a:t>
            </a:r>
            <a:r>
              <a:rPr lang="tr-TR" dirty="0" err="1"/>
              <a:t>and</a:t>
            </a:r>
            <a:r>
              <a:rPr lang="tr-TR" dirty="0"/>
              <a:t> </a:t>
            </a:r>
            <a:r>
              <a:rPr lang="tr-TR" dirty="0" err="1"/>
              <a:t>leukuria</a:t>
            </a:r>
            <a:r>
              <a:rPr lang="tr-TR" dirty="0"/>
              <a:t> </a:t>
            </a:r>
            <a:r>
              <a:rPr lang="tr-TR" dirty="0" err="1"/>
              <a:t>are</a:t>
            </a:r>
            <a:r>
              <a:rPr lang="tr-TR" dirty="0"/>
              <a:t> </a:t>
            </a:r>
            <a:r>
              <a:rPr lang="tr-TR" dirty="0" err="1"/>
              <a:t>common</a:t>
            </a:r>
            <a:r>
              <a:rPr lang="tr-TR" dirty="0"/>
              <a:t> </a:t>
            </a:r>
            <a:r>
              <a:rPr lang="tr-TR" dirty="0" err="1"/>
              <a:t>because</a:t>
            </a:r>
            <a:r>
              <a:rPr lang="tr-TR" dirty="0"/>
              <a:t> </a:t>
            </a:r>
            <a:r>
              <a:rPr lang="tr-TR" dirty="0" err="1"/>
              <a:t>urinary</a:t>
            </a:r>
            <a:r>
              <a:rPr lang="tr-TR" dirty="0"/>
              <a:t> </a:t>
            </a:r>
            <a:r>
              <a:rPr lang="tr-TR" dirty="0" err="1"/>
              <a:t>tract</a:t>
            </a:r>
            <a:r>
              <a:rPr lang="tr-TR" dirty="0"/>
              <a:t> </a:t>
            </a:r>
            <a:r>
              <a:rPr lang="tr-TR" dirty="0" err="1"/>
              <a:t>infection</a:t>
            </a:r>
            <a:r>
              <a:rPr lang="tr-TR" dirty="0"/>
              <a:t> </a:t>
            </a:r>
            <a:r>
              <a:rPr lang="tr-TR" dirty="0" err="1"/>
              <a:t>are</a:t>
            </a:r>
            <a:r>
              <a:rPr lang="tr-TR" dirty="0"/>
              <a:t> </a:t>
            </a:r>
            <a:r>
              <a:rPr lang="tr-TR" dirty="0" err="1"/>
              <a:t>prevalent</a:t>
            </a:r>
            <a:r>
              <a:rPr lang="tr-TR" dirty="0"/>
              <a:t> in </a:t>
            </a:r>
            <a:r>
              <a:rPr lang="tr-TR" dirty="0" err="1"/>
              <a:t>untreated</a:t>
            </a:r>
            <a:r>
              <a:rPr lang="tr-TR" dirty="0"/>
              <a:t> </a:t>
            </a:r>
            <a:r>
              <a:rPr lang="tr-TR" dirty="0" err="1"/>
              <a:t>or</a:t>
            </a:r>
            <a:r>
              <a:rPr lang="tr-TR" dirty="0"/>
              <a:t> </a:t>
            </a:r>
            <a:r>
              <a:rPr lang="tr-TR" dirty="0" err="1"/>
              <a:t>poorly</a:t>
            </a:r>
            <a:r>
              <a:rPr lang="tr-TR" dirty="0"/>
              <a:t> </a:t>
            </a:r>
            <a:r>
              <a:rPr lang="tr-TR" dirty="0" err="1"/>
              <a:t>regulated</a:t>
            </a:r>
            <a:r>
              <a:rPr lang="tr-TR" dirty="0"/>
              <a:t> </a:t>
            </a:r>
            <a:r>
              <a:rPr lang="tr-TR" dirty="0" err="1"/>
              <a:t>diabetic</a:t>
            </a:r>
            <a:r>
              <a:rPr lang="tr-TR" dirty="0"/>
              <a:t> </a:t>
            </a:r>
            <a:r>
              <a:rPr lang="tr-TR" dirty="0" err="1"/>
              <a:t>patiens</a:t>
            </a:r>
            <a:r>
              <a:rPr lang="tr-TR" dirty="0"/>
              <a:t>. </a:t>
            </a:r>
            <a:r>
              <a:rPr lang="tr-TR" dirty="0" err="1"/>
              <a:t>Proteinuria</a:t>
            </a:r>
            <a:r>
              <a:rPr lang="tr-TR" dirty="0"/>
              <a:t> </a:t>
            </a:r>
            <a:r>
              <a:rPr lang="tr-TR" dirty="0" err="1"/>
              <a:t>may</a:t>
            </a:r>
            <a:r>
              <a:rPr lang="tr-TR" dirty="0"/>
              <a:t> </a:t>
            </a:r>
            <a:r>
              <a:rPr lang="tr-TR" dirty="0" err="1"/>
              <a:t>also</a:t>
            </a:r>
            <a:r>
              <a:rPr lang="tr-TR" dirty="0"/>
              <a:t> be </a:t>
            </a:r>
            <a:r>
              <a:rPr lang="tr-TR" dirty="0" err="1"/>
              <a:t>seen</a:t>
            </a:r>
            <a:r>
              <a:rPr lang="tr-TR" dirty="0"/>
              <a:t> </a:t>
            </a:r>
            <a:r>
              <a:rPr lang="tr-TR" dirty="0" err="1"/>
              <a:t>with</a:t>
            </a:r>
            <a:r>
              <a:rPr lang="tr-TR" dirty="0"/>
              <a:t> </a:t>
            </a:r>
            <a:r>
              <a:rPr lang="tr-TR" dirty="0" err="1"/>
              <a:t>infection</a:t>
            </a:r>
            <a:r>
              <a:rPr lang="tr-TR" dirty="0"/>
              <a:t> </a:t>
            </a:r>
            <a:r>
              <a:rPr lang="tr-TR" dirty="0" err="1"/>
              <a:t>or</a:t>
            </a:r>
            <a:r>
              <a:rPr lang="tr-TR" dirty="0"/>
              <a:t> </a:t>
            </a:r>
            <a:r>
              <a:rPr lang="tr-TR" dirty="0" err="1"/>
              <a:t>glomeruler</a:t>
            </a:r>
            <a:r>
              <a:rPr lang="tr-TR" dirty="0"/>
              <a:t> </a:t>
            </a:r>
            <a:r>
              <a:rPr lang="tr-TR" dirty="0" err="1"/>
              <a:t>demage</a:t>
            </a:r>
            <a:endParaRPr lang="tr-TR" dirty="0"/>
          </a:p>
          <a:p>
            <a:r>
              <a:rPr lang="tr-TR" dirty="0" err="1"/>
              <a:t>Other</a:t>
            </a:r>
            <a:r>
              <a:rPr lang="tr-TR" dirty="0"/>
              <a:t> </a:t>
            </a:r>
            <a:r>
              <a:rPr lang="tr-TR" dirty="0" err="1"/>
              <a:t>change</a:t>
            </a:r>
            <a:r>
              <a:rPr lang="tr-TR" dirty="0"/>
              <a:t> </a:t>
            </a:r>
            <a:r>
              <a:rPr lang="tr-TR" dirty="0" err="1"/>
              <a:t>may</a:t>
            </a:r>
            <a:r>
              <a:rPr lang="tr-TR" dirty="0"/>
              <a:t> be </a:t>
            </a:r>
            <a:r>
              <a:rPr lang="tr-TR" dirty="0" err="1"/>
              <a:t>seen</a:t>
            </a:r>
            <a:r>
              <a:rPr lang="tr-TR" dirty="0"/>
              <a:t> </a:t>
            </a:r>
            <a:r>
              <a:rPr lang="tr-TR" dirty="0" err="1"/>
              <a:t>if</a:t>
            </a:r>
            <a:r>
              <a:rPr lang="tr-TR" dirty="0"/>
              <a:t> </a:t>
            </a:r>
            <a:r>
              <a:rPr lang="tr-TR" dirty="0" err="1"/>
              <a:t>concurrent</a:t>
            </a:r>
            <a:r>
              <a:rPr lang="tr-TR" dirty="0"/>
              <a:t> </a:t>
            </a:r>
            <a:r>
              <a:rPr lang="tr-TR" dirty="0" err="1"/>
              <a:t>renal</a:t>
            </a:r>
            <a:r>
              <a:rPr lang="tr-TR" dirty="0"/>
              <a:t> </a:t>
            </a:r>
            <a:r>
              <a:rPr lang="tr-TR" dirty="0" err="1"/>
              <a:t>failure</a:t>
            </a:r>
            <a:r>
              <a:rPr lang="tr-TR" dirty="0"/>
              <a:t>, </a:t>
            </a:r>
            <a:r>
              <a:rPr lang="tr-TR" dirty="0" err="1"/>
              <a:t>pancreatitis</a:t>
            </a:r>
            <a:r>
              <a:rPr lang="tr-TR" dirty="0"/>
              <a:t> </a:t>
            </a:r>
            <a:r>
              <a:rPr lang="tr-TR" dirty="0" err="1"/>
              <a:t>or</a:t>
            </a:r>
            <a:r>
              <a:rPr lang="tr-TR" dirty="0"/>
              <a:t> </a:t>
            </a:r>
            <a:r>
              <a:rPr lang="tr-TR" dirty="0" err="1"/>
              <a:t>other</a:t>
            </a:r>
            <a:r>
              <a:rPr lang="tr-TR" dirty="0"/>
              <a:t> </a:t>
            </a:r>
            <a:r>
              <a:rPr lang="tr-TR" dirty="0" err="1"/>
              <a:t>disease</a:t>
            </a:r>
            <a:r>
              <a:rPr lang="tr-TR" dirty="0"/>
              <a:t> is </a:t>
            </a:r>
            <a:r>
              <a:rPr lang="tr-TR" dirty="0" err="1"/>
              <a:t>present</a:t>
            </a:r>
            <a:r>
              <a:rPr lang="tr-TR" dirty="0"/>
              <a:t> </a:t>
            </a:r>
          </a:p>
          <a:p>
            <a:endParaRPr lang="tr-TR" dirty="0"/>
          </a:p>
        </p:txBody>
      </p:sp>
    </p:spTree>
    <p:extLst>
      <p:ext uri="{BB962C8B-B14F-4D97-AF65-F5344CB8AC3E}">
        <p14:creationId xmlns:p14="http://schemas.microsoft.com/office/powerpoint/2010/main" val="19702674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47272"/>
          </a:xfrm>
        </p:spPr>
        <p:txBody>
          <a:bodyPr/>
          <a:lstStyle/>
          <a:p>
            <a:r>
              <a:rPr lang="tr-TR" dirty="0" err="1"/>
              <a:t>differentiation</a:t>
            </a:r>
            <a:endParaRPr lang="tr-TR" dirty="0"/>
          </a:p>
        </p:txBody>
      </p:sp>
      <p:sp>
        <p:nvSpPr>
          <p:cNvPr id="3" name="İçerik Yer Tutucusu 2"/>
          <p:cNvSpPr>
            <a:spLocks noGrp="1"/>
          </p:cNvSpPr>
          <p:nvPr>
            <p:ph idx="1"/>
          </p:nvPr>
        </p:nvSpPr>
        <p:spPr>
          <a:xfrm>
            <a:off x="517794" y="2052918"/>
            <a:ext cx="11105002" cy="4195481"/>
          </a:xfrm>
        </p:spPr>
        <p:txBody>
          <a:bodyPr/>
          <a:lstStyle/>
          <a:p>
            <a:r>
              <a:rPr lang="en-US" dirty="0"/>
              <a:t>Differentiating type 1 and type 2 diabetes can be difficult, even with a stimulation tests(</a:t>
            </a:r>
            <a:r>
              <a:rPr lang="en-US" dirty="0" err="1"/>
              <a:t>e.g</a:t>
            </a:r>
            <a:r>
              <a:rPr lang="en-US" dirty="0"/>
              <a:t> glucose and glucagon stimulation test).</a:t>
            </a:r>
            <a:endParaRPr lang="tr-TR" dirty="0"/>
          </a:p>
          <a:p>
            <a:pPr marL="0" indent="0">
              <a:buNone/>
            </a:pPr>
            <a:endParaRPr lang="en-US" dirty="0"/>
          </a:p>
          <a:p>
            <a:pPr marL="0" indent="0">
              <a:buNone/>
            </a:pPr>
            <a:r>
              <a:rPr lang="en-US" b="1" u="sng" dirty="0"/>
              <a:t>In the absence of definitive results:</a:t>
            </a:r>
          </a:p>
          <a:p>
            <a:r>
              <a:rPr lang="en-US" dirty="0">
                <a:solidFill>
                  <a:srgbClr val="FF0000"/>
                </a:solidFill>
              </a:rPr>
              <a:t>In dogs</a:t>
            </a:r>
            <a:r>
              <a:rPr lang="en-US" dirty="0"/>
              <a:t>, it should be assumed that the diabetes is </a:t>
            </a:r>
            <a:r>
              <a:rPr lang="en-US" dirty="0" err="1"/>
              <a:t>insülin</a:t>
            </a:r>
            <a:r>
              <a:rPr lang="en-US" dirty="0"/>
              <a:t> dependent </a:t>
            </a:r>
            <a:r>
              <a:rPr lang="tr-TR" dirty="0"/>
              <a:t>( </a:t>
            </a:r>
            <a:r>
              <a:rPr lang="tr-TR" dirty="0" err="1"/>
              <a:t>Type</a:t>
            </a:r>
            <a:r>
              <a:rPr lang="tr-TR" dirty="0"/>
              <a:t> 1)</a:t>
            </a:r>
            <a:r>
              <a:rPr lang="en-US" dirty="0"/>
              <a:t> </a:t>
            </a:r>
          </a:p>
          <a:p>
            <a:r>
              <a:rPr lang="en-US" dirty="0">
                <a:solidFill>
                  <a:srgbClr val="FF0000"/>
                </a:solidFill>
              </a:rPr>
              <a:t>In cats, </a:t>
            </a:r>
            <a:r>
              <a:rPr lang="tr-TR" dirty="0">
                <a:solidFill>
                  <a:srgbClr val="FF0000"/>
                </a:solidFill>
              </a:rPr>
              <a:t>t</a:t>
            </a:r>
            <a:r>
              <a:rPr lang="en-US" dirty="0"/>
              <a:t>he probability of being type 1 or type 2 is half </a:t>
            </a:r>
            <a:r>
              <a:rPr lang="tr-TR" dirty="0"/>
              <a:t>(</a:t>
            </a:r>
            <a:r>
              <a:rPr lang="tr-TR" dirty="0" err="1"/>
              <a:t>app</a:t>
            </a:r>
            <a:r>
              <a:rPr lang="tr-TR" dirty="0"/>
              <a:t>. </a:t>
            </a:r>
            <a:r>
              <a:rPr lang="en-US" dirty="0"/>
              <a:t>%50-50</a:t>
            </a:r>
            <a:r>
              <a:rPr lang="tr-TR" dirty="0"/>
              <a:t>). D</a:t>
            </a:r>
            <a:r>
              <a:rPr lang="en-US" dirty="0" err="1"/>
              <a:t>iffentiation</a:t>
            </a:r>
            <a:r>
              <a:rPr lang="en-US" dirty="0"/>
              <a:t> is usually based on the severity of the clinical signs and biochemical abnormalities and the response to treatment </a:t>
            </a:r>
          </a:p>
          <a:p>
            <a:endParaRPr lang="tr-TR" dirty="0"/>
          </a:p>
        </p:txBody>
      </p:sp>
    </p:spTree>
    <p:extLst>
      <p:ext uri="{BB962C8B-B14F-4D97-AF65-F5344CB8AC3E}">
        <p14:creationId xmlns:p14="http://schemas.microsoft.com/office/powerpoint/2010/main" val="1410192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35407"/>
          </a:xfrm>
        </p:spPr>
        <p:txBody>
          <a:bodyPr/>
          <a:lstStyle/>
          <a:p>
            <a:r>
              <a:rPr lang="tr-TR" sz="4400" dirty="0"/>
              <a:t>serum </a:t>
            </a:r>
            <a:r>
              <a:rPr lang="tr-TR" sz="4400" dirty="0" err="1"/>
              <a:t>fructosamine</a:t>
            </a:r>
            <a:endParaRPr lang="tr-TR" dirty="0"/>
          </a:p>
        </p:txBody>
      </p:sp>
      <p:sp>
        <p:nvSpPr>
          <p:cNvPr id="3" name="İçerik Yer Tutucusu 2"/>
          <p:cNvSpPr>
            <a:spLocks noGrp="1"/>
          </p:cNvSpPr>
          <p:nvPr>
            <p:ph idx="1"/>
          </p:nvPr>
        </p:nvSpPr>
        <p:spPr>
          <a:xfrm>
            <a:off x="277091" y="2280492"/>
            <a:ext cx="11734800" cy="3967907"/>
          </a:xfrm>
        </p:spPr>
        <p:txBody>
          <a:bodyPr>
            <a:normAutofit/>
          </a:bodyPr>
          <a:lstStyle/>
          <a:p>
            <a:r>
              <a:rPr lang="tr-TR" sz="2400" dirty="0" err="1"/>
              <a:t>Elevated</a:t>
            </a:r>
            <a:r>
              <a:rPr lang="tr-TR" sz="2400" dirty="0"/>
              <a:t> serum </a:t>
            </a:r>
            <a:r>
              <a:rPr lang="tr-TR" sz="2400" dirty="0" err="1"/>
              <a:t>fructosamine</a:t>
            </a:r>
            <a:endParaRPr lang="tr-TR" sz="2400" dirty="0"/>
          </a:p>
          <a:p>
            <a:pPr lvl="1"/>
            <a:r>
              <a:rPr lang="en-US" sz="2200" dirty="0">
                <a:solidFill>
                  <a:srgbClr val="FF0000"/>
                </a:solidFill>
              </a:rPr>
              <a:t>In cats</a:t>
            </a:r>
            <a:r>
              <a:rPr lang="en-US" sz="2200" dirty="0"/>
              <a:t>, Measurement of serum </a:t>
            </a:r>
            <a:r>
              <a:rPr lang="en-US" sz="2200" dirty="0" err="1"/>
              <a:t>fructosamine</a:t>
            </a:r>
            <a:r>
              <a:rPr lang="en-US" sz="2200" dirty="0"/>
              <a:t> can assist in differentiating between stress-induced hyperglycemia and diabetes mellitus.</a:t>
            </a:r>
            <a:r>
              <a:rPr lang="tr-TR" sz="2200" dirty="0"/>
              <a:t> S</a:t>
            </a:r>
            <a:r>
              <a:rPr lang="en-US" sz="2200" dirty="0"/>
              <a:t>tress-induced hyperglycemia is a frequent problem, and multiple blood and urine samples may be required to confirm the diagnosis. </a:t>
            </a:r>
          </a:p>
          <a:p>
            <a:pPr lvl="1"/>
            <a:r>
              <a:rPr lang="en-US" sz="2200" dirty="0"/>
              <a:t> In cases of stress-induced hyperglycemia, the </a:t>
            </a:r>
            <a:r>
              <a:rPr lang="en-US" sz="2200" dirty="0" err="1"/>
              <a:t>fructosamine</a:t>
            </a:r>
            <a:r>
              <a:rPr lang="en-US" sz="2200" dirty="0"/>
              <a:t> concentrations are normal. </a:t>
            </a:r>
          </a:p>
          <a:p>
            <a:pPr lvl="1"/>
            <a:r>
              <a:rPr lang="en-US" sz="2200" dirty="0"/>
              <a:t>In all cases, a search should be made for drugs or diseases that predispose to diabetes.</a:t>
            </a:r>
          </a:p>
          <a:p>
            <a:endParaRPr lang="tr-TR" sz="2400" dirty="0"/>
          </a:p>
        </p:txBody>
      </p:sp>
    </p:spTree>
    <p:extLst>
      <p:ext uri="{BB962C8B-B14F-4D97-AF65-F5344CB8AC3E}">
        <p14:creationId xmlns:p14="http://schemas.microsoft.com/office/powerpoint/2010/main" val="2462669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7"/>
            <a:ext cx="9404723" cy="652749"/>
          </a:xfrm>
        </p:spPr>
        <p:txBody>
          <a:bodyPr/>
          <a:lstStyle/>
          <a:p>
            <a:r>
              <a:rPr lang="tr-TR" sz="2800" b="1" dirty="0" err="1"/>
              <a:t>Treatment</a:t>
            </a:r>
            <a:r>
              <a:rPr lang="tr-TR" sz="2800" b="1" dirty="0"/>
              <a:t> of </a:t>
            </a:r>
            <a:r>
              <a:rPr lang="tr-TR" sz="2800" b="1" dirty="0" err="1"/>
              <a:t>Diabetes</a:t>
            </a:r>
            <a:r>
              <a:rPr lang="tr-TR" sz="2800" b="1" dirty="0"/>
              <a:t> </a:t>
            </a:r>
            <a:r>
              <a:rPr lang="tr-TR" sz="2800" b="1" dirty="0" err="1"/>
              <a:t>Mellitus</a:t>
            </a:r>
            <a:br>
              <a:rPr lang="tr-TR" sz="2800" b="1" dirty="0"/>
            </a:br>
            <a:endParaRPr lang="tr-TR" sz="2800" dirty="0"/>
          </a:p>
        </p:txBody>
      </p:sp>
      <p:sp>
        <p:nvSpPr>
          <p:cNvPr id="3" name="İçerik Yer Tutucusu 2"/>
          <p:cNvSpPr>
            <a:spLocks noGrp="1"/>
          </p:cNvSpPr>
          <p:nvPr>
            <p:ph idx="1"/>
          </p:nvPr>
        </p:nvSpPr>
        <p:spPr>
          <a:xfrm>
            <a:off x="121186" y="1105467"/>
            <a:ext cx="11655845" cy="5636856"/>
          </a:xfrm>
        </p:spPr>
        <p:txBody>
          <a:bodyPr>
            <a:normAutofit lnSpcReduction="10000"/>
          </a:bodyPr>
          <a:lstStyle/>
          <a:p>
            <a:r>
              <a:rPr lang="tr-TR" dirty="0"/>
              <a:t>A. </a:t>
            </a:r>
            <a:r>
              <a:rPr lang="tr-TR" dirty="0" err="1"/>
              <a:t>Type</a:t>
            </a:r>
            <a:r>
              <a:rPr lang="tr-TR" dirty="0"/>
              <a:t> 1 D.M.</a:t>
            </a:r>
          </a:p>
          <a:p>
            <a:r>
              <a:rPr lang="tr-TR" dirty="0"/>
              <a:t>1. </a:t>
            </a:r>
            <a:r>
              <a:rPr lang="tr-TR" b="1" u="sng" dirty="0" err="1"/>
              <a:t>Insulin</a:t>
            </a:r>
            <a:r>
              <a:rPr lang="tr-TR" dirty="0"/>
              <a:t> </a:t>
            </a:r>
            <a:r>
              <a:rPr lang="tr-TR" dirty="0" err="1"/>
              <a:t>should</a:t>
            </a:r>
            <a:r>
              <a:rPr lang="tr-TR" dirty="0"/>
              <a:t> be </a:t>
            </a:r>
            <a:r>
              <a:rPr lang="tr-TR" dirty="0" err="1"/>
              <a:t>given</a:t>
            </a:r>
            <a:r>
              <a:rPr lang="tr-TR" dirty="0"/>
              <a:t> </a:t>
            </a:r>
            <a:r>
              <a:rPr lang="tr-TR" dirty="0" err="1"/>
              <a:t>once</a:t>
            </a:r>
            <a:r>
              <a:rPr lang="tr-TR" dirty="0"/>
              <a:t> </a:t>
            </a:r>
            <a:r>
              <a:rPr lang="tr-TR" dirty="0" err="1"/>
              <a:t>daily</a:t>
            </a:r>
            <a:r>
              <a:rPr lang="tr-TR" dirty="0"/>
              <a:t> </a:t>
            </a:r>
            <a:r>
              <a:rPr lang="tr-TR" dirty="0" err="1"/>
              <a:t>inicially</a:t>
            </a:r>
            <a:r>
              <a:rPr lang="tr-TR" dirty="0"/>
              <a:t>. (0.5-1 İU/kg, 12-24 </a:t>
            </a:r>
            <a:r>
              <a:rPr lang="tr-TR" dirty="0" err="1"/>
              <a:t>hours</a:t>
            </a:r>
            <a:r>
              <a:rPr lang="tr-TR" dirty="0"/>
              <a:t>, )</a:t>
            </a:r>
          </a:p>
          <a:p>
            <a:pPr lvl="1"/>
            <a:r>
              <a:rPr lang="tr-TR" sz="2000" dirty="0">
                <a:solidFill>
                  <a:schemeClr val="accent1">
                    <a:lumMod val="40000"/>
                    <a:lumOff val="60000"/>
                  </a:schemeClr>
                </a:solidFill>
              </a:rPr>
              <a:t>NPH, </a:t>
            </a:r>
            <a:r>
              <a:rPr lang="tr-TR" sz="2000" dirty="0" err="1">
                <a:solidFill>
                  <a:schemeClr val="accent1">
                    <a:lumMod val="40000"/>
                    <a:lumOff val="60000"/>
                  </a:schemeClr>
                </a:solidFill>
              </a:rPr>
              <a:t>Lente</a:t>
            </a:r>
            <a:r>
              <a:rPr lang="tr-TR" sz="2000" dirty="0">
                <a:solidFill>
                  <a:schemeClr val="accent1">
                    <a:lumMod val="40000"/>
                    <a:lumOff val="60000"/>
                  </a:schemeClr>
                </a:solidFill>
              </a:rPr>
              <a:t>, </a:t>
            </a:r>
            <a:r>
              <a:rPr lang="tr-TR" sz="2000" dirty="0" err="1">
                <a:solidFill>
                  <a:schemeClr val="accent1">
                    <a:lumMod val="40000"/>
                    <a:lumOff val="60000"/>
                  </a:schemeClr>
                </a:solidFill>
              </a:rPr>
              <a:t>Ultralente</a:t>
            </a:r>
            <a:r>
              <a:rPr lang="tr-TR" sz="2000" dirty="0">
                <a:solidFill>
                  <a:schemeClr val="accent1">
                    <a:lumMod val="40000"/>
                    <a:lumOff val="60000"/>
                  </a:schemeClr>
                </a:solidFill>
              </a:rPr>
              <a:t> </a:t>
            </a:r>
            <a:r>
              <a:rPr lang="tr-TR" sz="2000" dirty="0"/>
              <a:t>insülin can be </a:t>
            </a:r>
            <a:r>
              <a:rPr lang="tr-TR" sz="2000" dirty="0" err="1"/>
              <a:t>used</a:t>
            </a:r>
            <a:r>
              <a:rPr lang="tr-TR" sz="2000" dirty="0"/>
              <a:t>. </a:t>
            </a:r>
            <a:r>
              <a:rPr lang="tr-TR" sz="2000" dirty="0" err="1"/>
              <a:t>Beef</a:t>
            </a:r>
            <a:r>
              <a:rPr lang="tr-TR" sz="2000" dirty="0"/>
              <a:t>, </a:t>
            </a:r>
            <a:r>
              <a:rPr lang="tr-TR" sz="2000" dirty="0" err="1"/>
              <a:t>porc</a:t>
            </a:r>
            <a:r>
              <a:rPr lang="tr-TR" sz="2000" dirty="0"/>
              <a:t> </a:t>
            </a:r>
            <a:r>
              <a:rPr lang="tr-TR" sz="2000" dirty="0" err="1"/>
              <a:t>or</a:t>
            </a:r>
            <a:r>
              <a:rPr lang="tr-TR" sz="2000" dirty="0"/>
              <a:t> </a:t>
            </a:r>
            <a:r>
              <a:rPr lang="tr-TR" sz="2000" dirty="0" err="1"/>
              <a:t>recombinant</a:t>
            </a:r>
            <a:r>
              <a:rPr lang="tr-TR" sz="2000" dirty="0"/>
              <a:t> </a:t>
            </a:r>
            <a:r>
              <a:rPr lang="tr-TR" sz="2000" dirty="0" err="1"/>
              <a:t>human</a:t>
            </a:r>
            <a:r>
              <a:rPr lang="tr-TR" sz="2000" dirty="0"/>
              <a:t> </a:t>
            </a:r>
            <a:r>
              <a:rPr lang="tr-TR" sz="2000" dirty="0" err="1"/>
              <a:t>insulins</a:t>
            </a:r>
            <a:r>
              <a:rPr lang="tr-TR" sz="2000" dirty="0"/>
              <a:t> </a:t>
            </a:r>
            <a:r>
              <a:rPr lang="tr-TR" sz="2000" dirty="0" err="1"/>
              <a:t>are</a:t>
            </a:r>
            <a:r>
              <a:rPr lang="tr-TR" sz="2000" dirty="0"/>
              <a:t> </a:t>
            </a:r>
            <a:r>
              <a:rPr lang="tr-TR" sz="2000" dirty="0" err="1"/>
              <a:t>available</a:t>
            </a:r>
            <a:r>
              <a:rPr lang="tr-TR" sz="2000" dirty="0"/>
              <a:t>.</a:t>
            </a:r>
          </a:p>
          <a:p>
            <a:pPr lvl="1"/>
            <a:r>
              <a:rPr lang="tr-TR" sz="2200" dirty="0" err="1">
                <a:solidFill>
                  <a:srgbClr val="FF0000"/>
                </a:solidFill>
              </a:rPr>
              <a:t>In</a:t>
            </a:r>
            <a:r>
              <a:rPr lang="tr-TR" sz="2000" dirty="0">
                <a:solidFill>
                  <a:srgbClr val="FF0000"/>
                </a:solidFill>
              </a:rPr>
              <a:t> </a:t>
            </a:r>
            <a:r>
              <a:rPr lang="tr-TR" sz="2000" dirty="0" err="1">
                <a:solidFill>
                  <a:srgbClr val="FF0000"/>
                </a:solidFill>
              </a:rPr>
              <a:t>dogs</a:t>
            </a:r>
            <a:r>
              <a:rPr lang="tr-TR" sz="2000" dirty="0"/>
              <a:t>, </a:t>
            </a:r>
            <a:r>
              <a:rPr lang="tr-TR" sz="2000" dirty="0" err="1"/>
              <a:t>Lente</a:t>
            </a:r>
            <a:r>
              <a:rPr lang="tr-TR" sz="2000" dirty="0"/>
              <a:t> </a:t>
            </a:r>
            <a:r>
              <a:rPr lang="tr-TR" sz="2000" dirty="0" err="1"/>
              <a:t>or</a:t>
            </a:r>
            <a:r>
              <a:rPr lang="tr-TR" sz="2000" dirty="0"/>
              <a:t> NPH insülin </a:t>
            </a:r>
            <a:r>
              <a:rPr lang="tr-TR" sz="2000" dirty="0" err="1"/>
              <a:t>are</a:t>
            </a:r>
            <a:r>
              <a:rPr lang="tr-TR" sz="2000" dirty="0"/>
              <a:t> </a:t>
            </a:r>
            <a:r>
              <a:rPr lang="tr-TR" sz="2000" dirty="0" err="1"/>
              <a:t>used</a:t>
            </a:r>
            <a:r>
              <a:rPr lang="tr-TR" sz="2000" dirty="0"/>
              <a:t> </a:t>
            </a:r>
            <a:r>
              <a:rPr lang="tr-TR" sz="2000" dirty="0" err="1"/>
              <a:t>most</a:t>
            </a:r>
            <a:r>
              <a:rPr lang="tr-TR" sz="2000" dirty="0"/>
              <a:t> </a:t>
            </a:r>
            <a:r>
              <a:rPr lang="tr-TR" sz="2000" dirty="0" err="1"/>
              <a:t>commonly</a:t>
            </a:r>
            <a:r>
              <a:rPr lang="tr-TR" sz="2000" dirty="0"/>
              <a:t>. Canin insülin is </a:t>
            </a:r>
            <a:r>
              <a:rPr lang="tr-TR" sz="2000" dirty="0" err="1"/>
              <a:t>very</a:t>
            </a:r>
            <a:r>
              <a:rPr lang="tr-TR" sz="2000" dirty="0"/>
              <a:t> </a:t>
            </a:r>
            <a:r>
              <a:rPr lang="tr-TR" sz="2000" dirty="0" err="1"/>
              <a:t>similar</a:t>
            </a:r>
            <a:r>
              <a:rPr lang="tr-TR" sz="2000" dirty="0"/>
              <a:t> </a:t>
            </a:r>
            <a:r>
              <a:rPr lang="tr-TR" sz="2000" dirty="0" err="1"/>
              <a:t>to</a:t>
            </a:r>
            <a:r>
              <a:rPr lang="tr-TR" sz="2000" dirty="0"/>
              <a:t> </a:t>
            </a:r>
            <a:r>
              <a:rPr lang="tr-TR" sz="2000" dirty="0" err="1"/>
              <a:t>that</a:t>
            </a:r>
            <a:r>
              <a:rPr lang="tr-TR" sz="2000" dirty="0"/>
              <a:t> of </a:t>
            </a:r>
            <a:r>
              <a:rPr lang="tr-TR" sz="2000" dirty="0" err="1"/>
              <a:t>porcine</a:t>
            </a:r>
            <a:r>
              <a:rPr lang="tr-TR" sz="2000" dirty="0"/>
              <a:t> </a:t>
            </a:r>
            <a:r>
              <a:rPr lang="tr-TR" sz="2000" dirty="0" err="1"/>
              <a:t>and</a:t>
            </a:r>
            <a:r>
              <a:rPr lang="tr-TR" sz="2000" dirty="0"/>
              <a:t> </a:t>
            </a:r>
            <a:r>
              <a:rPr lang="tr-TR" sz="2000" dirty="0" err="1"/>
              <a:t>human</a:t>
            </a:r>
            <a:r>
              <a:rPr lang="tr-TR" sz="2000" dirty="0"/>
              <a:t> insülin.</a:t>
            </a:r>
          </a:p>
          <a:p>
            <a:pPr lvl="1"/>
            <a:r>
              <a:rPr lang="tr-TR" sz="2000" dirty="0" err="1">
                <a:solidFill>
                  <a:srgbClr val="FF0000"/>
                </a:solidFill>
              </a:rPr>
              <a:t>In</a:t>
            </a:r>
            <a:r>
              <a:rPr lang="tr-TR" sz="2000" dirty="0">
                <a:solidFill>
                  <a:srgbClr val="FF0000"/>
                </a:solidFill>
              </a:rPr>
              <a:t> </a:t>
            </a:r>
            <a:r>
              <a:rPr lang="tr-TR" sz="2000" dirty="0" err="1">
                <a:solidFill>
                  <a:srgbClr val="FF0000"/>
                </a:solidFill>
              </a:rPr>
              <a:t>cats</a:t>
            </a:r>
            <a:r>
              <a:rPr lang="tr-TR" sz="2000" dirty="0"/>
              <a:t>, </a:t>
            </a:r>
            <a:r>
              <a:rPr lang="tr-TR" sz="2000" dirty="0" err="1"/>
              <a:t>ultralente</a:t>
            </a:r>
            <a:r>
              <a:rPr lang="tr-TR" sz="2000" dirty="0"/>
              <a:t> </a:t>
            </a:r>
            <a:r>
              <a:rPr lang="tr-TR" sz="2000" dirty="0" err="1"/>
              <a:t>or</a:t>
            </a:r>
            <a:r>
              <a:rPr lang="tr-TR" sz="2000" dirty="0"/>
              <a:t> </a:t>
            </a:r>
            <a:r>
              <a:rPr lang="tr-TR" sz="2000" dirty="0" err="1"/>
              <a:t>twice</a:t>
            </a:r>
            <a:r>
              <a:rPr lang="tr-TR" sz="2000" dirty="0"/>
              <a:t> Daily </a:t>
            </a:r>
            <a:r>
              <a:rPr lang="tr-TR" sz="2000" dirty="0" err="1"/>
              <a:t>lente</a:t>
            </a:r>
            <a:r>
              <a:rPr lang="tr-TR" sz="2000" dirty="0"/>
              <a:t> insülin is </a:t>
            </a:r>
            <a:r>
              <a:rPr lang="tr-TR" sz="2000" dirty="0" err="1"/>
              <a:t>used</a:t>
            </a:r>
            <a:r>
              <a:rPr lang="tr-TR" sz="2000" dirty="0"/>
              <a:t> </a:t>
            </a:r>
            <a:r>
              <a:rPr lang="tr-TR" sz="2000" dirty="0" err="1"/>
              <a:t>most</a:t>
            </a:r>
            <a:r>
              <a:rPr lang="tr-TR" sz="2000" dirty="0"/>
              <a:t> </a:t>
            </a:r>
            <a:r>
              <a:rPr lang="tr-TR" sz="2000" dirty="0" err="1"/>
              <a:t>commonly</a:t>
            </a:r>
            <a:r>
              <a:rPr lang="tr-TR" sz="2000" dirty="0"/>
              <a:t>. </a:t>
            </a:r>
            <a:r>
              <a:rPr lang="tr-TR" sz="2000" dirty="0" err="1"/>
              <a:t>Feline</a:t>
            </a:r>
            <a:r>
              <a:rPr lang="tr-TR" sz="2000" dirty="0"/>
              <a:t> insülin is </a:t>
            </a:r>
            <a:r>
              <a:rPr lang="tr-TR" sz="2000" dirty="0" err="1"/>
              <a:t>similar</a:t>
            </a:r>
            <a:r>
              <a:rPr lang="tr-TR" sz="2000" dirty="0"/>
              <a:t> </a:t>
            </a:r>
            <a:r>
              <a:rPr lang="tr-TR" sz="2000" dirty="0" err="1"/>
              <a:t>to</a:t>
            </a:r>
            <a:r>
              <a:rPr lang="tr-TR" sz="2000" dirty="0"/>
              <a:t> </a:t>
            </a:r>
            <a:r>
              <a:rPr lang="tr-TR" sz="2000" dirty="0" err="1"/>
              <a:t>that</a:t>
            </a:r>
            <a:r>
              <a:rPr lang="tr-TR" sz="2000" dirty="0"/>
              <a:t> of </a:t>
            </a:r>
            <a:r>
              <a:rPr lang="tr-TR" sz="2000" dirty="0" err="1"/>
              <a:t>bovine</a:t>
            </a:r>
            <a:r>
              <a:rPr lang="tr-TR" sz="2000" dirty="0"/>
              <a:t> insülin</a:t>
            </a:r>
          </a:p>
          <a:p>
            <a:pPr lvl="1"/>
            <a:r>
              <a:rPr lang="tr-TR" sz="2000" dirty="0"/>
              <a:t>Blood </a:t>
            </a:r>
            <a:r>
              <a:rPr lang="tr-TR" sz="2000" dirty="0" err="1"/>
              <a:t>glucose</a:t>
            </a:r>
            <a:r>
              <a:rPr lang="tr-TR" sz="2000" dirty="0"/>
              <a:t> </a:t>
            </a:r>
            <a:r>
              <a:rPr lang="tr-TR" sz="2000" dirty="0" err="1"/>
              <a:t>concentrations</a:t>
            </a:r>
            <a:r>
              <a:rPr lang="tr-TR" sz="2000" dirty="0"/>
              <a:t> </a:t>
            </a:r>
            <a:r>
              <a:rPr lang="tr-TR" sz="2000" dirty="0" err="1"/>
              <a:t>should</a:t>
            </a:r>
            <a:r>
              <a:rPr lang="tr-TR" sz="2000" dirty="0"/>
              <a:t> be </a:t>
            </a:r>
            <a:r>
              <a:rPr lang="tr-TR" sz="2000" dirty="0" err="1"/>
              <a:t>evaluated</a:t>
            </a:r>
            <a:r>
              <a:rPr lang="tr-TR" sz="2000" dirty="0"/>
              <a:t> </a:t>
            </a:r>
            <a:r>
              <a:rPr lang="tr-TR" sz="2000" dirty="0" err="1"/>
              <a:t>after</a:t>
            </a:r>
            <a:r>
              <a:rPr lang="tr-TR" sz="2000" dirty="0"/>
              <a:t> </a:t>
            </a:r>
            <a:r>
              <a:rPr lang="tr-TR" sz="2000" u="sng" dirty="0" err="1"/>
              <a:t>initiating</a:t>
            </a:r>
            <a:r>
              <a:rPr lang="tr-TR" sz="2000" dirty="0"/>
              <a:t> insülin </a:t>
            </a:r>
            <a:r>
              <a:rPr lang="tr-TR" sz="2000" dirty="0" err="1"/>
              <a:t>therapy</a:t>
            </a:r>
            <a:r>
              <a:rPr lang="tr-TR" sz="2000" dirty="0"/>
              <a:t> </a:t>
            </a:r>
            <a:r>
              <a:rPr lang="tr-TR" sz="2000" dirty="0" err="1"/>
              <a:t>to</a:t>
            </a:r>
            <a:r>
              <a:rPr lang="tr-TR" sz="2000" dirty="0"/>
              <a:t> </a:t>
            </a:r>
            <a:r>
              <a:rPr lang="tr-TR" sz="2000" dirty="0" err="1"/>
              <a:t>ensure</a:t>
            </a:r>
            <a:r>
              <a:rPr lang="tr-TR" sz="2000" dirty="0"/>
              <a:t> </a:t>
            </a:r>
            <a:r>
              <a:rPr lang="tr-TR" sz="2000" dirty="0" err="1"/>
              <a:t>that</a:t>
            </a:r>
            <a:r>
              <a:rPr lang="tr-TR" sz="2000" dirty="0"/>
              <a:t> </a:t>
            </a:r>
            <a:r>
              <a:rPr lang="tr-TR" sz="2000" dirty="0" err="1"/>
              <a:t>the</a:t>
            </a:r>
            <a:r>
              <a:rPr lang="tr-TR" sz="2000" dirty="0"/>
              <a:t> </a:t>
            </a:r>
            <a:r>
              <a:rPr lang="tr-TR" sz="2000" dirty="0" err="1"/>
              <a:t>blood</a:t>
            </a:r>
            <a:r>
              <a:rPr lang="tr-TR" sz="2000" dirty="0"/>
              <a:t> </a:t>
            </a:r>
            <a:r>
              <a:rPr lang="tr-TR" sz="2000" dirty="0" err="1"/>
              <a:t>glucose</a:t>
            </a:r>
            <a:r>
              <a:rPr lang="tr-TR" sz="2000" dirty="0"/>
              <a:t> is not </a:t>
            </a:r>
            <a:r>
              <a:rPr lang="tr-TR" sz="2000" dirty="0" err="1"/>
              <a:t>dropping</a:t>
            </a:r>
            <a:r>
              <a:rPr lang="tr-TR" sz="2000" dirty="0"/>
              <a:t> </a:t>
            </a:r>
            <a:r>
              <a:rPr lang="tr-TR" sz="2000" dirty="0" err="1"/>
              <a:t>too</a:t>
            </a:r>
            <a:r>
              <a:rPr lang="tr-TR" sz="2000" dirty="0"/>
              <a:t> </a:t>
            </a:r>
            <a:r>
              <a:rPr lang="tr-TR" sz="2000" dirty="0" err="1"/>
              <a:t>low</a:t>
            </a:r>
            <a:r>
              <a:rPr lang="tr-TR" sz="2000" dirty="0"/>
              <a:t>. </a:t>
            </a:r>
            <a:r>
              <a:rPr lang="tr-TR" sz="2000" dirty="0" err="1"/>
              <a:t>The</a:t>
            </a:r>
            <a:r>
              <a:rPr lang="tr-TR" sz="2000" dirty="0"/>
              <a:t> </a:t>
            </a:r>
            <a:r>
              <a:rPr lang="tr-TR" sz="2000" dirty="0" err="1"/>
              <a:t>animal</a:t>
            </a:r>
            <a:r>
              <a:rPr lang="tr-TR" sz="2000" dirty="0"/>
              <a:t> </a:t>
            </a:r>
            <a:r>
              <a:rPr lang="tr-TR" sz="2000" dirty="0" err="1"/>
              <a:t>should</a:t>
            </a:r>
            <a:r>
              <a:rPr lang="tr-TR" sz="2000" dirty="0"/>
              <a:t> </a:t>
            </a:r>
            <a:r>
              <a:rPr lang="tr-TR" sz="2000" dirty="0" err="1"/>
              <a:t>then</a:t>
            </a:r>
            <a:r>
              <a:rPr lang="tr-TR" sz="2000" dirty="0"/>
              <a:t> be </a:t>
            </a:r>
            <a:r>
              <a:rPr lang="tr-TR" sz="2000" dirty="0" err="1"/>
              <a:t>given</a:t>
            </a:r>
            <a:r>
              <a:rPr lang="tr-TR" sz="2000" dirty="0"/>
              <a:t> a </a:t>
            </a:r>
            <a:r>
              <a:rPr lang="tr-TR" sz="2000" dirty="0" err="1"/>
              <a:t>few</a:t>
            </a:r>
            <a:r>
              <a:rPr lang="tr-TR" sz="2000" dirty="0"/>
              <a:t> </a:t>
            </a:r>
            <a:r>
              <a:rPr lang="tr-TR" sz="2000" dirty="0" err="1"/>
              <a:t>days</a:t>
            </a:r>
            <a:r>
              <a:rPr lang="tr-TR" sz="2000" dirty="0"/>
              <a:t> </a:t>
            </a:r>
            <a:r>
              <a:rPr lang="tr-TR" sz="2000" dirty="0" err="1"/>
              <a:t>to</a:t>
            </a:r>
            <a:r>
              <a:rPr lang="tr-TR" sz="2000" dirty="0"/>
              <a:t> </a:t>
            </a:r>
            <a:r>
              <a:rPr lang="tr-TR" sz="2000" dirty="0" err="1"/>
              <a:t>adapt</a:t>
            </a:r>
            <a:r>
              <a:rPr lang="tr-TR" sz="2000" dirty="0"/>
              <a:t> </a:t>
            </a:r>
            <a:r>
              <a:rPr lang="tr-TR" sz="2000" dirty="0" err="1"/>
              <a:t>to</a:t>
            </a:r>
            <a:r>
              <a:rPr lang="tr-TR" sz="2000" dirty="0"/>
              <a:t> </a:t>
            </a:r>
            <a:r>
              <a:rPr lang="tr-TR" sz="2000" dirty="0" err="1"/>
              <a:t>the</a:t>
            </a:r>
            <a:r>
              <a:rPr lang="tr-TR" sz="2000" dirty="0"/>
              <a:t> </a:t>
            </a:r>
            <a:r>
              <a:rPr lang="tr-TR" sz="2000" dirty="0" err="1"/>
              <a:t>treatment</a:t>
            </a:r>
            <a:r>
              <a:rPr lang="tr-TR" sz="2000" dirty="0"/>
              <a:t> </a:t>
            </a:r>
            <a:r>
              <a:rPr lang="tr-TR" sz="2000" dirty="0" err="1"/>
              <a:t>before</a:t>
            </a:r>
            <a:r>
              <a:rPr lang="tr-TR" sz="2000" dirty="0"/>
              <a:t> </a:t>
            </a:r>
            <a:r>
              <a:rPr lang="tr-TR" sz="2000" dirty="0" err="1"/>
              <a:t>performing</a:t>
            </a:r>
            <a:r>
              <a:rPr lang="tr-TR" sz="2000" dirty="0"/>
              <a:t> a </a:t>
            </a:r>
            <a:r>
              <a:rPr lang="tr-TR" sz="2000" dirty="0" err="1"/>
              <a:t>more</a:t>
            </a:r>
            <a:r>
              <a:rPr lang="tr-TR" sz="2000" dirty="0"/>
              <a:t> </a:t>
            </a:r>
            <a:r>
              <a:rPr lang="tr-TR" sz="2000" dirty="0" err="1"/>
              <a:t>complete</a:t>
            </a:r>
            <a:r>
              <a:rPr lang="tr-TR" sz="2000" dirty="0"/>
              <a:t> </a:t>
            </a:r>
            <a:r>
              <a:rPr lang="tr-TR" sz="2000" dirty="0" err="1">
                <a:solidFill>
                  <a:srgbClr val="FF0000"/>
                </a:solidFill>
              </a:rPr>
              <a:t>glucose</a:t>
            </a:r>
            <a:r>
              <a:rPr lang="tr-TR" sz="2000" dirty="0">
                <a:solidFill>
                  <a:srgbClr val="FF0000"/>
                </a:solidFill>
              </a:rPr>
              <a:t> </a:t>
            </a:r>
            <a:r>
              <a:rPr lang="tr-TR" sz="2000" dirty="0" err="1">
                <a:solidFill>
                  <a:srgbClr val="FF0000"/>
                </a:solidFill>
              </a:rPr>
              <a:t>curve</a:t>
            </a:r>
            <a:r>
              <a:rPr lang="tr-TR" sz="2000" dirty="0">
                <a:solidFill>
                  <a:srgbClr val="FF0000"/>
                </a:solidFill>
              </a:rPr>
              <a:t> </a:t>
            </a:r>
          </a:p>
          <a:p>
            <a:pPr lvl="1"/>
            <a:r>
              <a:rPr lang="tr-TR" sz="2000" dirty="0"/>
              <a:t>I</a:t>
            </a:r>
            <a:r>
              <a:rPr lang="en-US" sz="2000" dirty="0" err="1"/>
              <a:t>nsulin</a:t>
            </a:r>
            <a:r>
              <a:rPr lang="en-US" sz="2000" dirty="0"/>
              <a:t> injections are given close to meals.</a:t>
            </a:r>
            <a:endParaRPr lang="tr-TR" sz="2000" dirty="0"/>
          </a:p>
          <a:p>
            <a:pPr lvl="1"/>
            <a:r>
              <a:rPr lang="tr-TR" sz="2000" dirty="0" err="1"/>
              <a:t>In</a:t>
            </a:r>
            <a:r>
              <a:rPr lang="tr-TR" sz="2000" dirty="0"/>
              <a:t> </a:t>
            </a:r>
            <a:r>
              <a:rPr lang="tr-TR" sz="2000" dirty="0" err="1"/>
              <a:t>evaluating</a:t>
            </a:r>
            <a:r>
              <a:rPr lang="tr-TR" sz="2000" dirty="0"/>
              <a:t> a </a:t>
            </a:r>
            <a:r>
              <a:rPr lang="tr-TR" sz="2000" dirty="0" err="1"/>
              <a:t>glucose</a:t>
            </a:r>
            <a:r>
              <a:rPr lang="tr-TR" sz="2000" dirty="0"/>
              <a:t> </a:t>
            </a:r>
            <a:r>
              <a:rPr lang="tr-TR" sz="2000" dirty="0" err="1"/>
              <a:t>curve</a:t>
            </a:r>
            <a:r>
              <a:rPr lang="tr-TR" sz="2000" dirty="0"/>
              <a:t> it </a:t>
            </a:r>
            <a:r>
              <a:rPr lang="tr-TR" sz="2000" dirty="0" err="1"/>
              <a:t>should</a:t>
            </a:r>
            <a:r>
              <a:rPr lang="tr-TR" sz="2000" dirty="0"/>
              <a:t> be </a:t>
            </a:r>
            <a:r>
              <a:rPr lang="tr-TR" sz="2000" dirty="0" err="1"/>
              <a:t>determined</a:t>
            </a:r>
            <a:r>
              <a:rPr lang="tr-TR" sz="2000" dirty="0"/>
              <a:t> </a:t>
            </a:r>
            <a:r>
              <a:rPr lang="tr-TR" sz="2000" u="sng" dirty="0" err="1"/>
              <a:t>whether</a:t>
            </a:r>
            <a:r>
              <a:rPr lang="tr-TR" sz="2000" u="sng" dirty="0"/>
              <a:t> </a:t>
            </a:r>
            <a:r>
              <a:rPr lang="tr-TR" sz="2000" u="sng" dirty="0" err="1"/>
              <a:t>or</a:t>
            </a:r>
            <a:r>
              <a:rPr lang="tr-TR" sz="2000" u="sng" dirty="0"/>
              <a:t> not </a:t>
            </a:r>
            <a:r>
              <a:rPr lang="tr-TR" sz="2000" u="sng" dirty="0" err="1"/>
              <a:t>the</a:t>
            </a:r>
            <a:r>
              <a:rPr lang="tr-TR" sz="2000" u="sng" dirty="0"/>
              <a:t> insülin is </a:t>
            </a:r>
            <a:r>
              <a:rPr lang="tr-TR" sz="2000" u="sng" dirty="0" err="1"/>
              <a:t>effective</a:t>
            </a:r>
            <a:r>
              <a:rPr lang="tr-TR" sz="2000" u="sng" dirty="0"/>
              <a:t> </a:t>
            </a:r>
            <a:r>
              <a:rPr lang="tr-TR" sz="2000" dirty="0"/>
              <a:t>in </a:t>
            </a:r>
            <a:r>
              <a:rPr lang="tr-TR" sz="2000" dirty="0" err="1"/>
              <a:t>decreasing</a:t>
            </a:r>
            <a:r>
              <a:rPr lang="tr-TR" sz="2000" dirty="0"/>
              <a:t> </a:t>
            </a:r>
            <a:r>
              <a:rPr lang="tr-TR" sz="2000" dirty="0" err="1"/>
              <a:t>the</a:t>
            </a:r>
            <a:r>
              <a:rPr lang="tr-TR" sz="2000" dirty="0"/>
              <a:t> </a:t>
            </a:r>
            <a:r>
              <a:rPr lang="tr-TR" sz="2000" dirty="0" err="1"/>
              <a:t>blood</a:t>
            </a:r>
            <a:r>
              <a:rPr lang="tr-TR" sz="2000" dirty="0"/>
              <a:t> </a:t>
            </a:r>
            <a:r>
              <a:rPr lang="tr-TR" sz="2000" dirty="0" err="1"/>
              <a:t>glucose</a:t>
            </a:r>
            <a:r>
              <a:rPr lang="tr-TR" sz="2000" dirty="0"/>
              <a:t>. </a:t>
            </a:r>
            <a:r>
              <a:rPr lang="en-US" sz="2000" dirty="0"/>
              <a:t>A blood glucose value of 100-125 mg/dl is ideal</a:t>
            </a:r>
            <a:r>
              <a:rPr lang="tr-TR" sz="2000" dirty="0"/>
              <a:t>. </a:t>
            </a:r>
            <a:r>
              <a:rPr lang="tr-TR" sz="2000" dirty="0" err="1"/>
              <a:t>If</a:t>
            </a:r>
            <a:r>
              <a:rPr lang="tr-TR" sz="2000" dirty="0"/>
              <a:t> it is </a:t>
            </a:r>
            <a:r>
              <a:rPr lang="tr-TR" sz="2000" dirty="0" err="1"/>
              <a:t>still</a:t>
            </a:r>
            <a:r>
              <a:rPr lang="tr-TR" sz="2000" dirty="0"/>
              <a:t> </a:t>
            </a:r>
            <a:r>
              <a:rPr lang="tr-TR" sz="2000" dirty="0" err="1"/>
              <a:t>too</a:t>
            </a:r>
            <a:r>
              <a:rPr lang="tr-TR" sz="2000" dirty="0"/>
              <a:t> </a:t>
            </a:r>
            <a:r>
              <a:rPr lang="tr-TR" sz="2000" dirty="0" err="1"/>
              <a:t>high</a:t>
            </a:r>
            <a:r>
              <a:rPr lang="tr-TR" sz="2000" dirty="0"/>
              <a:t>, </a:t>
            </a:r>
            <a:r>
              <a:rPr lang="tr-TR" sz="2000" dirty="0" err="1"/>
              <a:t>the</a:t>
            </a:r>
            <a:r>
              <a:rPr lang="tr-TR" sz="2000" dirty="0"/>
              <a:t> </a:t>
            </a:r>
            <a:r>
              <a:rPr lang="tr-TR" sz="2000" dirty="0" err="1"/>
              <a:t>dose</a:t>
            </a:r>
            <a:r>
              <a:rPr lang="tr-TR" sz="2000" dirty="0"/>
              <a:t> </a:t>
            </a:r>
            <a:r>
              <a:rPr lang="tr-TR" sz="2000" dirty="0" err="1"/>
              <a:t>should</a:t>
            </a:r>
            <a:r>
              <a:rPr lang="tr-TR" sz="2000" dirty="0"/>
              <a:t> be </a:t>
            </a:r>
            <a:r>
              <a:rPr lang="tr-TR" sz="2000" dirty="0" err="1"/>
              <a:t>increased</a:t>
            </a:r>
            <a:r>
              <a:rPr lang="tr-TR" sz="2000" dirty="0"/>
              <a:t>.</a:t>
            </a:r>
          </a:p>
        </p:txBody>
      </p:sp>
    </p:spTree>
    <p:extLst>
      <p:ext uri="{BB962C8B-B14F-4D97-AF65-F5344CB8AC3E}">
        <p14:creationId xmlns:p14="http://schemas.microsoft.com/office/powerpoint/2010/main" val="3109187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28631"/>
          </a:xfrm>
        </p:spPr>
        <p:txBody>
          <a:bodyPr/>
          <a:lstStyle/>
          <a:p>
            <a:endParaRPr lang="tr-TR" dirty="0"/>
          </a:p>
        </p:txBody>
      </p:sp>
      <p:sp>
        <p:nvSpPr>
          <p:cNvPr id="3" name="İçerik Yer Tutucusu 2"/>
          <p:cNvSpPr>
            <a:spLocks noGrp="1"/>
          </p:cNvSpPr>
          <p:nvPr>
            <p:ph idx="1"/>
          </p:nvPr>
        </p:nvSpPr>
        <p:spPr>
          <a:xfrm>
            <a:off x="539826" y="1079653"/>
            <a:ext cx="10928733" cy="5420297"/>
          </a:xfrm>
        </p:spPr>
        <p:txBody>
          <a:bodyPr>
            <a:noAutofit/>
          </a:bodyPr>
          <a:lstStyle/>
          <a:p>
            <a:r>
              <a:rPr lang="tr-TR" sz="2200" b="1" dirty="0"/>
              <a:t>2. </a:t>
            </a:r>
            <a:r>
              <a:rPr lang="tr-TR" sz="2200" b="1" dirty="0" err="1"/>
              <a:t>Diet</a:t>
            </a:r>
            <a:r>
              <a:rPr lang="tr-TR" sz="2200" b="1" dirty="0"/>
              <a:t> </a:t>
            </a:r>
            <a:r>
              <a:rPr lang="tr-TR" sz="2200" dirty="0" err="1"/>
              <a:t>should</a:t>
            </a:r>
            <a:r>
              <a:rPr lang="tr-TR" sz="2200" dirty="0"/>
              <a:t> be </a:t>
            </a:r>
            <a:r>
              <a:rPr lang="tr-TR" sz="2200" dirty="0" err="1"/>
              <a:t>used</a:t>
            </a:r>
            <a:r>
              <a:rPr lang="tr-TR" sz="2200" dirty="0"/>
              <a:t> </a:t>
            </a:r>
            <a:r>
              <a:rPr lang="tr-TR" sz="2200" dirty="0" err="1"/>
              <a:t>to</a:t>
            </a:r>
            <a:r>
              <a:rPr lang="tr-TR" sz="2200" dirty="0"/>
              <a:t> </a:t>
            </a:r>
            <a:r>
              <a:rPr lang="tr-TR" sz="2200" dirty="0" err="1"/>
              <a:t>correct</a:t>
            </a:r>
            <a:r>
              <a:rPr lang="tr-TR" sz="2200" dirty="0"/>
              <a:t> </a:t>
            </a:r>
            <a:r>
              <a:rPr lang="tr-TR" sz="2200" dirty="0" err="1"/>
              <a:t>obesity</a:t>
            </a:r>
            <a:r>
              <a:rPr lang="tr-TR" sz="2200" dirty="0"/>
              <a:t> </a:t>
            </a:r>
            <a:r>
              <a:rPr lang="tr-TR" sz="2200" dirty="0" err="1"/>
              <a:t>and</a:t>
            </a:r>
            <a:r>
              <a:rPr lang="tr-TR" sz="2200" dirty="0"/>
              <a:t> minimize </a:t>
            </a:r>
            <a:r>
              <a:rPr lang="tr-TR" sz="2200" dirty="0" err="1"/>
              <a:t>fluctuations</a:t>
            </a:r>
            <a:r>
              <a:rPr lang="tr-TR" sz="2200" dirty="0"/>
              <a:t> in </a:t>
            </a:r>
            <a:r>
              <a:rPr lang="tr-TR" sz="2200" dirty="0" err="1"/>
              <a:t>glucose</a:t>
            </a:r>
            <a:r>
              <a:rPr lang="tr-TR" sz="2200" dirty="0"/>
              <a:t>. </a:t>
            </a:r>
            <a:r>
              <a:rPr lang="tr-TR" sz="2200" dirty="0" err="1"/>
              <a:t>The</a:t>
            </a:r>
            <a:r>
              <a:rPr lang="tr-TR" sz="2200" dirty="0"/>
              <a:t> </a:t>
            </a:r>
            <a:r>
              <a:rPr lang="tr-TR" sz="2200" dirty="0" err="1"/>
              <a:t>diet</a:t>
            </a:r>
            <a:r>
              <a:rPr lang="tr-TR" sz="2200" dirty="0"/>
              <a:t> </a:t>
            </a:r>
            <a:r>
              <a:rPr lang="tr-TR" sz="2200" dirty="0" err="1"/>
              <a:t>should</a:t>
            </a:r>
            <a:r>
              <a:rPr lang="tr-TR" sz="2200" dirty="0"/>
              <a:t> </a:t>
            </a:r>
            <a:r>
              <a:rPr lang="tr-TR" sz="2200" dirty="0" err="1"/>
              <a:t>remain</a:t>
            </a:r>
            <a:r>
              <a:rPr lang="tr-TR" sz="2200" dirty="0"/>
              <a:t> </a:t>
            </a:r>
            <a:r>
              <a:rPr lang="tr-TR" sz="2200" dirty="0" err="1"/>
              <a:t>consistent</a:t>
            </a:r>
            <a:r>
              <a:rPr lang="tr-TR" sz="2200" dirty="0"/>
              <a:t>.</a:t>
            </a:r>
          </a:p>
          <a:p>
            <a:pPr lvl="1"/>
            <a:r>
              <a:rPr lang="en-US" sz="2200" dirty="0">
                <a:solidFill>
                  <a:srgbClr val="FF0000"/>
                </a:solidFill>
              </a:rPr>
              <a:t>In cats</a:t>
            </a:r>
            <a:r>
              <a:rPr lang="en-US" sz="2200" dirty="0"/>
              <a:t>, recent evidence has supported the use of high-protein, low-carbohydrate diets.</a:t>
            </a:r>
          </a:p>
          <a:p>
            <a:pPr lvl="1"/>
            <a:r>
              <a:rPr lang="en-US" sz="2200" dirty="0"/>
              <a:t> </a:t>
            </a:r>
            <a:r>
              <a:rPr lang="en-US" sz="2200" dirty="0">
                <a:solidFill>
                  <a:srgbClr val="FF0000"/>
                </a:solidFill>
              </a:rPr>
              <a:t>In dogs</a:t>
            </a:r>
            <a:r>
              <a:rPr lang="en-US" sz="2200" dirty="0"/>
              <a:t>, diets high in fiber and complex carbohydrates are preferred.</a:t>
            </a:r>
          </a:p>
          <a:p>
            <a:pPr lvl="1"/>
            <a:r>
              <a:rPr lang="tr-TR" sz="2200" dirty="0"/>
              <a:t>A </a:t>
            </a:r>
            <a:r>
              <a:rPr lang="tr-TR" sz="2200" dirty="0" err="1"/>
              <a:t>canned</a:t>
            </a:r>
            <a:r>
              <a:rPr lang="tr-TR" sz="2200" dirty="0"/>
              <a:t> </a:t>
            </a:r>
            <a:r>
              <a:rPr lang="tr-TR" sz="2200" dirty="0" err="1"/>
              <a:t>or</a:t>
            </a:r>
            <a:r>
              <a:rPr lang="tr-TR" sz="2200" dirty="0"/>
              <a:t> </a:t>
            </a:r>
            <a:r>
              <a:rPr lang="tr-TR" sz="2200" dirty="0" err="1"/>
              <a:t>dry</a:t>
            </a:r>
            <a:r>
              <a:rPr lang="tr-TR" sz="2200" dirty="0"/>
              <a:t> </a:t>
            </a:r>
            <a:r>
              <a:rPr lang="tr-TR" sz="2200" dirty="0" err="1"/>
              <a:t>diet</a:t>
            </a:r>
            <a:r>
              <a:rPr lang="tr-TR" sz="2200" dirty="0"/>
              <a:t> </a:t>
            </a:r>
            <a:r>
              <a:rPr lang="tr-TR" sz="2200" dirty="0" err="1"/>
              <a:t>high</a:t>
            </a:r>
            <a:r>
              <a:rPr lang="tr-TR" sz="2200" dirty="0"/>
              <a:t> in </a:t>
            </a:r>
            <a:r>
              <a:rPr lang="tr-TR" sz="2200" dirty="0" err="1"/>
              <a:t>complex</a:t>
            </a:r>
            <a:r>
              <a:rPr lang="tr-TR" sz="2200" dirty="0"/>
              <a:t> </a:t>
            </a:r>
            <a:r>
              <a:rPr lang="tr-TR" sz="2200" dirty="0" err="1"/>
              <a:t>carbohydrate</a:t>
            </a:r>
            <a:r>
              <a:rPr lang="tr-TR" sz="2200" dirty="0"/>
              <a:t> </a:t>
            </a:r>
            <a:r>
              <a:rPr lang="tr-TR" sz="2200" dirty="0" err="1"/>
              <a:t>should</a:t>
            </a:r>
            <a:r>
              <a:rPr lang="tr-TR" sz="2200" dirty="0"/>
              <a:t> be fed. Semi-</a:t>
            </a:r>
            <a:r>
              <a:rPr lang="tr-TR" sz="2200" dirty="0" err="1"/>
              <a:t>moist</a:t>
            </a:r>
            <a:r>
              <a:rPr lang="tr-TR" sz="2200" dirty="0"/>
              <a:t> </a:t>
            </a:r>
            <a:r>
              <a:rPr lang="tr-TR" sz="2200" dirty="0" err="1"/>
              <a:t>foods</a:t>
            </a:r>
            <a:r>
              <a:rPr lang="tr-TR" sz="2200" dirty="0"/>
              <a:t> </a:t>
            </a:r>
            <a:r>
              <a:rPr lang="tr-TR" sz="2200" dirty="0" err="1"/>
              <a:t>should</a:t>
            </a:r>
            <a:r>
              <a:rPr lang="tr-TR" sz="2200" dirty="0"/>
              <a:t> be </a:t>
            </a:r>
            <a:r>
              <a:rPr lang="tr-TR" sz="2200" dirty="0" err="1"/>
              <a:t>avoided</a:t>
            </a:r>
            <a:r>
              <a:rPr lang="tr-TR" sz="2200" dirty="0"/>
              <a:t> </a:t>
            </a:r>
            <a:r>
              <a:rPr lang="tr-TR" sz="2200" dirty="0" err="1"/>
              <a:t>because</a:t>
            </a:r>
            <a:r>
              <a:rPr lang="tr-TR" sz="2200" dirty="0"/>
              <a:t> of </a:t>
            </a:r>
            <a:r>
              <a:rPr lang="tr-TR" sz="2200" dirty="0" err="1"/>
              <a:t>their</a:t>
            </a:r>
            <a:r>
              <a:rPr lang="tr-TR" sz="2200" dirty="0"/>
              <a:t> </a:t>
            </a:r>
            <a:r>
              <a:rPr lang="tr-TR" sz="2200" dirty="0" err="1"/>
              <a:t>high</a:t>
            </a:r>
            <a:r>
              <a:rPr lang="tr-TR" sz="2200" dirty="0"/>
              <a:t> </a:t>
            </a:r>
            <a:r>
              <a:rPr lang="tr-TR" sz="2200" dirty="0" err="1"/>
              <a:t>concentration</a:t>
            </a:r>
            <a:r>
              <a:rPr lang="tr-TR" sz="2200" dirty="0"/>
              <a:t> of </a:t>
            </a:r>
            <a:r>
              <a:rPr lang="tr-TR" sz="2200" dirty="0" err="1"/>
              <a:t>simple</a:t>
            </a:r>
            <a:r>
              <a:rPr lang="tr-TR" sz="2200" dirty="0"/>
              <a:t> </a:t>
            </a:r>
            <a:r>
              <a:rPr lang="tr-TR" sz="2200" dirty="0" err="1"/>
              <a:t>sugar</a:t>
            </a:r>
            <a:r>
              <a:rPr lang="tr-TR" sz="2200" dirty="0"/>
              <a:t>. </a:t>
            </a:r>
            <a:r>
              <a:rPr lang="tr-TR" sz="2200" dirty="0" err="1"/>
              <a:t>İncreased</a:t>
            </a:r>
            <a:r>
              <a:rPr lang="tr-TR" sz="2200" dirty="0"/>
              <a:t> </a:t>
            </a:r>
            <a:r>
              <a:rPr lang="tr-TR" sz="2200" dirty="0" err="1"/>
              <a:t>dietary</a:t>
            </a:r>
            <a:r>
              <a:rPr lang="tr-TR" sz="2200" dirty="0"/>
              <a:t> fiber </a:t>
            </a:r>
            <a:r>
              <a:rPr lang="tr-TR" sz="2200" dirty="0" err="1"/>
              <a:t>may</a:t>
            </a:r>
            <a:r>
              <a:rPr lang="tr-TR" sz="2200" dirty="0"/>
              <a:t> </a:t>
            </a:r>
            <a:r>
              <a:rPr lang="tr-TR" sz="2200" dirty="0" err="1"/>
              <a:t>also</a:t>
            </a:r>
            <a:r>
              <a:rPr lang="tr-TR" sz="2200" dirty="0"/>
              <a:t> be </a:t>
            </a:r>
            <a:r>
              <a:rPr lang="tr-TR" sz="2200" dirty="0" err="1"/>
              <a:t>helpfull</a:t>
            </a:r>
            <a:r>
              <a:rPr lang="tr-TR" sz="2200" dirty="0"/>
              <a:t> </a:t>
            </a:r>
            <a:r>
              <a:rPr lang="tr-TR" sz="2200" dirty="0" err="1"/>
              <a:t>if</a:t>
            </a:r>
            <a:r>
              <a:rPr lang="tr-TR" sz="2200" dirty="0"/>
              <a:t> </a:t>
            </a:r>
            <a:r>
              <a:rPr lang="tr-TR" sz="2200" dirty="0" err="1"/>
              <a:t>the</a:t>
            </a:r>
            <a:r>
              <a:rPr lang="tr-TR" sz="2200" dirty="0"/>
              <a:t> </a:t>
            </a:r>
            <a:r>
              <a:rPr lang="tr-TR" sz="2200" dirty="0" err="1"/>
              <a:t>animal</a:t>
            </a:r>
            <a:r>
              <a:rPr lang="tr-TR" sz="2200" dirty="0"/>
              <a:t> is not </a:t>
            </a:r>
            <a:r>
              <a:rPr lang="tr-TR" sz="2200" dirty="0" err="1"/>
              <a:t>thin</a:t>
            </a:r>
            <a:endParaRPr lang="tr-TR" sz="2200" dirty="0"/>
          </a:p>
          <a:p>
            <a:pPr lvl="1"/>
            <a:r>
              <a:rPr lang="tr-TR" sz="2200" dirty="0" err="1"/>
              <a:t>Feeding</a:t>
            </a:r>
            <a:r>
              <a:rPr lang="tr-TR" sz="2200" dirty="0"/>
              <a:t> </a:t>
            </a:r>
            <a:r>
              <a:rPr lang="tr-TR" sz="2200" dirty="0" err="1"/>
              <a:t>should</a:t>
            </a:r>
            <a:r>
              <a:rPr lang="tr-TR" sz="2200" dirty="0"/>
              <a:t> be </a:t>
            </a:r>
            <a:r>
              <a:rPr lang="tr-TR" sz="2200" dirty="0" err="1"/>
              <a:t>divided</a:t>
            </a:r>
            <a:r>
              <a:rPr lang="tr-TR" sz="2200" dirty="0"/>
              <a:t> </a:t>
            </a:r>
            <a:r>
              <a:rPr lang="tr-TR" sz="2200" dirty="0" err="1"/>
              <a:t>into</a:t>
            </a:r>
            <a:r>
              <a:rPr lang="tr-TR" sz="2200" dirty="0"/>
              <a:t> </a:t>
            </a:r>
            <a:r>
              <a:rPr lang="tr-TR" sz="2200" dirty="0" err="1"/>
              <a:t>multible</a:t>
            </a:r>
            <a:r>
              <a:rPr lang="tr-TR" sz="2200" dirty="0"/>
              <a:t> </a:t>
            </a:r>
            <a:r>
              <a:rPr lang="tr-TR" sz="2200" dirty="0" err="1"/>
              <a:t>small</a:t>
            </a:r>
            <a:r>
              <a:rPr lang="tr-TR" sz="2200" dirty="0"/>
              <a:t> </a:t>
            </a:r>
            <a:r>
              <a:rPr lang="tr-TR" sz="2200" dirty="0" err="1"/>
              <a:t>meals</a:t>
            </a:r>
            <a:endParaRPr lang="tr-TR" sz="2200" dirty="0"/>
          </a:p>
          <a:p>
            <a:pPr marL="400050"/>
            <a:r>
              <a:rPr lang="tr-TR" sz="2200" dirty="0"/>
              <a:t>3. </a:t>
            </a:r>
            <a:r>
              <a:rPr lang="tr-TR" sz="2200" dirty="0" err="1"/>
              <a:t>Ovariohysterectomy</a:t>
            </a:r>
            <a:r>
              <a:rPr lang="tr-TR" sz="2200" dirty="0"/>
              <a:t> is </a:t>
            </a:r>
            <a:r>
              <a:rPr lang="tr-TR" sz="2200" dirty="0" err="1"/>
              <a:t>strongly</a:t>
            </a:r>
            <a:r>
              <a:rPr lang="tr-TR" sz="2200" dirty="0"/>
              <a:t> </a:t>
            </a:r>
            <a:r>
              <a:rPr lang="tr-TR" sz="2200" dirty="0" err="1"/>
              <a:t>recommended</a:t>
            </a:r>
            <a:r>
              <a:rPr lang="tr-TR" sz="2200" dirty="0"/>
              <a:t> </a:t>
            </a:r>
            <a:r>
              <a:rPr lang="tr-TR" sz="2200" dirty="0" err="1"/>
              <a:t>for</a:t>
            </a:r>
            <a:r>
              <a:rPr lang="tr-TR" sz="2200" dirty="0"/>
              <a:t> </a:t>
            </a:r>
            <a:r>
              <a:rPr lang="tr-TR" sz="2200" dirty="0" err="1"/>
              <a:t>intact</a:t>
            </a:r>
            <a:r>
              <a:rPr lang="tr-TR" sz="2200" dirty="0"/>
              <a:t> </a:t>
            </a:r>
            <a:r>
              <a:rPr lang="tr-TR" sz="2200" dirty="0" err="1"/>
              <a:t>female</a:t>
            </a:r>
            <a:r>
              <a:rPr lang="tr-TR" sz="2200" dirty="0"/>
              <a:t> </a:t>
            </a:r>
            <a:r>
              <a:rPr lang="tr-TR" sz="2200" dirty="0" err="1"/>
              <a:t>patiens</a:t>
            </a:r>
            <a:endParaRPr lang="tr-TR" sz="2200" dirty="0"/>
          </a:p>
          <a:p>
            <a:pPr marL="400050"/>
            <a:r>
              <a:rPr lang="tr-TR" sz="2200" dirty="0"/>
              <a:t>4. </a:t>
            </a:r>
            <a:r>
              <a:rPr lang="tr-TR" sz="2200" dirty="0" err="1"/>
              <a:t>Exercises</a:t>
            </a:r>
            <a:r>
              <a:rPr lang="tr-TR" sz="2200" dirty="0"/>
              <a:t> </a:t>
            </a:r>
            <a:r>
              <a:rPr lang="tr-TR" sz="2200" dirty="0" err="1"/>
              <a:t>should</a:t>
            </a:r>
            <a:r>
              <a:rPr lang="tr-TR" sz="2200" dirty="0"/>
              <a:t> be </a:t>
            </a:r>
            <a:r>
              <a:rPr lang="tr-TR" sz="2200" dirty="0" err="1"/>
              <a:t>consistent</a:t>
            </a:r>
            <a:r>
              <a:rPr lang="tr-TR" sz="2200" dirty="0"/>
              <a:t> </a:t>
            </a:r>
          </a:p>
        </p:txBody>
      </p:sp>
    </p:spTree>
    <p:extLst>
      <p:ext uri="{BB962C8B-B14F-4D97-AF65-F5344CB8AC3E}">
        <p14:creationId xmlns:p14="http://schemas.microsoft.com/office/powerpoint/2010/main" val="2466724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19311"/>
          </a:xfrm>
        </p:spPr>
        <p:txBody>
          <a:bodyPr/>
          <a:lstStyle/>
          <a:p>
            <a:endParaRPr lang="tr-TR" dirty="0"/>
          </a:p>
        </p:txBody>
      </p:sp>
      <p:sp>
        <p:nvSpPr>
          <p:cNvPr id="3" name="İçerik Yer Tutucusu 2"/>
          <p:cNvSpPr>
            <a:spLocks noGrp="1"/>
          </p:cNvSpPr>
          <p:nvPr>
            <p:ph idx="1"/>
          </p:nvPr>
        </p:nvSpPr>
        <p:spPr>
          <a:xfrm>
            <a:off x="495759" y="1222872"/>
            <a:ext cx="11215171" cy="5025527"/>
          </a:xfrm>
        </p:spPr>
        <p:txBody>
          <a:bodyPr>
            <a:normAutofit/>
          </a:bodyPr>
          <a:lstStyle/>
          <a:p>
            <a:r>
              <a:rPr lang="tr-TR" sz="2400" b="1" dirty="0"/>
              <a:t>B. </a:t>
            </a:r>
            <a:r>
              <a:rPr lang="tr-TR" sz="2400" b="1" dirty="0" err="1"/>
              <a:t>Tyte</a:t>
            </a:r>
            <a:r>
              <a:rPr lang="tr-TR" sz="2400" b="1" dirty="0"/>
              <a:t> 2 DM in </a:t>
            </a:r>
            <a:r>
              <a:rPr lang="tr-TR" sz="2400" b="1" dirty="0" err="1"/>
              <a:t>cats</a:t>
            </a:r>
            <a:r>
              <a:rPr lang="tr-TR" sz="2400" dirty="0"/>
              <a:t>, </a:t>
            </a:r>
            <a:r>
              <a:rPr lang="tr-TR" sz="2400" b="1" dirty="0"/>
              <a:t>GLİPİZİDE</a:t>
            </a:r>
            <a:r>
              <a:rPr lang="tr-TR" sz="2400" dirty="0"/>
              <a:t>,</a:t>
            </a:r>
            <a:r>
              <a:rPr lang="en-US" sz="2400" dirty="0"/>
              <a:t> (Glucotrol) 2.5-5 mg is used as oral hypoglycemic agent  for 12-24 hours.</a:t>
            </a:r>
            <a:endParaRPr lang="tr-TR" sz="2400" dirty="0"/>
          </a:p>
          <a:p>
            <a:r>
              <a:rPr lang="en-US" sz="2400" dirty="0"/>
              <a:t> This increases the rate and amount of insulin release. </a:t>
            </a:r>
            <a:endParaRPr lang="tr-TR" sz="2400" dirty="0"/>
          </a:p>
          <a:p>
            <a:r>
              <a:rPr lang="en-US" sz="2400" dirty="0"/>
              <a:t>Blood glucose should be checked when using it. Side effects of the drug may be hypoglycemia, vomiting, elevation of liver enzymes and </a:t>
            </a:r>
            <a:r>
              <a:rPr lang="en-US" sz="2400" dirty="0" err="1"/>
              <a:t>icter</a:t>
            </a:r>
            <a:r>
              <a:rPr lang="en-US" sz="2400" dirty="0"/>
              <a:t>.</a:t>
            </a:r>
            <a:endParaRPr lang="tr-TR" sz="2400" dirty="0"/>
          </a:p>
        </p:txBody>
      </p:sp>
    </p:spTree>
    <p:extLst>
      <p:ext uri="{BB962C8B-B14F-4D97-AF65-F5344CB8AC3E}">
        <p14:creationId xmlns:p14="http://schemas.microsoft.com/office/powerpoint/2010/main" val="45557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72699"/>
          </a:xfrm>
        </p:spPr>
        <p:txBody>
          <a:bodyPr/>
          <a:lstStyle/>
          <a:p>
            <a:endParaRPr lang="tr-TR" dirty="0"/>
          </a:p>
        </p:txBody>
      </p:sp>
      <p:sp>
        <p:nvSpPr>
          <p:cNvPr id="3" name="İçerik Yer Tutucusu 2"/>
          <p:cNvSpPr>
            <a:spLocks noGrp="1"/>
          </p:cNvSpPr>
          <p:nvPr>
            <p:ph idx="1"/>
          </p:nvPr>
        </p:nvSpPr>
        <p:spPr>
          <a:xfrm>
            <a:off x="451691" y="2599981"/>
            <a:ext cx="10928733" cy="2930486"/>
          </a:xfrm>
        </p:spPr>
        <p:txBody>
          <a:bodyPr>
            <a:normAutofit/>
          </a:bodyPr>
          <a:lstStyle/>
          <a:p>
            <a:r>
              <a:rPr lang="en-US" sz="2400" dirty="0"/>
              <a:t>Diabetes mellitus </a:t>
            </a:r>
            <a:r>
              <a:rPr lang="tr-TR" sz="2400" dirty="0"/>
              <a:t>(DM)</a:t>
            </a:r>
            <a:r>
              <a:rPr lang="en-US" sz="2400" dirty="0"/>
              <a:t> is a chronic disorder of carbohydrate metabolism due to </a:t>
            </a:r>
            <a:r>
              <a:rPr lang="en-US" sz="2400" dirty="0">
                <a:solidFill>
                  <a:srgbClr val="FF0000"/>
                </a:solidFill>
              </a:rPr>
              <a:t>absolute</a:t>
            </a:r>
            <a:r>
              <a:rPr lang="en-US" sz="2400" dirty="0"/>
              <a:t> or </a:t>
            </a:r>
            <a:r>
              <a:rPr lang="en-US" sz="2400" dirty="0">
                <a:solidFill>
                  <a:srgbClr val="FF0000"/>
                </a:solidFill>
              </a:rPr>
              <a:t>relative</a:t>
            </a:r>
            <a:r>
              <a:rPr lang="en-US" sz="2400" dirty="0"/>
              <a:t> INSULIN DEFICIENCY. </a:t>
            </a:r>
            <a:endParaRPr lang="tr-TR" sz="2400" dirty="0"/>
          </a:p>
          <a:p>
            <a:r>
              <a:rPr lang="tr-TR" sz="2400" dirty="0" err="1"/>
              <a:t>It</a:t>
            </a:r>
            <a:r>
              <a:rPr lang="tr-TR" sz="2400" dirty="0"/>
              <a:t> </a:t>
            </a:r>
            <a:r>
              <a:rPr lang="en-US" sz="2400" dirty="0"/>
              <a:t>develops due to </a:t>
            </a:r>
            <a:r>
              <a:rPr lang="en-US" sz="2400" dirty="0">
                <a:solidFill>
                  <a:srgbClr val="FF0000"/>
                </a:solidFill>
              </a:rPr>
              <a:t>lack of insulin hormone</a:t>
            </a:r>
            <a:r>
              <a:rPr lang="en-US" sz="2400" dirty="0"/>
              <a:t> released from the pancreas or</a:t>
            </a:r>
            <a:r>
              <a:rPr lang="tr-TR" sz="2400" dirty="0"/>
              <a:t> </a:t>
            </a:r>
            <a:r>
              <a:rPr lang="tr-TR" sz="2400" dirty="0" err="1"/>
              <a:t>relative</a:t>
            </a:r>
            <a:r>
              <a:rPr lang="tr-TR" sz="2400" dirty="0"/>
              <a:t> </a:t>
            </a:r>
            <a:r>
              <a:rPr lang="tr-TR" sz="2400" dirty="0" err="1"/>
              <a:t>deficiency</a:t>
            </a:r>
            <a:r>
              <a:rPr lang="tr-TR" sz="2400" dirty="0"/>
              <a:t> of </a:t>
            </a:r>
            <a:r>
              <a:rPr lang="tr-TR" sz="2400" dirty="0" err="1">
                <a:solidFill>
                  <a:srgbClr val="FF0000"/>
                </a:solidFill>
              </a:rPr>
              <a:t>insulin</a:t>
            </a:r>
            <a:r>
              <a:rPr lang="tr-TR" sz="2400" dirty="0">
                <a:solidFill>
                  <a:srgbClr val="FF0000"/>
                </a:solidFill>
              </a:rPr>
              <a:t> </a:t>
            </a:r>
            <a:r>
              <a:rPr lang="tr-TR" sz="2400" dirty="0" err="1">
                <a:solidFill>
                  <a:srgbClr val="FF0000"/>
                </a:solidFill>
              </a:rPr>
              <a:t>action</a:t>
            </a:r>
            <a:r>
              <a:rPr lang="tr-TR" sz="2400" dirty="0">
                <a:solidFill>
                  <a:srgbClr val="FF0000"/>
                </a:solidFill>
              </a:rPr>
              <a:t> </a:t>
            </a:r>
            <a:r>
              <a:rPr lang="tr-TR" sz="2200" dirty="0"/>
              <a:t>(</a:t>
            </a:r>
            <a:r>
              <a:rPr lang="en-US" sz="2200" dirty="0"/>
              <a:t>There is sufficient or even high amount of insulin hormone in the blood, but the effect does not occur.</a:t>
            </a:r>
            <a:r>
              <a:rPr lang="tr-TR" sz="2200" dirty="0"/>
              <a:t>)</a:t>
            </a:r>
          </a:p>
        </p:txBody>
      </p:sp>
    </p:spTree>
    <p:extLst>
      <p:ext uri="{BB962C8B-B14F-4D97-AF65-F5344CB8AC3E}">
        <p14:creationId xmlns:p14="http://schemas.microsoft.com/office/powerpoint/2010/main" val="2699471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80323"/>
          </a:xfrm>
        </p:spPr>
        <p:txBody>
          <a:bodyPr/>
          <a:lstStyle/>
          <a:p>
            <a:r>
              <a:rPr lang="en-US" sz="2800" dirty="0"/>
              <a:t>Possible complications during the treatment of D.M</a:t>
            </a:r>
            <a:r>
              <a:rPr lang="en-US" dirty="0"/>
              <a:t>.</a:t>
            </a:r>
            <a:endParaRPr lang="tr-TR" dirty="0"/>
          </a:p>
        </p:txBody>
      </p:sp>
      <p:sp>
        <p:nvSpPr>
          <p:cNvPr id="3" name="İçerik Yer Tutucusu 2"/>
          <p:cNvSpPr>
            <a:spLocks noGrp="1"/>
          </p:cNvSpPr>
          <p:nvPr>
            <p:ph idx="1"/>
          </p:nvPr>
        </p:nvSpPr>
        <p:spPr>
          <a:xfrm>
            <a:off x="1103312" y="1333041"/>
            <a:ext cx="10673719" cy="5206303"/>
          </a:xfrm>
        </p:spPr>
        <p:txBody>
          <a:bodyPr>
            <a:noAutofit/>
          </a:bodyPr>
          <a:lstStyle/>
          <a:p>
            <a:r>
              <a:rPr lang="en-US" sz="2400" b="1" dirty="0"/>
              <a:t>1. Hypoglycemia </a:t>
            </a:r>
            <a:r>
              <a:rPr lang="en-US" sz="2400" dirty="0"/>
              <a:t>- occurs in high doses of insulin. Lethargy, weakness, ataxia and seizure develops.</a:t>
            </a:r>
          </a:p>
          <a:p>
            <a:r>
              <a:rPr lang="en-US" sz="2400" b="1" dirty="0"/>
              <a:t>2. Recurrence of clinical symptoms </a:t>
            </a:r>
          </a:p>
          <a:p>
            <a:r>
              <a:rPr lang="en-US" sz="2400" dirty="0"/>
              <a:t>Some form of insulin can be ineffective in some animals. You may need to switch to the other form. </a:t>
            </a:r>
          </a:p>
          <a:p>
            <a:r>
              <a:rPr lang="en-US" sz="2400" dirty="0"/>
              <a:t>Insulin may be used in inappropriate ways.</a:t>
            </a:r>
            <a:r>
              <a:rPr lang="tr-TR" sz="2400" dirty="0"/>
              <a:t>(</a:t>
            </a:r>
            <a:r>
              <a:rPr lang="tr-TR" sz="2400" dirty="0" err="1"/>
              <a:t>s.c</a:t>
            </a:r>
            <a:r>
              <a:rPr lang="tr-TR" sz="2400" dirty="0"/>
              <a:t> </a:t>
            </a:r>
            <a:r>
              <a:rPr lang="tr-TR" sz="2400" dirty="0" err="1"/>
              <a:t>or</a:t>
            </a:r>
            <a:r>
              <a:rPr lang="tr-TR" sz="2400" dirty="0"/>
              <a:t> </a:t>
            </a:r>
            <a:r>
              <a:rPr lang="tr-TR" sz="2400" dirty="0" err="1"/>
              <a:t>i.m</a:t>
            </a:r>
            <a:r>
              <a:rPr lang="tr-TR" sz="2400" dirty="0"/>
              <a:t>)</a:t>
            </a:r>
          </a:p>
          <a:p>
            <a:r>
              <a:rPr lang="en-US" sz="2400" dirty="0"/>
              <a:t> Insulin may be effective, but the effect may be short-lived. It may be necessary to increase the number of doses or long-acting forms may be tried.</a:t>
            </a:r>
            <a:endParaRPr lang="tr-TR" sz="2400" dirty="0"/>
          </a:p>
          <a:p>
            <a:endParaRPr lang="tr-TR" sz="2400" dirty="0"/>
          </a:p>
        </p:txBody>
      </p:sp>
    </p:spTree>
    <p:extLst>
      <p:ext uri="{BB962C8B-B14F-4D97-AF65-F5344CB8AC3E}">
        <p14:creationId xmlns:p14="http://schemas.microsoft.com/office/powerpoint/2010/main" val="1635406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72699"/>
          </a:xfrm>
        </p:spPr>
        <p:txBody>
          <a:bodyPr/>
          <a:lstStyle/>
          <a:p>
            <a:endParaRPr lang="tr-TR" dirty="0"/>
          </a:p>
        </p:txBody>
      </p:sp>
      <p:sp>
        <p:nvSpPr>
          <p:cNvPr id="3" name="İçerik Yer Tutucusu 2"/>
          <p:cNvSpPr>
            <a:spLocks noGrp="1"/>
          </p:cNvSpPr>
          <p:nvPr>
            <p:ph idx="1"/>
          </p:nvPr>
        </p:nvSpPr>
        <p:spPr>
          <a:xfrm>
            <a:off x="738130" y="1167788"/>
            <a:ext cx="10983817" cy="5431316"/>
          </a:xfrm>
        </p:spPr>
        <p:txBody>
          <a:bodyPr>
            <a:normAutofit lnSpcReduction="10000"/>
          </a:bodyPr>
          <a:lstStyle/>
          <a:p>
            <a:r>
              <a:rPr lang="en-US" sz="2400" b="1" dirty="0"/>
              <a:t>3-Insulin resistance </a:t>
            </a:r>
            <a:r>
              <a:rPr lang="en-US" sz="2400" dirty="0"/>
              <a:t>may develop</a:t>
            </a:r>
          </a:p>
          <a:p>
            <a:r>
              <a:rPr lang="en-US" sz="2400" dirty="0"/>
              <a:t>A-</a:t>
            </a:r>
            <a:r>
              <a:rPr lang="tr-TR" sz="2400" dirty="0"/>
              <a:t>D</a:t>
            </a:r>
            <a:r>
              <a:rPr lang="en-US" sz="2400" dirty="0" err="1"/>
              <a:t>iestrus</a:t>
            </a:r>
            <a:r>
              <a:rPr lang="en-US" sz="2400" dirty="0"/>
              <a:t> or pregnancy. Ovariohysterectomy recommended</a:t>
            </a:r>
          </a:p>
          <a:p>
            <a:r>
              <a:rPr lang="en-US" sz="2400" dirty="0"/>
              <a:t>B- </a:t>
            </a:r>
            <a:r>
              <a:rPr lang="tr-TR" sz="2400" dirty="0"/>
              <a:t>H</a:t>
            </a:r>
            <a:r>
              <a:rPr lang="en-US" sz="2400" dirty="0" err="1"/>
              <a:t>yperadrenocorticism</a:t>
            </a:r>
            <a:r>
              <a:rPr lang="tr-TR" sz="2400" dirty="0"/>
              <a:t> - </a:t>
            </a:r>
            <a:r>
              <a:rPr lang="tr-TR" sz="2400" dirty="0" err="1"/>
              <a:t>kortisol</a:t>
            </a:r>
            <a:endParaRPr lang="en-US" sz="2400" dirty="0"/>
          </a:p>
          <a:p>
            <a:r>
              <a:rPr lang="en-US" sz="2400" dirty="0"/>
              <a:t>C-</a:t>
            </a:r>
            <a:r>
              <a:rPr lang="tr-TR" sz="2400" dirty="0" err="1"/>
              <a:t>Medication</a:t>
            </a:r>
            <a:r>
              <a:rPr lang="en-US" sz="2400" dirty="0"/>
              <a:t>s - exogenously administered progesterone or cortisol can resist. Medicine is </a:t>
            </a:r>
            <a:r>
              <a:rPr lang="tr-TR" sz="2400" dirty="0" err="1"/>
              <a:t>pause</a:t>
            </a:r>
            <a:r>
              <a:rPr lang="en-US" sz="2400" dirty="0"/>
              <a:t>d</a:t>
            </a:r>
          </a:p>
          <a:p>
            <a:r>
              <a:rPr lang="en-US" sz="2400" dirty="0"/>
              <a:t>D- Infection - increases the amount of glucagon.</a:t>
            </a:r>
          </a:p>
          <a:p>
            <a:r>
              <a:rPr lang="en-US" sz="2400" dirty="0"/>
              <a:t>E-Acromegaly-GH increase</a:t>
            </a:r>
          </a:p>
          <a:p>
            <a:r>
              <a:rPr lang="en-US" sz="2400" dirty="0"/>
              <a:t>F- Hyperthyroidism</a:t>
            </a:r>
          </a:p>
          <a:p>
            <a:r>
              <a:rPr lang="en-US" sz="2400" dirty="0"/>
              <a:t>G -Poor absorption of insulin by </a:t>
            </a:r>
            <a:r>
              <a:rPr lang="en-US" sz="2400" dirty="0" err="1"/>
              <a:t>sc</a:t>
            </a:r>
            <a:r>
              <a:rPr lang="en-US" sz="2400" dirty="0"/>
              <a:t> tissues can be seen in 20% of cats, especially when using long-acting </a:t>
            </a:r>
            <a:r>
              <a:rPr lang="en-US" sz="2400" dirty="0" err="1"/>
              <a:t>ultralente</a:t>
            </a:r>
            <a:r>
              <a:rPr lang="en-US" sz="2400" dirty="0"/>
              <a:t> insulin. </a:t>
            </a:r>
            <a:r>
              <a:rPr lang="tr-TR" sz="2400" dirty="0"/>
              <a:t>S</a:t>
            </a:r>
            <a:r>
              <a:rPr lang="en-US" sz="2400" dirty="0" err="1"/>
              <a:t>hort</a:t>
            </a:r>
            <a:r>
              <a:rPr lang="en-US" sz="2400" dirty="0"/>
              <a:t>-acting</a:t>
            </a:r>
            <a:r>
              <a:rPr lang="tr-TR" sz="2400" dirty="0"/>
              <a:t> c</a:t>
            </a:r>
            <a:r>
              <a:rPr lang="en-US" sz="2400" dirty="0" err="1"/>
              <a:t>rystal</a:t>
            </a:r>
            <a:r>
              <a:rPr lang="tr-TR" sz="2400" dirty="0" err="1"/>
              <a:t>line</a:t>
            </a:r>
            <a:r>
              <a:rPr lang="tr-TR" sz="2400" dirty="0"/>
              <a:t> </a:t>
            </a:r>
            <a:r>
              <a:rPr lang="en-US" sz="2400" dirty="0"/>
              <a:t>Insulin is given to </a:t>
            </a:r>
            <a:r>
              <a:rPr lang="en-US" sz="2400" dirty="0" err="1"/>
              <a:t>im</a:t>
            </a:r>
            <a:r>
              <a:rPr lang="tr-TR" sz="2400" dirty="0"/>
              <a:t>.</a:t>
            </a:r>
          </a:p>
          <a:p>
            <a:r>
              <a:rPr lang="tr-TR" sz="2400" dirty="0"/>
              <a:t>H- </a:t>
            </a:r>
            <a:r>
              <a:rPr lang="tr-TR" sz="2400" dirty="0" err="1"/>
              <a:t>Insulin</a:t>
            </a:r>
            <a:r>
              <a:rPr lang="tr-TR" sz="2400" dirty="0"/>
              <a:t> </a:t>
            </a:r>
            <a:r>
              <a:rPr lang="tr-TR" sz="2400" dirty="0" err="1"/>
              <a:t>antibodies</a:t>
            </a:r>
            <a:endParaRPr lang="tr-TR" sz="2400" dirty="0"/>
          </a:p>
        </p:txBody>
      </p:sp>
    </p:spTree>
    <p:extLst>
      <p:ext uri="{BB962C8B-B14F-4D97-AF65-F5344CB8AC3E}">
        <p14:creationId xmlns:p14="http://schemas.microsoft.com/office/powerpoint/2010/main" val="41584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25239"/>
          </a:xfrm>
        </p:spPr>
        <p:txBody>
          <a:bodyPr/>
          <a:lstStyle/>
          <a:p>
            <a:r>
              <a:rPr lang="tr-TR" dirty="0" err="1"/>
              <a:t>Chronic</a:t>
            </a:r>
            <a:r>
              <a:rPr lang="tr-TR" dirty="0"/>
              <a:t> </a:t>
            </a:r>
            <a:r>
              <a:rPr lang="tr-TR" dirty="0" err="1"/>
              <a:t>complications</a:t>
            </a:r>
            <a:r>
              <a:rPr lang="tr-TR" dirty="0"/>
              <a:t> of D.M.</a:t>
            </a:r>
          </a:p>
        </p:txBody>
      </p:sp>
      <p:sp>
        <p:nvSpPr>
          <p:cNvPr id="3" name="İçerik Yer Tutucusu 2"/>
          <p:cNvSpPr>
            <a:spLocks noGrp="1"/>
          </p:cNvSpPr>
          <p:nvPr>
            <p:ph idx="1"/>
          </p:nvPr>
        </p:nvSpPr>
        <p:spPr>
          <a:xfrm>
            <a:off x="1103312" y="2052918"/>
            <a:ext cx="8946541" cy="2607217"/>
          </a:xfrm>
        </p:spPr>
        <p:txBody>
          <a:bodyPr>
            <a:normAutofit/>
          </a:bodyPr>
          <a:lstStyle/>
          <a:p>
            <a:r>
              <a:rPr lang="tr-TR" sz="2400" dirty="0"/>
              <a:t>1. </a:t>
            </a:r>
            <a:r>
              <a:rPr lang="tr-TR" sz="2400" dirty="0" err="1"/>
              <a:t>Cataracts</a:t>
            </a:r>
            <a:r>
              <a:rPr lang="tr-TR" sz="2400" dirty="0"/>
              <a:t> </a:t>
            </a:r>
            <a:r>
              <a:rPr lang="tr-TR" sz="2400" dirty="0" err="1"/>
              <a:t>are</a:t>
            </a:r>
            <a:r>
              <a:rPr lang="tr-TR" sz="2400" dirty="0"/>
              <a:t> </a:t>
            </a:r>
            <a:r>
              <a:rPr lang="tr-TR" sz="2400" dirty="0" err="1"/>
              <a:t>common</a:t>
            </a:r>
            <a:r>
              <a:rPr lang="tr-TR" sz="2400" dirty="0"/>
              <a:t> in </a:t>
            </a:r>
            <a:r>
              <a:rPr lang="tr-TR" sz="2400" dirty="0" err="1"/>
              <a:t>dogs</a:t>
            </a:r>
            <a:r>
              <a:rPr lang="tr-TR" sz="2400" dirty="0"/>
              <a:t>, </a:t>
            </a:r>
            <a:r>
              <a:rPr lang="tr-TR" sz="2400" dirty="0" err="1"/>
              <a:t>rare</a:t>
            </a:r>
            <a:r>
              <a:rPr lang="tr-TR" sz="2400" dirty="0"/>
              <a:t> in </a:t>
            </a:r>
            <a:r>
              <a:rPr lang="tr-TR" sz="2400" dirty="0" err="1"/>
              <a:t>cats</a:t>
            </a:r>
            <a:r>
              <a:rPr lang="tr-TR" sz="2400" dirty="0"/>
              <a:t> </a:t>
            </a:r>
          </a:p>
          <a:p>
            <a:r>
              <a:rPr lang="tr-TR" sz="2400" dirty="0"/>
              <a:t>2. </a:t>
            </a:r>
            <a:r>
              <a:rPr lang="tr-TR" sz="2400" dirty="0" err="1"/>
              <a:t>Diabetic</a:t>
            </a:r>
            <a:r>
              <a:rPr lang="tr-TR" sz="2400" dirty="0"/>
              <a:t> </a:t>
            </a:r>
            <a:r>
              <a:rPr lang="tr-TR" sz="2400" dirty="0" err="1"/>
              <a:t>neuropathy</a:t>
            </a:r>
            <a:r>
              <a:rPr lang="tr-TR" sz="2400" dirty="0"/>
              <a:t> - </a:t>
            </a:r>
            <a:r>
              <a:rPr lang="tr-TR" sz="2400" dirty="0" err="1"/>
              <a:t>plantigrade</a:t>
            </a:r>
            <a:r>
              <a:rPr lang="tr-TR" sz="2400" dirty="0"/>
              <a:t> </a:t>
            </a:r>
            <a:r>
              <a:rPr lang="tr-TR" sz="2400" dirty="0" err="1"/>
              <a:t>stance</a:t>
            </a:r>
            <a:endParaRPr lang="tr-TR" sz="2400" dirty="0"/>
          </a:p>
          <a:p>
            <a:r>
              <a:rPr lang="tr-TR" sz="2400" dirty="0"/>
              <a:t>3. </a:t>
            </a:r>
            <a:r>
              <a:rPr lang="tr-TR" sz="2400" dirty="0" err="1"/>
              <a:t>Diabetic</a:t>
            </a:r>
            <a:r>
              <a:rPr lang="tr-TR" sz="2400" dirty="0"/>
              <a:t> </a:t>
            </a:r>
            <a:r>
              <a:rPr lang="tr-TR" sz="2400" dirty="0" err="1"/>
              <a:t>nephropathy</a:t>
            </a:r>
            <a:r>
              <a:rPr lang="tr-TR" sz="2400" dirty="0"/>
              <a:t> -</a:t>
            </a:r>
            <a:r>
              <a:rPr lang="tr-TR" sz="2400" dirty="0" err="1"/>
              <a:t>proteinuria</a:t>
            </a:r>
            <a:r>
              <a:rPr lang="tr-TR" sz="2400" dirty="0"/>
              <a:t> </a:t>
            </a:r>
            <a:r>
              <a:rPr lang="tr-TR" sz="2400" dirty="0" err="1"/>
              <a:t>renal</a:t>
            </a:r>
            <a:r>
              <a:rPr lang="tr-TR" sz="2400" dirty="0"/>
              <a:t> </a:t>
            </a:r>
            <a:r>
              <a:rPr lang="tr-TR" sz="2400" dirty="0" err="1"/>
              <a:t>failure</a:t>
            </a:r>
            <a:endParaRPr lang="tr-TR" sz="2400" dirty="0"/>
          </a:p>
          <a:p>
            <a:r>
              <a:rPr lang="tr-TR" sz="2400" dirty="0"/>
              <a:t>4. </a:t>
            </a:r>
            <a:r>
              <a:rPr lang="tr-TR" sz="2400" dirty="0" err="1"/>
              <a:t>Diabetic</a:t>
            </a:r>
            <a:r>
              <a:rPr lang="tr-TR" sz="2400" dirty="0"/>
              <a:t> </a:t>
            </a:r>
            <a:r>
              <a:rPr lang="tr-TR" sz="2400" dirty="0" err="1"/>
              <a:t>retinopathy</a:t>
            </a:r>
            <a:r>
              <a:rPr lang="tr-TR" sz="2400" dirty="0"/>
              <a:t> is </a:t>
            </a:r>
            <a:r>
              <a:rPr lang="tr-TR" sz="2400" dirty="0" err="1"/>
              <a:t>rare</a:t>
            </a:r>
            <a:r>
              <a:rPr lang="tr-TR" sz="2400" dirty="0"/>
              <a:t> </a:t>
            </a:r>
            <a:r>
              <a:rPr lang="tr-TR" sz="2400" dirty="0" err="1"/>
              <a:t>and</a:t>
            </a:r>
            <a:r>
              <a:rPr lang="tr-TR" sz="2400" dirty="0"/>
              <a:t> </a:t>
            </a:r>
            <a:r>
              <a:rPr lang="tr-TR" sz="2400" dirty="0" err="1"/>
              <a:t>causes</a:t>
            </a:r>
            <a:r>
              <a:rPr lang="tr-TR" sz="2400" dirty="0"/>
              <a:t> </a:t>
            </a:r>
            <a:r>
              <a:rPr lang="tr-TR" sz="2400" dirty="0" err="1"/>
              <a:t>blindness</a:t>
            </a:r>
            <a:endParaRPr lang="tr-TR" sz="2400" dirty="0"/>
          </a:p>
        </p:txBody>
      </p:sp>
    </p:spTree>
    <p:extLst>
      <p:ext uri="{BB962C8B-B14F-4D97-AF65-F5344CB8AC3E}">
        <p14:creationId xmlns:p14="http://schemas.microsoft.com/office/powerpoint/2010/main" val="4132847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b="1" dirty="0" err="1"/>
              <a:t>Effects</a:t>
            </a:r>
            <a:r>
              <a:rPr lang="tr-TR" sz="2400" b="1" dirty="0"/>
              <a:t> of </a:t>
            </a:r>
            <a:r>
              <a:rPr lang="tr-TR" sz="2400" b="1" dirty="0" err="1"/>
              <a:t>insulin</a:t>
            </a:r>
            <a:endParaRPr lang="tr-TR" sz="2400" b="1" dirty="0"/>
          </a:p>
          <a:p>
            <a:pPr lvl="1"/>
            <a:r>
              <a:rPr lang="en-US" sz="2400" dirty="0">
                <a:solidFill>
                  <a:srgbClr val="FF0000"/>
                </a:solidFill>
              </a:rPr>
              <a:t>Reduces</a:t>
            </a:r>
            <a:r>
              <a:rPr lang="en-US" sz="2400" dirty="0"/>
              <a:t> blood glucose level</a:t>
            </a:r>
            <a:r>
              <a:rPr lang="tr-TR" sz="2400" dirty="0"/>
              <a:t> (</a:t>
            </a:r>
            <a:r>
              <a:rPr lang="tr-TR" sz="2400" dirty="0" err="1"/>
              <a:t>hypoglycemia</a:t>
            </a:r>
            <a:r>
              <a:rPr lang="tr-TR" sz="2400" dirty="0"/>
              <a:t>)</a:t>
            </a:r>
            <a:endParaRPr lang="en-US" sz="2400" dirty="0"/>
          </a:p>
          <a:p>
            <a:pPr lvl="1"/>
            <a:r>
              <a:rPr lang="en-US" sz="2400" dirty="0">
                <a:solidFill>
                  <a:srgbClr val="FF0000"/>
                </a:solidFill>
              </a:rPr>
              <a:t>Stores</a:t>
            </a:r>
            <a:r>
              <a:rPr lang="en-US" sz="2400" dirty="0"/>
              <a:t> glucose in the form of glycogen</a:t>
            </a:r>
          </a:p>
          <a:p>
            <a:pPr lvl="1"/>
            <a:r>
              <a:rPr lang="en-US" sz="2400" dirty="0">
                <a:solidFill>
                  <a:srgbClr val="FF0000"/>
                </a:solidFill>
              </a:rPr>
              <a:t>Metabolizes </a:t>
            </a:r>
            <a:r>
              <a:rPr lang="en-US" sz="2400" dirty="0"/>
              <a:t>glucose by entering the body cells</a:t>
            </a:r>
            <a:endParaRPr lang="tr-TR" sz="2400" dirty="0"/>
          </a:p>
          <a:p>
            <a:pPr lvl="1"/>
            <a:r>
              <a:rPr lang="en-US" sz="2400" dirty="0">
                <a:solidFill>
                  <a:srgbClr val="FF0000"/>
                </a:solidFill>
              </a:rPr>
              <a:t>Increases</a:t>
            </a:r>
            <a:r>
              <a:rPr lang="en-US" sz="2400" dirty="0"/>
              <a:t> the entry of amino acids into the cell</a:t>
            </a:r>
            <a:r>
              <a:rPr lang="tr-TR" sz="2400" dirty="0"/>
              <a:t>s</a:t>
            </a:r>
            <a:endParaRPr lang="en-US" sz="2400" dirty="0"/>
          </a:p>
          <a:p>
            <a:pPr lvl="1"/>
            <a:r>
              <a:rPr lang="tr-TR" sz="2400" dirty="0">
                <a:solidFill>
                  <a:srgbClr val="FF0000"/>
                </a:solidFill>
              </a:rPr>
              <a:t>I</a:t>
            </a:r>
            <a:r>
              <a:rPr lang="en-US" sz="2400" dirty="0" err="1">
                <a:solidFill>
                  <a:srgbClr val="FF0000"/>
                </a:solidFill>
              </a:rPr>
              <a:t>ncreases</a:t>
            </a:r>
            <a:r>
              <a:rPr lang="en-US" sz="2400" dirty="0"/>
              <a:t> glucose and fatty acid intake into adipose tissue cells.</a:t>
            </a:r>
            <a:endParaRPr lang="tr-TR" sz="2400" dirty="0"/>
          </a:p>
          <a:p>
            <a:endParaRPr lang="tr-TR" dirty="0"/>
          </a:p>
        </p:txBody>
      </p:sp>
    </p:spTree>
    <p:extLst>
      <p:ext uri="{BB962C8B-B14F-4D97-AF65-F5344CB8AC3E}">
        <p14:creationId xmlns:p14="http://schemas.microsoft.com/office/powerpoint/2010/main" val="3537540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b="1" dirty="0" err="1"/>
              <a:t>Effects</a:t>
            </a:r>
            <a:r>
              <a:rPr lang="tr-TR" sz="2400" b="1" dirty="0"/>
              <a:t> of </a:t>
            </a:r>
            <a:r>
              <a:rPr lang="en-US" sz="2400" b="1" dirty="0" err="1"/>
              <a:t>Glukagon</a:t>
            </a:r>
            <a:r>
              <a:rPr lang="en-US" sz="2400" dirty="0"/>
              <a:t> </a:t>
            </a:r>
            <a:r>
              <a:rPr lang="tr-TR" sz="2400" dirty="0"/>
              <a:t>(</a:t>
            </a:r>
            <a:r>
              <a:rPr lang="tr-TR" sz="2400" dirty="0" err="1"/>
              <a:t>physiological</a:t>
            </a:r>
            <a:r>
              <a:rPr lang="tr-TR" sz="2400" dirty="0"/>
              <a:t> </a:t>
            </a:r>
            <a:r>
              <a:rPr lang="tr-TR" sz="2400" dirty="0" err="1"/>
              <a:t>insulin</a:t>
            </a:r>
            <a:r>
              <a:rPr lang="tr-TR" sz="2400" dirty="0"/>
              <a:t> antagonist)</a:t>
            </a:r>
            <a:endParaRPr lang="en-US" sz="2400" dirty="0"/>
          </a:p>
          <a:p>
            <a:pPr lvl="1"/>
            <a:r>
              <a:rPr lang="en-US" sz="2400" dirty="0">
                <a:solidFill>
                  <a:srgbClr val="FF0000"/>
                </a:solidFill>
              </a:rPr>
              <a:t>Increases</a:t>
            </a:r>
            <a:r>
              <a:rPr lang="en-US" sz="2400" dirty="0"/>
              <a:t> the blood glucose level</a:t>
            </a:r>
            <a:r>
              <a:rPr lang="tr-TR" sz="2400" dirty="0"/>
              <a:t> (</a:t>
            </a:r>
            <a:r>
              <a:rPr lang="tr-TR" sz="2400" dirty="0" err="1"/>
              <a:t>hyperglycemia</a:t>
            </a:r>
            <a:r>
              <a:rPr lang="tr-TR" sz="2400" dirty="0"/>
              <a:t>)</a:t>
            </a:r>
            <a:endParaRPr lang="en-US" sz="2400" dirty="0"/>
          </a:p>
          <a:p>
            <a:pPr lvl="1"/>
            <a:r>
              <a:rPr lang="en-US" sz="2400" dirty="0">
                <a:solidFill>
                  <a:srgbClr val="FF0000"/>
                </a:solidFill>
              </a:rPr>
              <a:t>Breaks</a:t>
            </a:r>
            <a:r>
              <a:rPr lang="en-US" sz="2400" dirty="0"/>
              <a:t> the glycogen into the glucose</a:t>
            </a:r>
            <a:r>
              <a:rPr lang="tr-TR" sz="2400" dirty="0"/>
              <a:t> (</a:t>
            </a:r>
            <a:r>
              <a:rPr lang="tr-TR" sz="2400" dirty="0" err="1"/>
              <a:t>glycogenolysis</a:t>
            </a:r>
            <a:r>
              <a:rPr lang="tr-TR" sz="2400" dirty="0"/>
              <a:t> )</a:t>
            </a:r>
            <a:endParaRPr lang="en-US" sz="2400" dirty="0"/>
          </a:p>
          <a:p>
            <a:pPr lvl="1"/>
            <a:r>
              <a:rPr lang="en-US" sz="2400" dirty="0">
                <a:solidFill>
                  <a:srgbClr val="FF0000"/>
                </a:solidFill>
              </a:rPr>
              <a:t>Increases</a:t>
            </a:r>
            <a:r>
              <a:rPr lang="en-US" sz="2400" dirty="0"/>
              <a:t> the </a:t>
            </a:r>
            <a:r>
              <a:rPr lang="tr-TR" sz="2400" dirty="0" err="1"/>
              <a:t>glyconeogenesis</a:t>
            </a:r>
            <a:r>
              <a:rPr lang="tr-TR" sz="2400" dirty="0"/>
              <a:t> (</a:t>
            </a:r>
            <a:r>
              <a:rPr lang="en-US" sz="2400" dirty="0"/>
              <a:t>glucose synthesis from amino </a:t>
            </a:r>
            <a:r>
              <a:rPr lang="tr-TR" sz="2400" dirty="0" err="1"/>
              <a:t>and</a:t>
            </a:r>
            <a:r>
              <a:rPr lang="tr-TR" sz="2400" dirty="0"/>
              <a:t> </a:t>
            </a:r>
            <a:r>
              <a:rPr lang="tr-TR" sz="2400" dirty="0" err="1"/>
              <a:t>fatty</a:t>
            </a:r>
            <a:r>
              <a:rPr lang="tr-TR" sz="2400" dirty="0"/>
              <a:t> </a:t>
            </a:r>
            <a:r>
              <a:rPr lang="en-US" sz="2400" dirty="0"/>
              <a:t>acids</a:t>
            </a:r>
            <a:r>
              <a:rPr lang="tr-TR" sz="2400" dirty="0"/>
              <a:t>)</a:t>
            </a:r>
            <a:endParaRPr lang="en-US" sz="2400" dirty="0"/>
          </a:p>
          <a:p>
            <a:endParaRPr lang="tr-TR" sz="2400" dirty="0"/>
          </a:p>
        </p:txBody>
      </p:sp>
    </p:spTree>
    <p:extLst>
      <p:ext uri="{BB962C8B-B14F-4D97-AF65-F5344CB8AC3E}">
        <p14:creationId xmlns:p14="http://schemas.microsoft.com/office/powerpoint/2010/main" val="262858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9"/>
            <a:ext cx="9404723" cy="637952"/>
          </a:xfrm>
        </p:spPr>
        <p:txBody>
          <a:bodyPr/>
          <a:lstStyle/>
          <a:p>
            <a:r>
              <a:rPr lang="tr-TR" dirty="0" err="1"/>
              <a:t>İntroduction</a:t>
            </a:r>
            <a:r>
              <a:rPr lang="tr-TR" dirty="0"/>
              <a:t> – </a:t>
            </a:r>
            <a:r>
              <a:rPr lang="tr-TR" dirty="0" err="1"/>
              <a:t>predisposition</a:t>
            </a:r>
            <a:r>
              <a:rPr lang="tr-TR" dirty="0"/>
              <a:t> </a:t>
            </a:r>
          </a:p>
        </p:txBody>
      </p:sp>
      <p:sp>
        <p:nvSpPr>
          <p:cNvPr id="3" name="İçerik Yer Tutucusu 2"/>
          <p:cNvSpPr>
            <a:spLocks noGrp="1"/>
          </p:cNvSpPr>
          <p:nvPr>
            <p:ph idx="1"/>
          </p:nvPr>
        </p:nvSpPr>
        <p:spPr>
          <a:xfrm>
            <a:off x="429658" y="1652530"/>
            <a:ext cx="11468559" cy="4836405"/>
          </a:xfrm>
        </p:spPr>
        <p:txBody>
          <a:bodyPr>
            <a:normAutofit/>
          </a:bodyPr>
          <a:lstStyle/>
          <a:p>
            <a:r>
              <a:rPr lang="en-US" sz="2400" dirty="0"/>
              <a:t>Most cases of spontaneous diabetes occur in </a:t>
            </a:r>
            <a:r>
              <a:rPr lang="en-US" sz="2400" b="1" dirty="0"/>
              <a:t> middle-aged to older cats and</a:t>
            </a:r>
            <a:r>
              <a:rPr lang="en-US" sz="2400" dirty="0"/>
              <a:t> </a:t>
            </a:r>
            <a:r>
              <a:rPr lang="en-US" sz="2400" b="1" dirty="0"/>
              <a:t>dogs</a:t>
            </a:r>
            <a:endParaRPr lang="tr-TR" sz="2400" dirty="0"/>
          </a:p>
          <a:p>
            <a:r>
              <a:rPr lang="en-US" sz="2400" dirty="0">
                <a:solidFill>
                  <a:srgbClr val="FF0000"/>
                </a:solidFill>
              </a:rPr>
              <a:t>In dog</a:t>
            </a:r>
            <a:r>
              <a:rPr lang="tr-TR" sz="2400" dirty="0">
                <a:solidFill>
                  <a:srgbClr val="FF0000"/>
                </a:solidFill>
              </a:rPr>
              <a:t>s </a:t>
            </a:r>
            <a:r>
              <a:rPr lang="tr-TR" sz="2400" dirty="0"/>
              <a:t>(</a:t>
            </a:r>
            <a:r>
              <a:rPr lang="tr-TR" sz="2400" dirty="0" err="1"/>
              <a:t>mostly</a:t>
            </a:r>
            <a:r>
              <a:rPr lang="tr-TR" sz="2400" dirty="0"/>
              <a:t> </a:t>
            </a:r>
            <a:r>
              <a:rPr lang="en-US" sz="2400" dirty="0"/>
              <a:t>middle-aged</a:t>
            </a:r>
            <a:r>
              <a:rPr lang="tr-TR" sz="2400" dirty="0"/>
              <a:t> </a:t>
            </a:r>
            <a:r>
              <a:rPr lang="tr-TR" sz="2400" dirty="0" err="1"/>
              <a:t>to</a:t>
            </a:r>
            <a:r>
              <a:rPr lang="tr-TR" sz="2400" dirty="0"/>
              <a:t> </a:t>
            </a:r>
            <a:r>
              <a:rPr lang="tr-TR" sz="2400" dirty="0" err="1"/>
              <a:t>older</a:t>
            </a:r>
            <a:r>
              <a:rPr lang="tr-TR" sz="2400" dirty="0"/>
              <a:t> </a:t>
            </a:r>
            <a:r>
              <a:rPr lang="tr-TR" sz="2400" dirty="0" err="1"/>
              <a:t>females</a:t>
            </a:r>
            <a:r>
              <a:rPr lang="tr-TR" sz="2400" dirty="0"/>
              <a:t>)</a:t>
            </a:r>
          </a:p>
          <a:p>
            <a:pPr marL="0" indent="0">
              <a:buNone/>
            </a:pPr>
            <a:r>
              <a:rPr lang="tr-TR" sz="2400" dirty="0"/>
              <a:t>	F</a:t>
            </a:r>
            <a:r>
              <a:rPr lang="en-US" sz="2400" dirty="0" err="1"/>
              <a:t>emales</a:t>
            </a:r>
            <a:r>
              <a:rPr lang="en-US" sz="2400" dirty="0"/>
              <a:t> are affected twice as often as males, and incidence appears to be increased in certain small breeds such as Miniature Poodles, Dachshunds, Schnauzers, Cairn Terriers, and Beagles, but </a:t>
            </a:r>
            <a:r>
              <a:rPr lang="en-US" sz="2400" b="1" dirty="0"/>
              <a:t>any breed</a:t>
            </a:r>
            <a:r>
              <a:rPr lang="en-US" sz="2400" dirty="0"/>
              <a:t> can be affected. </a:t>
            </a:r>
            <a:endParaRPr lang="tr-TR" sz="2400" dirty="0"/>
          </a:p>
          <a:p>
            <a:r>
              <a:rPr lang="tr-TR" sz="2400" dirty="0" err="1">
                <a:solidFill>
                  <a:srgbClr val="FF0000"/>
                </a:solidFill>
              </a:rPr>
              <a:t>In</a:t>
            </a:r>
            <a:r>
              <a:rPr lang="tr-TR" sz="2400" dirty="0">
                <a:solidFill>
                  <a:srgbClr val="FF0000"/>
                </a:solidFill>
              </a:rPr>
              <a:t> </a:t>
            </a:r>
            <a:r>
              <a:rPr lang="tr-TR" sz="2400" dirty="0" err="1">
                <a:solidFill>
                  <a:srgbClr val="FF0000"/>
                </a:solidFill>
              </a:rPr>
              <a:t>cats</a:t>
            </a:r>
            <a:r>
              <a:rPr lang="tr-TR" sz="2400" dirty="0">
                <a:solidFill>
                  <a:srgbClr val="FF0000"/>
                </a:solidFill>
              </a:rPr>
              <a:t> </a:t>
            </a:r>
            <a:r>
              <a:rPr lang="tr-TR" sz="2400" dirty="0"/>
              <a:t>(</a:t>
            </a:r>
            <a:r>
              <a:rPr lang="tr-TR" sz="2400" dirty="0" err="1"/>
              <a:t>mostly</a:t>
            </a:r>
            <a:r>
              <a:rPr lang="tr-TR" sz="2400" dirty="0"/>
              <a:t> </a:t>
            </a:r>
            <a:r>
              <a:rPr lang="en-US" sz="2400" dirty="0"/>
              <a:t>middle-aged</a:t>
            </a:r>
            <a:r>
              <a:rPr lang="tr-TR" sz="2400" dirty="0"/>
              <a:t> </a:t>
            </a:r>
            <a:r>
              <a:rPr lang="tr-TR" sz="2400" dirty="0" err="1"/>
              <a:t>to</a:t>
            </a:r>
            <a:r>
              <a:rPr lang="tr-TR" sz="2400" dirty="0"/>
              <a:t> </a:t>
            </a:r>
            <a:r>
              <a:rPr lang="tr-TR" sz="2400" dirty="0" err="1"/>
              <a:t>older</a:t>
            </a:r>
            <a:r>
              <a:rPr lang="tr-TR" sz="2400" dirty="0"/>
              <a:t> </a:t>
            </a:r>
            <a:r>
              <a:rPr lang="tr-TR" sz="2400" dirty="0" err="1"/>
              <a:t>neutered</a:t>
            </a:r>
            <a:r>
              <a:rPr lang="tr-TR" sz="2400" dirty="0"/>
              <a:t> </a:t>
            </a:r>
            <a:r>
              <a:rPr lang="tr-TR" sz="2400" dirty="0" err="1"/>
              <a:t>males</a:t>
            </a:r>
            <a:r>
              <a:rPr lang="tr-TR" sz="2400" dirty="0"/>
              <a:t>)</a:t>
            </a:r>
            <a:endParaRPr lang="tr-TR" sz="2400" dirty="0">
              <a:solidFill>
                <a:srgbClr val="FF0000"/>
              </a:solidFill>
            </a:endParaRPr>
          </a:p>
          <a:p>
            <a:pPr marL="0" indent="0">
              <a:buNone/>
            </a:pPr>
            <a:r>
              <a:rPr lang="tr-TR" sz="2400" dirty="0"/>
              <a:t>	</a:t>
            </a:r>
            <a:r>
              <a:rPr lang="en-US" sz="2400" dirty="0"/>
              <a:t>Obese male cats seem to be more commonly affected than female cats, and breeds such as Burmese, Russian Blue, Norwegian Forest Cat, Abyssinian, and </a:t>
            </a:r>
            <a:r>
              <a:rPr lang="en-US" sz="2400" dirty="0" err="1"/>
              <a:t>Tonkinese</a:t>
            </a:r>
            <a:r>
              <a:rPr lang="en-US" sz="2400" dirty="0"/>
              <a:t> appear predisposed.</a:t>
            </a:r>
            <a:endParaRPr lang="tr-TR" sz="2400" dirty="0"/>
          </a:p>
        </p:txBody>
      </p:sp>
    </p:spTree>
    <p:extLst>
      <p:ext uri="{BB962C8B-B14F-4D97-AF65-F5344CB8AC3E}">
        <p14:creationId xmlns:p14="http://schemas.microsoft.com/office/powerpoint/2010/main" val="2115726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693036"/>
          </a:xfrm>
        </p:spPr>
        <p:txBody>
          <a:bodyPr/>
          <a:lstStyle/>
          <a:p>
            <a:r>
              <a:rPr lang="tr-TR" dirty="0" err="1"/>
              <a:t>Types</a:t>
            </a:r>
            <a:r>
              <a:rPr lang="tr-TR" dirty="0"/>
              <a:t> </a:t>
            </a:r>
          </a:p>
        </p:txBody>
      </p:sp>
      <p:sp>
        <p:nvSpPr>
          <p:cNvPr id="3" name="İçerik Yer Tutucusu 2"/>
          <p:cNvSpPr>
            <a:spLocks noGrp="1"/>
          </p:cNvSpPr>
          <p:nvPr>
            <p:ph idx="1"/>
          </p:nvPr>
        </p:nvSpPr>
        <p:spPr>
          <a:xfrm>
            <a:off x="1103312" y="1784735"/>
            <a:ext cx="8946541" cy="3117772"/>
          </a:xfrm>
        </p:spPr>
        <p:txBody>
          <a:bodyPr>
            <a:normAutofit/>
          </a:bodyPr>
          <a:lstStyle/>
          <a:p>
            <a:r>
              <a:rPr lang="tr-TR" sz="2400" dirty="0" err="1"/>
              <a:t>Mainly</a:t>
            </a:r>
            <a:endParaRPr lang="tr-TR" sz="2400" dirty="0"/>
          </a:p>
          <a:p>
            <a:pPr marL="914400" lvl="1" indent="-457200">
              <a:buFont typeface="+mj-lt"/>
              <a:buAutoNum type="alphaLcPeriod"/>
            </a:pPr>
            <a:r>
              <a:rPr lang="en-US" sz="2200" dirty="0"/>
              <a:t> Type </a:t>
            </a:r>
            <a:r>
              <a:rPr lang="tr-TR" sz="2200" dirty="0"/>
              <a:t>1</a:t>
            </a:r>
            <a:r>
              <a:rPr lang="en-US" sz="2200" dirty="0"/>
              <a:t> D.M (insulin dependent)</a:t>
            </a:r>
          </a:p>
          <a:p>
            <a:pPr marL="914400" lvl="1" indent="-457200">
              <a:buFont typeface="+mj-lt"/>
              <a:buAutoNum type="alphaLcPeriod"/>
            </a:pPr>
            <a:r>
              <a:rPr lang="en-US" sz="2200" dirty="0"/>
              <a:t> Type </a:t>
            </a:r>
            <a:r>
              <a:rPr lang="tr-TR" sz="2200" dirty="0"/>
              <a:t>2</a:t>
            </a:r>
            <a:r>
              <a:rPr lang="en-US" sz="2200" dirty="0"/>
              <a:t> D.M (insulin resistant)</a:t>
            </a:r>
            <a:r>
              <a:rPr lang="tr-TR" sz="2200" dirty="0" err="1"/>
              <a:t>or</a:t>
            </a:r>
            <a:r>
              <a:rPr lang="tr-TR" sz="2200" dirty="0"/>
              <a:t>( </a:t>
            </a:r>
            <a:r>
              <a:rPr lang="tr-TR" sz="2200" dirty="0" err="1"/>
              <a:t>Non</a:t>
            </a:r>
            <a:r>
              <a:rPr lang="tr-TR" sz="2200" dirty="0"/>
              <a:t> </a:t>
            </a:r>
            <a:r>
              <a:rPr lang="tr-TR" sz="2200" dirty="0" err="1"/>
              <a:t>insulin</a:t>
            </a:r>
            <a:r>
              <a:rPr lang="tr-TR" sz="2200" dirty="0"/>
              <a:t> </a:t>
            </a:r>
            <a:r>
              <a:rPr lang="tr-TR" sz="2200" dirty="0" err="1"/>
              <a:t>dependent</a:t>
            </a:r>
            <a:r>
              <a:rPr lang="tr-TR" sz="2200" dirty="0"/>
              <a:t>)</a:t>
            </a:r>
            <a:endParaRPr lang="en-US" sz="2200" dirty="0"/>
          </a:p>
          <a:p>
            <a:r>
              <a:rPr lang="tr-TR" sz="2400" dirty="0" err="1"/>
              <a:t>Additionally</a:t>
            </a:r>
            <a:endParaRPr lang="tr-TR" sz="2400" dirty="0"/>
          </a:p>
          <a:p>
            <a:pPr marL="857250" lvl="1" indent="-457200">
              <a:buFont typeface="+mj-lt"/>
              <a:buAutoNum type="alphaLcPeriod"/>
            </a:pPr>
            <a:r>
              <a:rPr lang="en-US" sz="2200" dirty="0"/>
              <a:t> Secondary D.M.</a:t>
            </a:r>
            <a:endParaRPr lang="tr-TR" sz="2200" dirty="0"/>
          </a:p>
          <a:p>
            <a:pPr marL="857250" lvl="1" indent="-457200">
              <a:buFont typeface="+mj-lt"/>
              <a:buAutoNum type="alphaLcPeriod"/>
            </a:pPr>
            <a:r>
              <a:rPr lang="tr-TR" sz="2200" dirty="0"/>
              <a:t> </a:t>
            </a:r>
            <a:r>
              <a:rPr lang="tr-TR" sz="2200" dirty="0" err="1"/>
              <a:t>Transient</a:t>
            </a:r>
            <a:r>
              <a:rPr lang="tr-TR" sz="2200" dirty="0"/>
              <a:t> DM</a:t>
            </a:r>
          </a:p>
        </p:txBody>
      </p:sp>
    </p:spTree>
    <p:extLst>
      <p:ext uri="{BB962C8B-B14F-4D97-AF65-F5344CB8AC3E}">
        <p14:creationId xmlns:p14="http://schemas.microsoft.com/office/powerpoint/2010/main" val="2127035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70154"/>
          </a:xfrm>
        </p:spPr>
        <p:txBody>
          <a:bodyPr/>
          <a:lstStyle/>
          <a:p>
            <a:r>
              <a:rPr lang="tr-TR" dirty="0"/>
              <a:t>a. </a:t>
            </a:r>
            <a:r>
              <a:rPr lang="tr-TR" dirty="0" err="1"/>
              <a:t>Type</a:t>
            </a:r>
            <a:r>
              <a:rPr lang="tr-TR" dirty="0"/>
              <a:t> 1 (</a:t>
            </a:r>
            <a:r>
              <a:rPr lang="tr-TR" dirty="0" err="1"/>
              <a:t>insulin</a:t>
            </a:r>
            <a:r>
              <a:rPr lang="tr-TR" dirty="0"/>
              <a:t> </a:t>
            </a:r>
            <a:r>
              <a:rPr lang="tr-TR" dirty="0" err="1"/>
              <a:t>dependent</a:t>
            </a:r>
            <a:r>
              <a:rPr lang="tr-TR" dirty="0"/>
              <a:t>) D.M</a:t>
            </a:r>
            <a:br>
              <a:rPr lang="tr-TR" dirty="0"/>
            </a:br>
            <a:endParaRPr lang="tr-TR" dirty="0"/>
          </a:p>
        </p:txBody>
      </p:sp>
      <p:sp>
        <p:nvSpPr>
          <p:cNvPr id="3" name="İçerik Yer Tutucusu 2"/>
          <p:cNvSpPr>
            <a:spLocks noGrp="1"/>
          </p:cNvSpPr>
          <p:nvPr>
            <p:ph idx="1"/>
          </p:nvPr>
        </p:nvSpPr>
        <p:spPr>
          <a:xfrm>
            <a:off x="646111" y="1355076"/>
            <a:ext cx="11086853" cy="4893324"/>
          </a:xfrm>
        </p:spPr>
        <p:txBody>
          <a:bodyPr/>
          <a:lstStyle/>
          <a:p>
            <a:r>
              <a:rPr lang="en-US" dirty="0"/>
              <a:t>It is characterized by destruction of </a:t>
            </a:r>
            <a:r>
              <a:rPr lang="tr-TR" dirty="0" err="1"/>
              <a:t>the</a:t>
            </a:r>
            <a:r>
              <a:rPr lang="tr-TR" dirty="0"/>
              <a:t> </a:t>
            </a:r>
            <a:r>
              <a:rPr lang="tr-TR" dirty="0" err="1"/>
              <a:t>pancreatic</a:t>
            </a:r>
            <a:r>
              <a:rPr lang="tr-TR" dirty="0"/>
              <a:t> </a:t>
            </a:r>
            <a:r>
              <a:rPr lang="en-US" dirty="0"/>
              <a:t>beta cells</a:t>
            </a:r>
            <a:r>
              <a:rPr lang="tr-TR" dirty="0"/>
              <a:t> </a:t>
            </a:r>
            <a:r>
              <a:rPr lang="tr-TR" dirty="0" err="1"/>
              <a:t>and</a:t>
            </a:r>
            <a:r>
              <a:rPr lang="tr-TR" dirty="0"/>
              <a:t> </a:t>
            </a:r>
            <a:r>
              <a:rPr lang="tr-TR" dirty="0" err="1"/>
              <a:t>eventual</a:t>
            </a:r>
            <a:r>
              <a:rPr lang="tr-TR" dirty="0"/>
              <a:t> </a:t>
            </a:r>
            <a:r>
              <a:rPr lang="tr-TR" dirty="0" err="1"/>
              <a:t>complete</a:t>
            </a:r>
            <a:r>
              <a:rPr lang="tr-TR" dirty="0"/>
              <a:t> </a:t>
            </a:r>
            <a:r>
              <a:rPr lang="tr-TR" dirty="0" err="1"/>
              <a:t>loss</a:t>
            </a:r>
            <a:r>
              <a:rPr lang="tr-TR" dirty="0"/>
              <a:t> of</a:t>
            </a:r>
            <a:r>
              <a:rPr lang="en-US" dirty="0"/>
              <a:t> insulin secretion</a:t>
            </a:r>
          </a:p>
          <a:p>
            <a:r>
              <a:rPr lang="en-US" dirty="0"/>
              <a:t>Type I D.M </a:t>
            </a:r>
            <a:r>
              <a:rPr lang="tr-TR" dirty="0"/>
              <a:t>is </a:t>
            </a:r>
            <a:r>
              <a:rPr lang="tr-TR" dirty="0" err="1"/>
              <a:t>the</a:t>
            </a:r>
            <a:r>
              <a:rPr lang="tr-TR" dirty="0"/>
              <a:t> </a:t>
            </a:r>
            <a:r>
              <a:rPr lang="tr-TR" dirty="0" err="1"/>
              <a:t>most</a:t>
            </a:r>
            <a:r>
              <a:rPr lang="tr-TR" dirty="0"/>
              <a:t> </a:t>
            </a:r>
            <a:r>
              <a:rPr lang="tr-TR" dirty="0" err="1"/>
              <a:t>common</a:t>
            </a:r>
            <a:r>
              <a:rPr lang="tr-TR" dirty="0"/>
              <a:t> form </a:t>
            </a:r>
            <a:r>
              <a:rPr lang="en-US" dirty="0"/>
              <a:t>in dogs and </a:t>
            </a:r>
            <a:r>
              <a:rPr lang="tr-TR" dirty="0"/>
              <a:t>is </a:t>
            </a:r>
            <a:r>
              <a:rPr lang="tr-TR" dirty="0" err="1"/>
              <a:t>the</a:t>
            </a:r>
            <a:r>
              <a:rPr lang="tr-TR" dirty="0"/>
              <a:t> form </a:t>
            </a:r>
            <a:r>
              <a:rPr lang="tr-TR" dirty="0" err="1"/>
              <a:t>seen</a:t>
            </a:r>
            <a:r>
              <a:rPr lang="tr-TR" dirty="0"/>
              <a:t> in a </a:t>
            </a:r>
            <a:r>
              <a:rPr lang="tr-TR" dirty="0" err="1"/>
              <a:t>little</a:t>
            </a:r>
            <a:r>
              <a:rPr lang="tr-TR" dirty="0"/>
              <a:t> </a:t>
            </a:r>
            <a:r>
              <a:rPr lang="tr-TR" dirty="0" err="1"/>
              <a:t>over</a:t>
            </a:r>
            <a:r>
              <a:rPr lang="tr-TR" dirty="0"/>
              <a:t> </a:t>
            </a:r>
            <a:r>
              <a:rPr lang="tr-TR" dirty="0" err="1"/>
              <a:t>half</a:t>
            </a:r>
            <a:r>
              <a:rPr lang="tr-TR" dirty="0"/>
              <a:t> </a:t>
            </a:r>
            <a:r>
              <a:rPr lang="tr-TR" dirty="0" err="1"/>
              <a:t>diabetic</a:t>
            </a:r>
            <a:r>
              <a:rPr lang="tr-TR" dirty="0"/>
              <a:t> </a:t>
            </a:r>
            <a:r>
              <a:rPr lang="en-US" dirty="0"/>
              <a:t>cats.</a:t>
            </a:r>
          </a:p>
          <a:p>
            <a:r>
              <a:rPr lang="en-US" dirty="0"/>
              <a:t>The</a:t>
            </a:r>
            <a:r>
              <a:rPr lang="tr-TR" dirty="0"/>
              <a:t>se </a:t>
            </a:r>
            <a:r>
              <a:rPr lang="tr-TR" dirty="0" err="1"/>
              <a:t>animals</a:t>
            </a:r>
            <a:r>
              <a:rPr lang="tr-TR" dirty="0"/>
              <a:t> </a:t>
            </a:r>
            <a:r>
              <a:rPr lang="tr-TR" dirty="0" err="1"/>
              <a:t>are</a:t>
            </a:r>
            <a:r>
              <a:rPr lang="tr-TR" dirty="0"/>
              <a:t> </a:t>
            </a:r>
            <a:r>
              <a:rPr lang="tr-TR" dirty="0" err="1"/>
              <a:t>hypoinsulinemic</a:t>
            </a:r>
            <a:r>
              <a:rPr lang="tr-TR" dirty="0"/>
              <a:t>. </a:t>
            </a:r>
            <a:r>
              <a:rPr lang="tr-TR" dirty="0" err="1"/>
              <a:t>the</a:t>
            </a:r>
            <a:r>
              <a:rPr lang="en-US" dirty="0"/>
              <a:t>y give very little insulin response to increased blood glucose.</a:t>
            </a:r>
          </a:p>
          <a:p>
            <a:r>
              <a:rPr lang="en-US" dirty="0"/>
              <a:t>Exogenous insulin is required for treatment</a:t>
            </a:r>
          </a:p>
          <a:p>
            <a:r>
              <a:rPr lang="en-US" b="1" dirty="0"/>
              <a:t>Possible causes</a:t>
            </a:r>
          </a:p>
          <a:p>
            <a:pPr lvl="1"/>
            <a:r>
              <a:rPr lang="tr-TR" b="1" u="sng" dirty="0">
                <a:solidFill>
                  <a:srgbClr val="FF0000"/>
                </a:solidFill>
              </a:rPr>
              <a:t>l</a:t>
            </a:r>
            <a:r>
              <a:rPr lang="en-US" b="1" u="sng" dirty="0">
                <a:solidFill>
                  <a:srgbClr val="FF0000"/>
                </a:solidFill>
              </a:rPr>
              <a:t>n dogs</a:t>
            </a:r>
            <a:r>
              <a:rPr lang="tr-TR" dirty="0"/>
              <a:t>, g</a:t>
            </a:r>
            <a:r>
              <a:rPr lang="en-US" dirty="0" err="1"/>
              <a:t>enetics</a:t>
            </a:r>
            <a:r>
              <a:rPr lang="en-US" dirty="0"/>
              <a:t>, toxins, infections, insulin antagonists, immune-</a:t>
            </a:r>
            <a:r>
              <a:rPr lang="tr-TR" dirty="0" err="1"/>
              <a:t>mediat</a:t>
            </a:r>
            <a:r>
              <a:rPr lang="en-US" dirty="0" err="1"/>
              <a:t>ed</a:t>
            </a:r>
            <a:r>
              <a:rPr lang="en-US" dirty="0"/>
              <a:t> </a:t>
            </a:r>
            <a:r>
              <a:rPr lang="tr-TR" dirty="0" err="1"/>
              <a:t>mechanism</a:t>
            </a:r>
            <a:r>
              <a:rPr lang="en-US" dirty="0"/>
              <a:t>s, pancreatitis and chronic stress</a:t>
            </a:r>
            <a:r>
              <a:rPr lang="tr-TR" dirty="0"/>
              <a:t> </a:t>
            </a:r>
            <a:r>
              <a:rPr lang="tr-TR" dirty="0" err="1"/>
              <a:t>have</a:t>
            </a:r>
            <a:r>
              <a:rPr lang="tr-TR" dirty="0"/>
              <a:t> </a:t>
            </a:r>
            <a:r>
              <a:rPr lang="tr-TR" dirty="0" err="1"/>
              <a:t>all</a:t>
            </a:r>
            <a:r>
              <a:rPr lang="tr-TR" dirty="0"/>
              <a:t> </a:t>
            </a:r>
            <a:r>
              <a:rPr lang="tr-TR" dirty="0" err="1"/>
              <a:t>been</a:t>
            </a:r>
            <a:r>
              <a:rPr lang="tr-TR" dirty="0"/>
              <a:t> </a:t>
            </a:r>
            <a:r>
              <a:rPr lang="tr-TR" dirty="0" err="1"/>
              <a:t>speculated</a:t>
            </a:r>
            <a:r>
              <a:rPr lang="tr-TR" dirty="0"/>
              <a:t> </a:t>
            </a:r>
            <a:r>
              <a:rPr lang="tr-TR" dirty="0" err="1"/>
              <a:t>to</a:t>
            </a:r>
            <a:r>
              <a:rPr lang="tr-TR" dirty="0"/>
              <a:t> be </a:t>
            </a:r>
            <a:r>
              <a:rPr lang="tr-TR" dirty="0" err="1"/>
              <a:t>involved</a:t>
            </a:r>
            <a:r>
              <a:rPr lang="tr-TR" dirty="0"/>
              <a:t> in </a:t>
            </a:r>
            <a:r>
              <a:rPr lang="tr-TR" dirty="0" err="1"/>
              <a:t>development</a:t>
            </a:r>
            <a:r>
              <a:rPr lang="tr-TR" dirty="0"/>
              <a:t> of </a:t>
            </a:r>
            <a:r>
              <a:rPr lang="tr-TR" dirty="0" err="1"/>
              <a:t>diabetes</a:t>
            </a:r>
            <a:endParaRPr lang="en-US" dirty="0"/>
          </a:p>
          <a:p>
            <a:pPr lvl="1"/>
            <a:r>
              <a:rPr lang="tr-TR" b="1" u="sng" dirty="0">
                <a:solidFill>
                  <a:srgbClr val="FF0000"/>
                </a:solidFill>
              </a:rPr>
              <a:t>l</a:t>
            </a:r>
            <a:r>
              <a:rPr lang="en-US" b="1" u="sng" dirty="0">
                <a:solidFill>
                  <a:srgbClr val="FF0000"/>
                </a:solidFill>
              </a:rPr>
              <a:t>n cats</a:t>
            </a:r>
            <a:r>
              <a:rPr lang="tr-TR" dirty="0"/>
              <a:t>, </a:t>
            </a:r>
            <a:r>
              <a:rPr lang="tr-TR" dirty="0" err="1"/>
              <a:t>islet</a:t>
            </a:r>
            <a:r>
              <a:rPr lang="tr-TR" dirty="0"/>
              <a:t> a</a:t>
            </a:r>
            <a:r>
              <a:rPr lang="en-US" dirty="0" err="1"/>
              <a:t>myloid</a:t>
            </a:r>
            <a:r>
              <a:rPr lang="tr-TR" dirty="0" err="1"/>
              <a:t>osis</a:t>
            </a:r>
            <a:r>
              <a:rPr lang="tr-TR" dirty="0"/>
              <a:t>, </a:t>
            </a:r>
            <a:r>
              <a:rPr lang="en-US" dirty="0"/>
              <a:t>chronic pancreatitis and insulin antagonists</a:t>
            </a:r>
            <a:r>
              <a:rPr lang="tr-TR" dirty="0"/>
              <a:t> </a:t>
            </a:r>
            <a:r>
              <a:rPr lang="tr-TR" dirty="0" err="1"/>
              <a:t>may</a:t>
            </a:r>
            <a:r>
              <a:rPr lang="tr-TR" dirty="0"/>
              <a:t> be </a:t>
            </a:r>
            <a:r>
              <a:rPr lang="tr-TR" dirty="0" err="1"/>
              <a:t>involved</a:t>
            </a:r>
            <a:endParaRPr lang="tr-TR" dirty="0"/>
          </a:p>
        </p:txBody>
      </p:sp>
    </p:spTree>
    <p:extLst>
      <p:ext uri="{BB962C8B-B14F-4D97-AF65-F5344CB8AC3E}">
        <p14:creationId xmlns:p14="http://schemas.microsoft.com/office/powerpoint/2010/main" val="4028889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7624" y="210346"/>
            <a:ext cx="10249571" cy="1420149"/>
          </a:xfrm>
        </p:spPr>
        <p:txBody>
          <a:bodyPr/>
          <a:lstStyle/>
          <a:p>
            <a:r>
              <a:rPr lang="tr-TR" sz="4000" dirty="0"/>
              <a:t>b. </a:t>
            </a:r>
            <a:r>
              <a:rPr lang="tr-TR" sz="4000" dirty="0" err="1"/>
              <a:t>Type</a:t>
            </a:r>
            <a:r>
              <a:rPr lang="tr-TR" sz="4000" dirty="0"/>
              <a:t> 2 ( </a:t>
            </a:r>
            <a:r>
              <a:rPr lang="tr-TR" sz="4000" dirty="0" err="1"/>
              <a:t>insulin</a:t>
            </a:r>
            <a:r>
              <a:rPr lang="tr-TR" sz="4000" dirty="0"/>
              <a:t> </a:t>
            </a:r>
            <a:r>
              <a:rPr lang="tr-TR" sz="4000" dirty="0" err="1"/>
              <a:t>resistant</a:t>
            </a:r>
            <a:r>
              <a:rPr lang="tr-TR" sz="4000" dirty="0"/>
              <a:t>,</a:t>
            </a:r>
            <a:br>
              <a:rPr lang="tr-TR" sz="4000" dirty="0"/>
            </a:br>
            <a:r>
              <a:rPr lang="tr-TR" sz="4000" dirty="0"/>
              <a:t>( </a:t>
            </a:r>
            <a:r>
              <a:rPr lang="tr-TR" sz="4000" dirty="0" err="1"/>
              <a:t>Non</a:t>
            </a:r>
            <a:r>
              <a:rPr lang="tr-TR" sz="4000" dirty="0"/>
              <a:t> </a:t>
            </a:r>
            <a:r>
              <a:rPr lang="tr-TR" sz="4000" dirty="0" err="1"/>
              <a:t>insulin</a:t>
            </a:r>
            <a:r>
              <a:rPr lang="tr-TR" sz="4000" dirty="0"/>
              <a:t> </a:t>
            </a:r>
            <a:r>
              <a:rPr lang="tr-TR" sz="4000" dirty="0" err="1"/>
              <a:t>dependent</a:t>
            </a:r>
            <a:r>
              <a:rPr lang="tr-TR" sz="4000" dirty="0"/>
              <a:t>) D.M</a:t>
            </a:r>
            <a:br>
              <a:rPr lang="tr-TR" sz="4000" dirty="0"/>
            </a:br>
            <a:endParaRPr lang="tr-TR" sz="4000" dirty="0"/>
          </a:p>
        </p:txBody>
      </p:sp>
      <p:sp>
        <p:nvSpPr>
          <p:cNvPr id="3" name="İçerik Yer Tutucusu 2"/>
          <p:cNvSpPr>
            <a:spLocks noGrp="1"/>
          </p:cNvSpPr>
          <p:nvPr>
            <p:ph idx="1"/>
          </p:nvPr>
        </p:nvSpPr>
        <p:spPr>
          <a:xfrm>
            <a:off x="407624" y="2456763"/>
            <a:ext cx="11600762" cy="3227941"/>
          </a:xfrm>
        </p:spPr>
        <p:txBody>
          <a:bodyPr>
            <a:normAutofit/>
          </a:bodyPr>
          <a:lstStyle/>
          <a:p>
            <a:r>
              <a:rPr lang="tr-TR" sz="2400"/>
              <a:t>Insulin </a:t>
            </a:r>
            <a:r>
              <a:rPr lang="tr-TR" sz="2400" dirty="0" err="1"/>
              <a:t>resistance</a:t>
            </a:r>
            <a:r>
              <a:rPr lang="tr-TR" sz="2400" dirty="0"/>
              <a:t>, beta </a:t>
            </a:r>
            <a:r>
              <a:rPr lang="tr-TR" sz="2400" dirty="0" err="1"/>
              <a:t>cell</a:t>
            </a:r>
            <a:r>
              <a:rPr lang="tr-TR" sz="2400" dirty="0"/>
              <a:t> </a:t>
            </a:r>
            <a:r>
              <a:rPr lang="tr-TR" sz="2400" dirty="0" err="1"/>
              <a:t>dysfunction</a:t>
            </a:r>
            <a:r>
              <a:rPr lang="tr-TR" sz="2400" dirty="0"/>
              <a:t>, </a:t>
            </a:r>
            <a:r>
              <a:rPr lang="tr-TR" sz="2400" dirty="0" err="1"/>
              <a:t>or</a:t>
            </a:r>
            <a:r>
              <a:rPr lang="tr-TR" sz="2400" dirty="0"/>
              <a:t> </a:t>
            </a:r>
            <a:r>
              <a:rPr lang="tr-TR" sz="2400" dirty="0" err="1"/>
              <a:t>both</a:t>
            </a:r>
            <a:r>
              <a:rPr lang="tr-TR" sz="2400" dirty="0"/>
              <a:t>, </a:t>
            </a:r>
            <a:r>
              <a:rPr lang="tr-TR" sz="2400" dirty="0" err="1"/>
              <a:t>result</a:t>
            </a:r>
            <a:r>
              <a:rPr lang="tr-TR" sz="2400" dirty="0"/>
              <a:t> in a </a:t>
            </a:r>
            <a:r>
              <a:rPr lang="tr-TR" sz="2400" dirty="0" err="1"/>
              <a:t>relative</a:t>
            </a:r>
            <a:r>
              <a:rPr lang="tr-TR" sz="2400" dirty="0"/>
              <a:t> </a:t>
            </a:r>
            <a:r>
              <a:rPr lang="tr-TR" sz="2400" dirty="0" err="1"/>
              <a:t>deficiency</a:t>
            </a:r>
            <a:r>
              <a:rPr lang="tr-TR" sz="2400" dirty="0"/>
              <a:t> of insülin </a:t>
            </a:r>
            <a:r>
              <a:rPr lang="tr-TR" sz="2400" dirty="0" err="1"/>
              <a:t>or</a:t>
            </a:r>
            <a:r>
              <a:rPr lang="tr-TR" sz="2400" dirty="0"/>
              <a:t> insülin </a:t>
            </a:r>
            <a:r>
              <a:rPr lang="tr-TR" sz="2400" dirty="0" err="1"/>
              <a:t>action</a:t>
            </a:r>
            <a:endParaRPr lang="tr-TR" sz="2400" dirty="0"/>
          </a:p>
          <a:p>
            <a:r>
              <a:rPr lang="tr-TR" sz="2400" dirty="0" err="1"/>
              <a:t>Ketoacidosis</a:t>
            </a:r>
            <a:r>
              <a:rPr lang="tr-TR" sz="2400" dirty="0"/>
              <a:t> is </a:t>
            </a:r>
            <a:r>
              <a:rPr lang="tr-TR" sz="2400" dirty="0" err="1"/>
              <a:t>rare</a:t>
            </a:r>
            <a:r>
              <a:rPr lang="tr-TR" sz="2400" dirty="0"/>
              <a:t> </a:t>
            </a:r>
            <a:r>
              <a:rPr lang="tr-TR" sz="2400" dirty="0" err="1"/>
              <a:t>with</a:t>
            </a:r>
            <a:r>
              <a:rPr lang="tr-TR" sz="2400" dirty="0"/>
              <a:t> </a:t>
            </a:r>
            <a:r>
              <a:rPr lang="tr-TR" sz="2400" dirty="0" err="1"/>
              <a:t>this</a:t>
            </a:r>
            <a:r>
              <a:rPr lang="tr-TR" sz="2400" dirty="0"/>
              <a:t> </a:t>
            </a:r>
            <a:r>
              <a:rPr lang="tr-TR" sz="2400" dirty="0" err="1"/>
              <a:t>type</a:t>
            </a:r>
            <a:r>
              <a:rPr lang="tr-TR" sz="2400" dirty="0"/>
              <a:t> of </a:t>
            </a:r>
            <a:r>
              <a:rPr lang="tr-TR" sz="2400" dirty="0" err="1"/>
              <a:t>diabetes</a:t>
            </a:r>
            <a:r>
              <a:rPr lang="tr-TR" sz="2400" dirty="0"/>
              <a:t>.</a:t>
            </a:r>
          </a:p>
          <a:p>
            <a:r>
              <a:rPr lang="tr-TR" sz="2400" dirty="0" err="1"/>
              <a:t>Type</a:t>
            </a:r>
            <a:r>
              <a:rPr lang="tr-TR" sz="2400" dirty="0"/>
              <a:t> 2 DM is </a:t>
            </a:r>
            <a:r>
              <a:rPr lang="tr-TR" sz="2400" dirty="0" err="1"/>
              <a:t>rare</a:t>
            </a:r>
            <a:r>
              <a:rPr lang="tr-TR" sz="2400" dirty="0"/>
              <a:t> in </a:t>
            </a:r>
            <a:r>
              <a:rPr lang="tr-TR" sz="2400" dirty="0" err="1"/>
              <a:t>dogs</a:t>
            </a:r>
            <a:r>
              <a:rPr lang="tr-TR" sz="2400" dirty="0"/>
              <a:t> but </a:t>
            </a:r>
            <a:r>
              <a:rPr lang="tr-TR" sz="2400" dirty="0" err="1"/>
              <a:t>does</a:t>
            </a:r>
            <a:r>
              <a:rPr lang="tr-TR" sz="2400" dirty="0"/>
              <a:t> </a:t>
            </a:r>
            <a:r>
              <a:rPr lang="tr-TR" sz="2400" dirty="0" err="1"/>
              <a:t>occur</a:t>
            </a:r>
            <a:r>
              <a:rPr lang="tr-TR" sz="2400" dirty="0"/>
              <a:t> in </a:t>
            </a:r>
            <a:r>
              <a:rPr lang="tr-TR" sz="2400" dirty="0" err="1"/>
              <a:t>some</a:t>
            </a:r>
            <a:r>
              <a:rPr lang="tr-TR" sz="2400" dirty="0"/>
              <a:t> </a:t>
            </a:r>
            <a:r>
              <a:rPr lang="tr-TR" sz="2400" dirty="0" err="1"/>
              <a:t>cats</a:t>
            </a:r>
            <a:endParaRPr lang="tr-TR" sz="2400" dirty="0"/>
          </a:p>
          <a:p>
            <a:r>
              <a:rPr lang="tr-TR" sz="2400" dirty="0" err="1"/>
              <a:t>Obesity</a:t>
            </a:r>
            <a:r>
              <a:rPr lang="tr-TR" sz="2400" dirty="0"/>
              <a:t> </a:t>
            </a:r>
            <a:r>
              <a:rPr lang="tr-TR" sz="2400" err="1"/>
              <a:t>and</a:t>
            </a:r>
            <a:r>
              <a:rPr lang="tr-TR" sz="2400"/>
              <a:t> ıslet </a:t>
            </a:r>
            <a:r>
              <a:rPr lang="tr-TR" sz="2400" dirty="0" err="1"/>
              <a:t>amyloid</a:t>
            </a:r>
            <a:r>
              <a:rPr lang="tr-TR" sz="2400" dirty="0"/>
              <a:t> </a:t>
            </a:r>
            <a:r>
              <a:rPr lang="tr-TR" sz="2400" dirty="0" err="1"/>
              <a:t>accumulation</a:t>
            </a:r>
            <a:r>
              <a:rPr lang="tr-TR" sz="2400" dirty="0"/>
              <a:t> </a:t>
            </a:r>
            <a:r>
              <a:rPr lang="tr-TR" sz="2400" dirty="0" err="1"/>
              <a:t>may</a:t>
            </a:r>
            <a:r>
              <a:rPr lang="tr-TR" sz="2400" dirty="0"/>
              <a:t> be </a:t>
            </a:r>
            <a:r>
              <a:rPr lang="tr-TR" sz="2400" dirty="0" err="1"/>
              <a:t>involved</a:t>
            </a:r>
            <a:r>
              <a:rPr lang="tr-TR" sz="2400" dirty="0"/>
              <a:t> </a:t>
            </a:r>
            <a:r>
              <a:rPr lang="tr-TR" sz="2400" dirty="0" err="1"/>
              <a:t>especially</a:t>
            </a:r>
            <a:r>
              <a:rPr lang="tr-TR" sz="2400" dirty="0"/>
              <a:t> in </a:t>
            </a:r>
            <a:r>
              <a:rPr lang="tr-TR" sz="2400" dirty="0" err="1"/>
              <a:t>cats</a:t>
            </a:r>
            <a:endParaRPr lang="tr-TR" sz="2400" dirty="0"/>
          </a:p>
          <a:p>
            <a:endParaRPr lang="tr-TR" sz="2400" dirty="0"/>
          </a:p>
        </p:txBody>
      </p:sp>
    </p:spTree>
    <p:extLst>
      <p:ext uri="{BB962C8B-B14F-4D97-AF65-F5344CB8AC3E}">
        <p14:creationId xmlns:p14="http://schemas.microsoft.com/office/powerpoint/2010/main" val="7543956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9</TotalTime>
  <Words>2473</Words>
  <Application>Microsoft Office PowerPoint</Application>
  <PresentationFormat>Geniş ekran</PresentationFormat>
  <Paragraphs>160</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Century Gothic</vt:lpstr>
      <vt:lpstr>Wingdings 3</vt:lpstr>
      <vt:lpstr>İyon</vt:lpstr>
      <vt:lpstr>Endocrine disorders in dog and cats </vt:lpstr>
      <vt:lpstr>Diabetes Mellitus</vt:lpstr>
      <vt:lpstr>PowerPoint Sunusu</vt:lpstr>
      <vt:lpstr>PowerPoint Sunusu</vt:lpstr>
      <vt:lpstr>PowerPoint Sunusu</vt:lpstr>
      <vt:lpstr>İntroduction – predisposition </vt:lpstr>
      <vt:lpstr>Types </vt:lpstr>
      <vt:lpstr>a. Type 1 (insulin dependent) D.M </vt:lpstr>
      <vt:lpstr>b. Type 2 ( insulin resistant, ( Non insulin dependent) D.M </vt:lpstr>
      <vt:lpstr>PowerPoint Sunusu</vt:lpstr>
      <vt:lpstr>Insulin antagonists</vt:lpstr>
      <vt:lpstr> Secondary DM</vt:lpstr>
      <vt:lpstr> Transient DM </vt:lpstr>
      <vt:lpstr>Etiology of DM </vt:lpstr>
      <vt:lpstr> Pathogenesis of DM </vt:lpstr>
      <vt:lpstr>PowerPoint Sunusu</vt:lpstr>
      <vt:lpstr>Clinical Findings of DM </vt:lpstr>
      <vt:lpstr>Clinical Findings of DM</vt:lpstr>
      <vt:lpstr>PowerPoint Sunusu</vt:lpstr>
      <vt:lpstr>PowerPoint Sunusu</vt:lpstr>
      <vt:lpstr>PowerPoint Sunusu</vt:lpstr>
      <vt:lpstr>PowerPoint Sunusu</vt:lpstr>
      <vt:lpstr>Laboratory findings of DM </vt:lpstr>
      <vt:lpstr>Laboratory findings of DM</vt:lpstr>
      <vt:lpstr>differentiation</vt:lpstr>
      <vt:lpstr>serum fructosamine</vt:lpstr>
      <vt:lpstr>Treatment of Diabetes Mellitus </vt:lpstr>
      <vt:lpstr>PowerPoint Sunusu</vt:lpstr>
      <vt:lpstr>PowerPoint Sunusu</vt:lpstr>
      <vt:lpstr>Possible complications during the treatment of D.M.</vt:lpstr>
      <vt:lpstr>PowerPoint Sunusu</vt:lpstr>
      <vt:lpstr>Chronic complications of D.M.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3</cp:revision>
  <dcterms:created xsi:type="dcterms:W3CDTF">2021-12-28T15:00:24Z</dcterms:created>
  <dcterms:modified xsi:type="dcterms:W3CDTF">2021-12-28T15:12:49Z</dcterms:modified>
</cp:coreProperties>
</file>