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4056DD1-D341-4575-85CD-256184BA233C}" type="datetimeFigureOut">
              <a:rPr lang="tr-TR" smtClean="0"/>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9EDA1-AD94-4F57-825F-86AFB0768E5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4056DD1-D341-4575-85CD-256184BA233C}" type="datetimeFigureOut">
              <a:rPr lang="tr-TR" smtClean="0"/>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9EDA1-AD94-4F57-825F-86AFB0768E5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4056DD1-D341-4575-85CD-256184BA233C}" type="datetimeFigureOut">
              <a:rPr lang="tr-TR" smtClean="0"/>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9EDA1-AD94-4F57-825F-86AFB0768E5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4056DD1-D341-4575-85CD-256184BA233C}" type="datetimeFigureOut">
              <a:rPr lang="tr-TR" smtClean="0"/>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9EDA1-AD94-4F57-825F-86AFB0768E5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4056DD1-D341-4575-85CD-256184BA233C}" type="datetimeFigureOut">
              <a:rPr lang="tr-TR" smtClean="0"/>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9EDA1-AD94-4F57-825F-86AFB0768E5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4056DD1-D341-4575-85CD-256184BA233C}" type="datetimeFigureOut">
              <a:rPr lang="tr-TR" smtClean="0"/>
              <a:t>15.6.2020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99EDA1-AD94-4F57-825F-86AFB0768E5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4056DD1-D341-4575-85CD-256184BA233C}" type="datetimeFigureOut">
              <a:rPr lang="tr-TR" smtClean="0"/>
              <a:t>15.6.2020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699EDA1-AD94-4F57-825F-86AFB0768E5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4056DD1-D341-4575-85CD-256184BA233C}" type="datetimeFigureOut">
              <a:rPr lang="tr-TR" smtClean="0"/>
              <a:t>15.6.2020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699EDA1-AD94-4F57-825F-86AFB0768E5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4056DD1-D341-4575-85CD-256184BA233C}" type="datetimeFigureOut">
              <a:rPr lang="tr-TR" smtClean="0"/>
              <a:t>15.6.2020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699EDA1-AD94-4F57-825F-86AFB0768E5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4056DD1-D341-4575-85CD-256184BA233C}" type="datetimeFigureOut">
              <a:rPr lang="tr-TR" smtClean="0"/>
              <a:t>15.6.2020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99EDA1-AD94-4F57-825F-86AFB0768E5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4056DD1-D341-4575-85CD-256184BA233C}" type="datetimeFigureOut">
              <a:rPr lang="tr-TR" smtClean="0"/>
              <a:t>15.6.2020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99EDA1-AD94-4F57-825F-86AFB0768E5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56DD1-D341-4575-85CD-256184BA233C}" type="datetimeFigureOut">
              <a:rPr lang="tr-TR" smtClean="0"/>
              <a:t>15.6.2020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9EDA1-AD94-4F57-825F-86AFB0768E5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5. HAFTA </a:t>
            </a:r>
            <a:endParaRPr lang="tr-TR" dirty="0"/>
          </a:p>
        </p:txBody>
      </p:sp>
      <p:sp>
        <p:nvSpPr>
          <p:cNvPr id="3" name="2 Alt Başlık"/>
          <p:cNvSpPr>
            <a:spLocks noGrp="1"/>
          </p:cNvSpPr>
          <p:nvPr>
            <p:ph type="subTitle" idx="1"/>
          </p:nvPr>
        </p:nvSpPr>
        <p:spPr/>
        <p:txBody>
          <a:bodyPr/>
          <a:lstStyle/>
          <a:p>
            <a:r>
              <a:rPr lang="tr-TR" dirty="0" err="1" smtClean="0"/>
              <a:t>Palmerstonculuk</a:t>
            </a:r>
            <a:r>
              <a:rPr lang="tr-TR" dirty="0" smtClean="0"/>
              <a:t> Siyasası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a:t>Bu hafta İngiltere’nin </a:t>
            </a:r>
            <a:r>
              <a:rPr lang="tr-TR" dirty="0" err="1"/>
              <a:t>Palmerstonculuk</a:t>
            </a:r>
            <a:r>
              <a:rPr lang="tr-TR" dirty="0"/>
              <a:t> </a:t>
            </a:r>
            <a:r>
              <a:rPr lang="tr-TR" dirty="0" smtClean="0"/>
              <a:t>siyasası ve </a:t>
            </a:r>
            <a:r>
              <a:rPr lang="tr-TR" dirty="0"/>
              <a:t>bunun Osmanlı İmparatorluğu’na </a:t>
            </a:r>
            <a:r>
              <a:rPr lang="tr-TR" dirty="0" smtClean="0"/>
              <a:t>etkilerini </a:t>
            </a:r>
            <a:r>
              <a:rPr lang="tr-TR" dirty="0"/>
              <a:t>ele </a:t>
            </a:r>
            <a:r>
              <a:rPr lang="tr-TR" dirty="0" smtClean="0"/>
              <a:t>alacağız. </a:t>
            </a:r>
          </a:p>
          <a:p>
            <a:pPr algn="just"/>
            <a:r>
              <a:rPr lang="tr-TR" dirty="0" smtClean="0"/>
              <a:t>Rusya’nın </a:t>
            </a:r>
            <a:r>
              <a:rPr lang="tr-TR" dirty="0"/>
              <a:t>Hünkâr İskelesi Anlaşması (1833) ile Osmanlı </a:t>
            </a:r>
            <a:r>
              <a:rPr lang="tr-TR" dirty="0" smtClean="0"/>
              <a:t>devleti üzerinde </a:t>
            </a:r>
            <a:r>
              <a:rPr lang="tr-TR" dirty="0"/>
              <a:t>kazandığı nüfuz İngiltere’yi hem Avrupa uyumu hem de Doğu Akdeniz üzerinden Hindistan yolunun güvenliği sorunu nedeniyle rahatsız etmişti. Dönemin İngiliz Dışişleri Bakanı </a:t>
            </a:r>
            <a:r>
              <a:rPr lang="tr-TR" dirty="0" err="1"/>
              <a:t>Lord</a:t>
            </a:r>
            <a:r>
              <a:rPr lang="tr-TR" dirty="0"/>
              <a:t> </a:t>
            </a:r>
            <a:r>
              <a:rPr lang="tr-TR" dirty="0" err="1"/>
              <a:t>Palmerston’un</a:t>
            </a:r>
            <a:r>
              <a:rPr lang="tr-TR" dirty="0"/>
              <a:t> oluşturacağı ve </a:t>
            </a:r>
            <a:r>
              <a:rPr lang="tr-TR" dirty="0" err="1"/>
              <a:t>Palmerstonizm</a:t>
            </a:r>
            <a:r>
              <a:rPr lang="tr-TR" dirty="0"/>
              <a:t> olarak adlandırılacak olan güncel politikalar, İngiltere’nin neredeyse yüzyıl sürecek geleneksel Yakın Doğu </a:t>
            </a:r>
            <a:r>
              <a:rPr lang="tr-TR" dirty="0" smtClean="0"/>
              <a:t>siyasasına dönüşecek ve on </a:t>
            </a:r>
            <a:r>
              <a:rPr lang="tr-TR" dirty="0"/>
              <a:t>dokuzuncu yüzyılın son çeyreğine kadar istikrarlı bir şekilde </a:t>
            </a:r>
            <a:r>
              <a:rPr lang="tr-TR" dirty="0" smtClean="0"/>
              <a:t>sürdürülecektir. </a:t>
            </a:r>
            <a:r>
              <a:rPr lang="tr-TR" dirty="0" err="1" smtClean="0"/>
              <a:t>Palmerstonizm</a:t>
            </a:r>
            <a:r>
              <a:rPr lang="tr-TR" dirty="0" smtClean="0"/>
              <a:t> Osmanlı mali iflasını takiben 1870’lerin ortalarından itibaren revize edilecek ve tam </a:t>
            </a:r>
            <a:r>
              <a:rPr lang="tr-TR" dirty="0"/>
              <a:t>anlamıyla Birinci Dünya Savaşı ile terk edilecektir.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a:t>Bir </a:t>
            </a:r>
            <a:r>
              <a:rPr lang="tr-TR" dirty="0" err="1"/>
              <a:t>Tory</a:t>
            </a:r>
            <a:r>
              <a:rPr lang="tr-TR" dirty="0"/>
              <a:t> (</a:t>
            </a:r>
            <a:r>
              <a:rPr lang="tr-TR" dirty="0" smtClean="0"/>
              <a:t>muhafazakâr) olan </a:t>
            </a:r>
            <a:r>
              <a:rPr lang="tr-TR" dirty="0" err="1"/>
              <a:t>Lord</a:t>
            </a:r>
            <a:r>
              <a:rPr lang="tr-TR" dirty="0"/>
              <a:t> </a:t>
            </a:r>
            <a:r>
              <a:rPr lang="tr-TR" dirty="0" err="1"/>
              <a:t>Palmerston’un</a:t>
            </a:r>
            <a:r>
              <a:rPr lang="tr-TR" dirty="0"/>
              <a:t> ortaya koyduğu ve </a:t>
            </a:r>
            <a:r>
              <a:rPr lang="tr-TR" dirty="0" err="1" smtClean="0"/>
              <a:t>Whig’ler</a:t>
            </a:r>
            <a:r>
              <a:rPr lang="tr-TR" dirty="0" smtClean="0"/>
              <a:t>(liberaller) tarafından da </a:t>
            </a:r>
            <a:r>
              <a:rPr lang="tr-TR" dirty="0" smtClean="0"/>
              <a:t>desteklenen bu politikaların </a:t>
            </a:r>
            <a:r>
              <a:rPr lang="tr-TR" dirty="0"/>
              <a:t>motivasyonunu Doğu Akdeniz’de Rusya ile karşı karşıya gelme ihtimali, dolayısıyla da Hindistan yolunun güvenliği oluşturmaktaydı. </a:t>
            </a:r>
            <a:r>
              <a:rPr lang="tr-TR" dirty="0" smtClean="0"/>
              <a:t>Bu </a:t>
            </a:r>
            <a:r>
              <a:rPr lang="tr-TR" dirty="0"/>
              <a:t>hedefin gerçekleşmesinin koşulu da İngiltere için Osmanlı İmparatorluğu’nun siyasî bağımsızlığının </a:t>
            </a:r>
            <a:r>
              <a:rPr lang="tr-TR" dirty="0" smtClean="0"/>
              <a:t>ve </a:t>
            </a:r>
            <a:r>
              <a:rPr lang="tr-TR" dirty="0"/>
              <a:t>toprak bütünlüğünün korunmasıydı. İmparatorluğun Mısırlı </a:t>
            </a:r>
            <a:r>
              <a:rPr lang="tr-TR" dirty="0" err="1"/>
              <a:t>Mehmed</a:t>
            </a:r>
            <a:r>
              <a:rPr lang="tr-TR" dirty="0"/>
              <a:t> Ali gibi </a:t>
            </a:r>
            <a:r>
              <a:rPr lang="tr-TR" dirty="0" smtClean="0"/>
              <a:t>merkezkaç kuvvetlerden ya da Rusya </a:t>
            </a:r>
            <a:r>
              <a:rPr lang="tr-TR" dirty="0"/>
              <a:t>gibi </a:t>
            </a:r>
            <a:r>
              <a:rPr lang="tr-TR" dirty="0" smtClean="0"/>
              <a:t>dış güçlerden gelen tehlikelere karşı korunmasını </a:t>
            </a:r>
            <a:r>
              <a:rPr lang="tr-TR" dirty="0" err="1" smtClean="0"/>
              <a:t>Birtanya’nın</a:t>
            </a:r>
            <a:r>
              <a:rPr lang="tr-TR" dirty="0" smtClean="0"/>
              <a:t> kolonyal çıkarları için elzem gören bu anlayış “Avrupa’nın hasta adamı” (</a:t>
            </a:r>
            <a:r>
              <a:rPr lang="tr-TR" dirty="0" err="1" smtClean="0"/>
              <a:t>sick</a:t>
            </a:r>
            <a:r>
              <a:rPr lang="tr-TR" dirty="0" smtClean="0"/>
              <a:t> </a:t>
            </a:r>
            <a:r>
              <a:rPr lang="tr-TR" dirty="0" err="1" smtClean="0"/>
              <a:t>man</a:t>
            </a:r>
            <a:r>
              <a:rPr lang="tr-TR" dirty="0" smtClean="0"/>
              <a:t> of </a:t>
            </a:r>
            <a:r>
              <a:rPr lang="tr-TR" dirty="0" err="1" smtClean="0"/>
              <a:t>Europe</a:t>
            </a:r>
            <a:r>
              <a:rPr lang="tr-TR" dirty="0" smtClean="0"/>
              <a:t>) olarak bilinen Osmanlı devletini iyileştirmeyi, kendi </a:t>
            </a:r>
            <a:r>
              <a:rPr lang="tr-TR" dirty="0"/>
              <a:t>kendini </a:t>
            </a:r>
            <a:r>
              <a:rPr lang="tr-TR" dirty="0" smtClean="0"/>
              <a:t>koruyabilecek düzeyde modern bir devlet haline getirmeyi” ve gerekirse Osmanlıyla birlikte Rusya karşısında savaşa girmeyi de içeren bir dizi stratejiyi kapsıyordu.  </a:t>
            </a:r>
            <a:endParaRPr lang="tr-TR" dirty="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err="1"/>
              <a:t>Palmerstonculuk</a:t>
            </a:r>
            <a:r>
              <a:rPr lang="tr-TR" dirty="0"/>
              <a:t> </a:t>
            </a:r>
            <a:r>
              <a:rPr lang="tr-TR" dirty="0" smtClean="0"/>
              <a:t>siyasası Oryantalist söylemlerin adeta bir manifestosu görünümündedir ve Osmanlı </a:t>
            </a:r>
            <a:r>
              <a:rPr lang="tr-TR" dirty="0"/>
              <a:t>modernleşmesine dair taraflı bir anlatının </a:t>
            </a:r>
            <a:r>
              <a:rPr lang="tr-TR" dirty="0" smtClean="0"/>
              <a:t>oluşmasında katkısı büyüktür. On dokuzuncu ve yirminci yüzyıl Batılı tarih yazımında Osmanlı modernleşme </a:t>
            </a:r>
            <a:r>
              <a:rPr lang="tr-TR" dirty="0"/>
              <a:t>deneyimi, </a:t>
            </a:r>
            <a:r>
              <a:rPr lang="tr-TR" dirty="0" smtClean="0"/>
              <a:t>ağırlıklı olarak Osmanlı’ya bir herhangi bir faillik atfetmeksizin İngiltere’nin </a:t>
            </a:r>
            <a:r>
              <a:rPr lang="tr-TR" dirty="0"/>
              <a:t>tek yanlı aksiyonu, bir bakıma “hasta adamı” tek başına ayakta tutma çabası olarak </a:t>
            </a:r>
            <a:r>
              <a:rPr lang="tr-TR" dirty="0" smtClean="0"/>
              <a:t>muamele görmüştür. Özcü </a:t>
            </a:r>
            <a:r>
              <a:rPr lang="tr-TR" dirty="0"/>
              <a:t>bir </a:t>
            </a:r>
            <a:r>
              <a:rPr lang="tr-TR" dirty="0" smtClean="0"/>
              <a:t>yaklaşımla Osmanlı’da </a:t>
            </a:r>
            <a:r>
              <a:rPr lang="tr-TR" dirty="0"/>
              <a:t>değişime yönelik bir irade </a:t>
            </a:r>
            <a:r>
              <a:rPr lang="tr-TR" dirty="0" smtClean="0"/>
              <a:t>eksikliğini varsayan bu anlatı Oryantalist </a:t>
            </a:r>
            <a:r>
              <a:rPr lang="tr-TR" dirty="0"/>
              <a:t>filtrelerle </a:t>
            </a:r>
            <a:r>
              <a:rPr lang="tr-TR" dirty="0" smtClean="0"/>
              <a:t>doludur. Osmanlı reformcu kadroları özgün bir değişim iradesine ve müzakere gücüne sahip özneler olarak değil kendilerine Batılı devletler tarafından dayatılanı </a:t>
            </a:r>
            <a:r>
              <a:rPr lang="tr-TR" dirty="0"/>
              <a:t>kabul eden </a:t>
            </a:r>
            <a:r>
              <a:rPr lang="tr-TR" dirty="0" smtClean="0"/>
              <a:t>pasif alıcılar olarak resmedilir.  </a:t>
            </a:r>
            <a:endParaRPr lang="tr-TR"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gn="just"/>
            <a:r>
              <a:rPr lang="tr-TR" dirty="0" err="1"/>
              <a:t>Palmerstonculuk</a:t>
            </a:r>
            <a:r>
              <a:rPr lang="tr-TR" dirty="0"/>
              <a:t> </a:t>
            </a:r>
            <a:r>
              <a:rPr lang="tr-TR" dirty="0" smtClean="0"/>
              <a:t>siyasası, </a:t>
            </a:r>
            <a:r>
              <a:rPr lang="tr-TR" dirty="0"/>
              <a:t>Osmanlı İmparatorluğu’nun modern bir devlet </a:t>
            </a:r>
            <a:r>
              <a:rPr lang="tr-TR" dirty="0" smtClean="0"/>
              <a:t>aygıtının </a:t>
            </a:r>
            <a:r>
              <a:rPr lang="tr-TR" dirty="0"/>
              <a:t>sahip olması için gerekli olan koşulların sağlanmasına katkıda bulunma iddiasındadır. </a:t>
            </a:r>
            <a:r>
              <a:rPr lang="tr-TR" dirty="0" smtClean="0"/>
              <a:t>Osmanlı devletinin iyi </a:t>
            </a:r>
            <a:r>
              <a:rPr lang="tr-TR" dirty="0"/>
              <a:t>işleyen bir </a:t>
            </a:r>
            <a:r>
              <a:rPr lang="tr-TR" dirty="0" smtClean="0"/>
              <a:t>bürokrasiye kavuşturulması, ordunun </a:t>
            </a:r>
            <a:r>
              <a:rPr lang="tr-TR" dirty="0"/>
              <a:t>yeniden </a:t>
            </a:r>
            <a:r>
              <a:rPr lang="tr-TR" dirty="0" smtClean="0"/>
              <a:t>yapılandırılması ve vergi sisteminin reforma tabi tutulması gibi hususların öne çıktığı, Michael </a:t>
            </a:r>
            <a:r>
              <a:rPr lang="tr-TR" dirty="0" err="1" smtClean="0"/>
              <a:t>Mann’ci</a:t>
            </a:r>
            <a:r>
              <a:rPr lang="tr-TR" dirty="0" smtClean="0"/>
              <a:t> anlamda alt yapısal iktidara sahip ve sivil topluma nüfuz kapasitesi yüksek bir modern devletin temellerinin atılmasını planlayan bu siyasa reel politik gereklerle modernleşme girişimlerini birleştirerek Osmanlı devletini dış müdahaleye fazlasıyla açık bir hale sokacaktır.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a:t>Modern devlet olmanın temel </a:t>
            </a:r>
            <a:r>
              <a:rPr lang="tr-TR" dirty="0" smtClean="0"/>
              <a:t>kriterleri arasında vergilerin </a:t>
            </a:r>
            <a:r>
              <a:rPr lang="tr-TR" dirty="0"/>
              <a:t>düzenli toplanabilmesi ve ülke sınırları içerisinde standart vergi uygulamalarının gerçekleştirilebilmesi </a:t>
            </a:r>
            <a:r>
              <a:rPr lang="tr-TR" dirty="0" smtClean="0"/>
              <a:t>ön sıralarda gelmekteydi. </a:t>
            </a:r>
            <a:r>
              <a:rPr lang="tr-TR" dirty="0" err="1" smtClean="0"/>
              <a:t>Palmerstonculuk</a:t>
            </a:r>
            <a:r>
              <a:rPr lang="tr-TR" dirty="0" smtClean="0"/>
              <a:t> siyasasının da</a:t>
            </a:r>
            <a:r>
              <a:rPr lang="tr-TR" dirty="0"/>
              <a:t>, </a:t>
            </a:r>
            <a:r>
              <a:rPr lang="tr-TR" dirty="0" smtClean="0"/>
              <a:t>serbest ticaret, merkantilizm ve </a:t>
            </a:r>
            <a:r>
              <a:rPr lang="tr-TR" dirty="0" err="1" smtClean="0"/>
              <a:t>kolonyalizm</a:t>
            </a:r>
            <a:r>
              <a:rPr lang="tr-TR" dirty="0" smtClean="0"/>
              <a:t> gibi olguların dikte ettiği parametrelerle bezenmiş öncelikli kaygısı, üzerinde nüfuz kurmaya çalıştığı Osmanlı ülkesinde bu </a:t>
            </a:r>
            <a:r>
              <a:rPr lang="tr-TR" dirty="0"/>
              <a:t>konuda bir </a:t>
            </a:r>
            <a:r>
              <a:rPr lang="tr-TR" dirty="0" err="1"/>
              <a:t>standartizasyonun</a:t>
            </a:r>
            <a:r>
              <a:rPr lang="tr-TR" dirty="0"/>
              <a:t> sağlanmasıydı. Osmanlı İmparatorluğu’nda dönem itibariyle standart bir vergilendirme işlemi yoktu. Vergilendirme, yerelliklerin kendilerine özgü koşullarına, yerel yöneticilere bağlı olarak, </a:t>
            </a:r>
            <a:r>
              <a:rPr lang="tr-TR" dirty="0" smtClean="0"/>
              <a:t>bazen de </a:t>
            </a:r>
            <a:r>
              <a:rPr lang="tr-TR" dirty="0"/>
              <a:t>zamansal olarak farklılık göstermekteydi.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62500" lnSpcReduction="20000"/>
          </a:bodyPr>
          <a:lstStyle/>
          <a:p>
            <a:pPr algn="just"/>
            <a:r>
              <a:rPr lang="tr-TR" dirty="0"/>
              <a:t>İngiltere’nin </a:t>
            </a:r>
            <a:r>
              <a:rPr lang="tr-TR" dirty="0" err="1"/>
              <a:t>Palmerstonculuk</a:t>
            </a:r>
            <a:r>
              <a:rPr lang="tr-TR" dirty="0"/>
              <a:t> </a:t>
            </a:r>
            <a:r>
              <a:rPr lang="tr-TR" dirty="0" smtClean="0"/>
              <a:t>siyasasının ilk tezahürünün 1838 yılında imzalanan </a:t>
            </a:r>
            <a:r>
              <a:rPr lang="tr-TR" dirty="0" err="1" smtClean="0"/>
              <a:t>Baltalimanı</a:t>
            </a:r>
            <a:r>
              <a:rPr lang="tr-TR" dirty="0" smtClean="0"/>
              <a:t> Ticaret Antlaşması (</a:t>
            </a:r>
            <a:r>
              <a:rPr lang="tr-TR" dirty="0" err="1" smtClean="0"/>
              <a:t>Anglo</a:t>
            </a:r>
            <a:r>
              <a:rPr lang="tr-TR" dirty="0" smtClean="0"/>
              <a:t>-</a:t>
            </a:r>
            <a:r>
              <a:rPr lang="tr-TR" dirty="0" err="1" smtClean="0"/>
              <a:t>Turkish</a:t>
            </a:r>
            <a:r>
              <a:rPr lang="tr-TR" dirty="0" smtClean="0"/>
              <a:t> </a:t>
            </a:r>
            <a:r>
              <a:rPr lang="tr-TR" dirty="0" err="1" smtClean="0"/>
              <a:t>Trade</a:t>
            </a:r>
            <a:r>
              <a:rPr lang="tr-TR" dirty="0" smtClean="0"/>
              <a:t> </a:t>
            </a:r>
            <a:r>
              <a:rPr lang="tr-TR" dirty="0" err="1" smtClean="0"/>
              <a:t>Treaty</a:t>
            </a:r>
            <a:r>
              <a:rPr lang="tr-TR" dirty="0" smtClean="0"/>
              <a:t> of 1838) olduğu kabul edilir. Anlaşma </a:t>
            </a:r>
            <a:r>
              <a:rPr lang="tr-TR" dirty="0"/>
              <a:t>gereği İngiliz tüccarlar, Osmanlı topraklarında “en fazla müsaadeye mazhar” tüccar payesini </a:t>
            </a:r>
            <a:r>
              <a:rPr lang="tr-TR" dirty="0" smtClean="0"/>
              <a:t>kazanmışlardır. Öte </a:t>
            </a:r>
            <a:r>
              <a:rPr lang="tr-TR" dirty="0"/>
              <a:t>yandan “Yed-i </a:t>
            </a:r>
            <a:r>
              <a:rPr lang="tr-TR" dirty="0" err="1"/>
              <a:t>Vahid</a:t>
            </a:r>
            <a:r>
              <a:rPr lang="tr-TR" dirty="0"/>
              <a:t>” olarak bilinen, ipek, tuz gibi maddelere uygulanan tekel uygulamasına da, söz konusu anlaşma uyarınca son </a:t>
            </a:r>
            <a:r>
              <a:rPr lang="tr-TR" dirty="0" smtClean="0"/>
              <a:t>verilmiştir. </a:t>
            </a:r>
            <a:r>
              <a:rPr lang="tr-TR" dirty="0"/>
              <a:t>B</a:t>
            </a:r>
            <a:r>
              <a:rPr lang="tr-TR" dirty="0" smtClean="0"/>
              <a:t>u </a:t>
            </a:r>
            <a:r>
              <a:rPr lang="tr-TR" dirty="0"/>
              <a:t>noktada, </a:t>
            </a:r>
            <a:r>
              <a:rPr lang="tr-TR" dirty="0" err="1"/>
              <a:t>Mehmed</a:t>
            </a:r>
            <a:r>
              <a:rPr lang="tr-TR" dirty="0"/>
              <a:t> Ali </a:t>
            </a:r>
            <a:r>
              <a:rPr lang="tr-TR" dirty="0" smtClean="0"/>
              <a:t>Paşa yönetimindeki </a:t>
            </a:r>
            <a:r>
              <a:rPr lang="tr-TR" dirty="0"/>
              <a:t>Mısır’ın zenginliğinde tekel uygulamasının büyük payının olduğu hatırlanmalıdır. Anlaşmanın “tekel” maddesine dair yorumlardan biri de, bu madde ile Mısır yönetimine darbe vurulmasının amaçlandığıdır. </a:t>
            </a:r>
            <a:r>
              <a:rPr lang="tr-TR" dirty="0" smtClean="0"/>
              <a:t>Bir </a:t>
            </a:r>
            <a:r>
              <a:rPr lang="tr-TR" dirty="0"/>
              <a:t>diğer yorum ise, Osmanlı’nın, tekel uygulamasının kaldırılmasının yol açacağı zararların farkında olmasına rağmen, Rus tehdidi karşısında bu maddeyi kabul ettiğidir. Osmanlı açısından anlaşmanın </a:t>
            </a:r>
            <a:r>
              <a:rPr lang="tr-TR" dirty="0" smtClean="0"/>
              <a:t>sonucu, ithalata </a:t>
            </a:r>
            <a:r>
              <a:rPr lang="tr-TR" dirty="0"/>
              <a:t>yüzde 5, </a:t>
            </a:r>
            <a:r>
              <a:rPr lang="tr-TR" dirty="0" smtClean="0"/>
              <a:t>ihracata ise yüzde </a:t>
            </a:r>
            <a:r>
              <a:rPr lang="tr-TR" dirty="0"/>
              <a:t>12 şeklinde standart bir </a:t>
            </a:r>
            <a:r>
              <a:rPr lang="tr-TR" dirty="0" smtClean="0"/>
              <a:t>vergi oranı getirilmesidir ki bu vergilendirmenin merkantilizm çağında Osmanlı’nın ticaret dengesinin aleyhine sonuç doğuracağı görülmektedir. </a:t>
            </a:r>
            <a:endParaRPr lang="tr-TR"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lgn="just"/>
            <a:r>
              <a:rPr lang="tr-TR" dirty="0" err="1" smtClean="0"/>
              <a:t>Palmerstonculuk</a:t>
            </a:r>
            <a:r>
              <a:rPr lang="tr-TR" dirty="0" smtClean="0"/>
              <a:t> siyasasının ikinci tezahürünün ise Balta Limanı Ticaret Antlaşmasından sadece bir yıl sonra ilan edilen Tanzimat Fermanı (3 Kasım 1839) olduğu düşünülür.</a:t>
            </a:r>
          </a:p>
          <a:p>
            <a:pPr lvl="0"/>
            <a:r>
              <a:rPr lang="tr-TR" dirty="0" smtClean="0"/>
              <a:t> </a:t>
            </a:r>
            <a:r>
              <a:rPr lang="tr-TR" dirty="0"/>
              <a:t>Askerliğin düzenlenmesi (5 yıl süreyle sınırlandırılması)</a:t>
            </a:r>
          </a:p>
          <a:p>
            <a:pPr lvl="0"/>
            <a:r>
              <a:rPr lang="tr-TR" dirty="0"/>
              <a:t>İltizamın kaldırılması </a:t>
            </a:r>
          </a:p>
          <a:p>
            <a:r>
              <a:rPr lang="tr-TR" dirty="0"/>
              <a:t>(</a:t>
            </a:r>
            <a:r>
              <a:rPr lang="tr-TR" i="1" dirty="0"/>
              <a:t>İltizam</a:t>
            </a:r>
            <a:r>
              <a:rPr lang="tr-TR" dirty="0"/>
              <a:t>, vergi toplama görevlerinin kısa süreler için açık arttırma ile </a:t>
            </a:r>
            <a:r>
              <a:rPr lang="tr-TR" dirty="0" smtClean="0"/>
              <a:t>satıldığı bir siteme </a:t>
            </a:r>
            <a:r>
              <a:rPr lang="tr-TR" smtClean="0"/>
              <a:t>referans verir)</a:t>
            </a:r>
            <a:endParaRPr lang="tr-TR" dirty="0"/>
          </a:p>
          <a:p>
            <a:pPr lvl="0"/>
            <a:r>
              <a:rPr lang="tr-TR" dirty="0"/>
              <a:t>Osmanlı tebaasının, din, dil ayrımı gözetmeksizin her üyesinin can, mal, ırz güvenliğinin sağlanması</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711</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5. HAFTA </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HAFTA </dc:title>
  <dc:creator>nc</dc:creator>
  <cp:lastModifiedBy>nc</cp:lastModifiedBy>
  <cp:revision>7</cp:revision>
  <dcterms:created xsi:type="dcterms:W3CDTF">2020-06-15T10:22:40Z</dcterms:created>
  <dcterms:modified xsi:type="dcterms:W3CDTF">2020-06-15T11:20:07Z</dcterms:modified>
</cp:coreProperties>
</file>