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REPRODÜKTİF BİYOTEKNOLOJİ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ÖSTRUS SİNKRONİZASYONU</a:t>
            </a:r>
          </a:p>
          <a:p>
            <a:r>
              <a:rPr lang="tr-TR" dirty="0"/>
              <a:t>SPERMANIN DONDURULMASI</a:t>
            </a:r>
          </a:p>
          <a:p>
            <a:r>
              <a:rPr lang="tr-TR" dirty="0"/>
              <a:t>SUN’İ TOHUMLAMA</a:t>
            </a:r>
          </a:p>
          <a:p>
            <a:r>
              <a:rPr lang="tr-TR" dirty="0"/>
              <a:t>İNTRAUTERİN TOH. (IUI)</a:t>
            </a:r>
          </a:p>
          <a:p>
            <a:r>
              <a:rPr lang="tr-TR" dirty="0"/>
              <a:t>GAMET INTRAFALLOPIAN TRANSFER (GIFT)</a:t>
            </a:r>
          </a:p>
          <a:p>
            <a:r>
              <a:rPr lang="tr-TR" dirty="0"/>
              <a:t>ZYGOT INTRAFALLOPIAN TRANSFER (ZIFT)</a:t>
            </a:r>
          </a:p>
          <a:p>
            <a:r>
              <a:rPr lang="tr-TR" dirty="0"/>
              <a:t>TUBAL SAFHA EMBRİYO TRANSFER (TET)                                                         </a:t>
            </a:r>
          </a:p>
          <a:p>
            <a:r>
              <a:rPr lang="tr-TR" dirty="0"/>
              <a:t>IN VITRO EMBRIYO PRODUCTION</a:t>
            </a:r>
          </a:p>
          <a:p>
            <a:r>
              <a:rPr lang="tr-TR" dirty="0"/>
              <a:t>EMBRYO FREEZING (EMBRİYO BANKASI)</a:t>
            </a:r>
          </a:p>
          <a:p>
            <a:r>
              <a:rPr lang="tr-TR" dirty="0"/>
              <a:t>EMBRYO VITRIFICATION</a:t>
            </a:r>
          </a:p>
          <a:p>
            <a:r>
              <a:rPr lang="tr-TR" dirty="0"/>
              <a:t>OOCYTE FREEZING</a:t>
            </a:r>
          </a:p>
          <a:p>
            <a:r>
              <a:rPr lang="tr-TR" dirty="0"/>
              <a:t>OVARIUM VEYA TESTIS DOKU CRYOPRESERVASYONU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 fontScale="70000" lnSpcReduction="20000"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EMBRİYO TRANSFERİ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TRANSGENİK HAYVAN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CLONING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KİMERA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SEXING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DİĞER GAMET MANİPLASYONLARI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*ICSI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*DNA MICROINJECTION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*EMBRYONIC STEM CELL MICROINJECTION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*RETROVIRUS MEDIATED GENE TRANSFER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*ZONA DRILLING (ZD)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*PARTIAL ZONA DRILLING (PZD)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*SUBZONAL INJECTION (SUZI)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*ASSISTED EMBRYO HATCHING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 *PREIMPLANTASYON GENETIC DIAGNOS (PGD)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KÖK HÜCRE MANİPLASYONLARI 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04800" y="1196752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Yüksek verimli </a:t>
            </a:r>
            <a:r>
              <a:rPr lang="tr-TR" dirty="0" err="1"/>
              <a:t>genotipleri</a:t>
            </a:r>
            <a:r>
              <a:rPr lang="tr-TR" dirty="0"/>
              <a:t> korumak ve yaygınlaştırmak</a:t>
            </a:r>
          </a:p>
          <a:p>
            <a:endParaRPr lang="tr-TR" dirty="0"/>
          </a:p>
          <a:p>
            <a:r>
              <a:rPr lang="tr-TR" dirty="0" err="1"/>
              <a:t>Dölverimini</a:t>
            </a:r>
            <a:r>
              <a:rPr lang="tr-TR" dirty="0"/>
              <a:t> en yüksek düzeyde tutmak</a:t>
            </a:r>
          </a:p>
          <a:p>
            <a:endParaRPr lang="tr-TR" dirty="0"/>
          </a:p>
          <a:p>
            <a:r>
              <a:rPr lang="tr-TR" dirty="0"/>
              <a:t>Hayvan materyali ile yetiştirme olanaklarından maksimum ölçüde yararlanmak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339752" y="3405721"/>
            <a:ext cx="45182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Sonuç</a:t>
            </a:r>
          </a:p>
          <a:p>
            <a:r>
              <a:rPr lang="tr-TR" dirty="0"/>
              <a:t>Birim hayvan başına daha çok yavru elde etmek</a:t>
            </a:r>
          </a:p>
          <a:p>
            <a:r>
              <a:rPr lang="tr-TR" dirty="0"/>
              <a:t>Yıl içinde birden fazla doğum sağlamak</a:t>
            </a:r>
          </a:p>
          <a:p>
            <a:r>
              <a:rPr lang="tr-TR" dirty="0"/>
              <a:t>Yaşam süresince daha çok yavru yetiştirmek</a:t>
            </a:r>
          </a:p>
          <a:p>
            <a:r>
              <a:rPr lang="tr-TR" dirty="0"/>
              <a:t>Erkek hayvanların daha verimli bir şekilde değerlendirilmelerini sağlamak</a:t>
            </a:r>
          </a:p>
          <a:p>
            <a:r>
              <a:rPr lang="tr-TR" dirty="0"/>
              <a:t>Kaliteli ve bir örnek yavrulara sahip olmak ve yavru kayıplarını azaltmak</a:t>
            </a:r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5616" y="1268760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ÜREMENİN DENETLENMESİ</a:t>
            </a:r>
          </a:p>
          <a:p>
            <a:r>
              <a:rPr lang="tr-TR" dirty="0"/>
              <a:t>     1. Çiftleşme ve tohumlamalar istenen zamana göre planlanıp, toplulaştırılabilir.</a:t>
            </a:r>
          </a:p>
          <a:p>
            <a:r>
              <a:rPr lang="tr-TR" dirty="0"/>
              <a:t>      2. Mevsimsel </a:t>
            </a:r>
            <a:r>
              <a:rPr lang="tr-TR" dirty="0" err="1"/>
              <a:t>polyöstrik</a:t>
            </a:r>
            <a:r>
              <a:rPr lang="tr-TR" dirty="0"/>
              <a:t> hayvanlarda </a:t>
            </a:r>
            <a:r>
              <a:rPr lang="tr-TR" dirty="0" err="1"/>
              <a:t>anöstrus</a:t>
            </a:r>
            <a:r>
              <a:rPr lang="tr-TR" dirty="0"/>
              <a:t> döneminde </a:t>
            </a:r>
            <a:r>
              <a:rPr lang="tr-TR" dirty="0" err="1"/>
              <a:t>ovaryum</a:t>
            </a:r>
            <a:r>
              <a:rPr lang="tr-TR" dirty="0"/>
              <a:t> işlevleri uyarılıp, gebe kalma şansı sağlanabilir. </a:t>
            </a:r>
          </a:p>
          <a:p>
            <a:r>
              <a:rPr lang="tr-TR" dirty="0"/>
              <a:t>      3. </a:t>
            </a:r>
            <a:r>
              <a:rPr lang="tr-TR" dirty="0" err="1"/>
              <a:t>Ovulasyon</a:t>
            </a:r>
            <a:r>
              <a:rPr lang="tr-TR" dirty="0"/>
              <a:t> şansı ve sayısı yükseltilip ikizlik oranı artırılabilir ya da </a:t>
            </a:r>
            <a:r>
              <a:rPr lang="tr-TR" dirty="0" err="1"/>
              <a:t>süperfollikülasyon</a:t>
            </a:r>
            <a:r>
              <a:rPr lang="tr-TR" dirty="0"/>
              <a:t> şekillendirilebilir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195736" y="407707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4. Genç hayvanların erken yaşta seksüel olgunluğa erişmesi ve döl alınması denenebilir.</a:t>
            </a:r>
          </a:p>
          <a:p>
            <a:r>
              <a:rPr lang="tr-TR" dirty="0"/>
              <a:t>    5. Gebelik süresinin kısaltılması yoluna gidilebilir. 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/>
              <a:t>1. SEXÜEL SİNKRONİZASYON</a:t>
            </a:r>
          </a:p>
          <a:p>
            <a:pPr marL="0" indent="0">
              <a:buNone/>
            </a:pPr>
            <a:r>
              <a:rPr lang="tr-TR"/>
              <a:t>Sinkronizasyonun avantajları:</a:t>
            </a:r>
          </a:p>
          <a:p>
            <a:pPr marL="0" indent="0">
              <a:buNone/>
            </a:pPr>
            <a:r>
              <a:rPr lang="tr-TR"/>
              <a:t>  a- Östrusları kısa bir süre içinde toplamak</a:t>
            </a:r>
          </a:p>
          <a:p>
            <a:pPr marL="0" indent="0">
              <a:buNone/>
            </a:pPr>
            <a:r>
              <a:rPr lang="tr-TR"/>
              <a:t>  b- Tohumlama-aşımları planlanan zaman içinde yapmak</a:t>
            </a:r>
          </a:p>
          <a:p>
            <a:pPr marL="0" indent="0">
              <a:buNone/>
            </a:pPr>
            <a:r>
              <a:rPr lang="tr-TR"/>
              <a:t>  c-  Sun’i tohumlama ve embriyo transferi uygulamalarını kolaylaştırmak.</a:t>
            </a:r>
          </a:p>
          <a:p>
            <a:pPr marL="0" indent="0">
              <a:buNone/>
            </a:pPr>
            <a:r>
              <a:rPr lang="tr-TR"/>
              <a:t>  d- İlk tohumlamada gebe kalmayan hayvanların izlenme sorununu gidermek</a:t>
            </a:r>
          </a:p>
          <a:p>
            <a:pPr marL="0" indent="0">
              <a:buNone/>
            </a:pPr>
            <a:r>
              <a:rPr lang="tr-TR"/>
              <a:t>  e-  Bir yıl içinde daha fazla kuzu alabilmek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f- Gebe </a:t>
            </a:r>
            <a:r>
              <a:rPr lang="tr-TR" sz="2800" dirty="0" err="1">
                <a:latin typeface="Calibri"/>
                <a:ea typeface="Calibri"/>
                <a:cs typeface="Times New Roman"/>
              </a:rPr>
              <a:t>hayv</a:t>
            </a:r>
            <a:r>
              <a:rPr lang="tr-TR" sz="2800" dirty="0">
                <a:latin typeface="Calibri"/>
                <a:ea typeface="Calibri"/>
                <a:cs typeface="Times New Roman"/>
              </a:rPr>
              <a:t>. grup halinde yem değişikliği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g- Aşılama </a:t>
            </a:r>
            <a:r>
              <a:rPr lang="tr-TR" sz="2800" dirty="0" err="1">
                <a:latin typeface="Calibri"/>
                <a:ea typeface="Calibri"/>
                <a:cs typeface="Times New Roman"/>
              </a:rPr>
              <a:t>va</a:t>
            </a:r>
            <a:r>
              <a:rPr lang="tr-TR" sz="2800" dirty="0">
                <a:latin typeface="Calibri"/>
                <a:ea typeface="Calibri"/>
                <a:cs typeface="Times New Roman"/>
              </a:rPr>
              <a:t> </a:t>
            </a:r>
            <a:r>
              <a:rPr lang="tr-TR" sz="2800" dirty="0" err="1">
                <a:latin typeface="Calibri"/>
                <a:ea typeface="Calibri"/>
                <a:cs typeface="Times New Roman"/>
              </a:rPr>
              <a:t>antiparaziter</a:t>
            </a:r>
            <a:r>
              <a:rPr lang="tr-TR" sz="2800" dirty="0">
                <a:latin typeface="Calibri"/>
                <a:ea typeface="Calibri"/>
                <a:cs typeface="Times New Roman"/>
              </a:rPr>
              <a:t> ilaçla. kolaylaştırmak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ı- Doğumları belli bir süreçte </a:t>
            </a:r>
            <a:r>
              <a:rPr lang="tr-TR" sz="2800" dirty="0" err="1">
                <a:latin typeface="Calibri"/>
                <a:ea typeface="Calibri"/>
                <a:cs typeface="Times New Roman"/>
              </a:rPr>
              <a:t>yaptırıp,denetleyebilmek</a:t>
            </a:r>
            <a:r>
              <a:rPr lang="tr-TR" sz="2800" dirty="0">
                <a:latin typeface="Calibri"/>
                <a:ea typeface="Calibri"/>
                <a:cs typeface="Times New Roman"/>
              </a:rPr>
              <a:t> ve yavru kayıplarını azaltmak 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 i- Pazara bir örnek yavrular verebilmek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 j- Sürüde bir örnek gençleşmeyi sağlayabilmek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/>
                <a:ea typeface="Calibri"/>
                <a:cs typeface="Times New Roman"/>
              </a:rPr>
              <a:t> k- Barınak, işgücü, ve malzemelerin daha verimli bir şekilde kullanılması 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endParaRPr lang="tr-TR" sz="28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115" y="1916113"/>
            <a:ext cx="6000220" cy="423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8382" y="1052513"/>
            <a:ext cx="7635212" cy="538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057" y="980729"/>
            <a:ext cx="6940285" cy="547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552</TotalTime>
  <Words>361</Words>
  <Application>Microsoft Office PowerPoint</Application>
  <PresentationFormat>Ekran Gösterisi (4:3)</PresentationFormat>
  <Paragraphs>69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REPRODÜKTİF BİYOTEKNOLOJİ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52</cp:revision>
  <dcterms:created xsi:type="dcterms:W3CDTF">2016-12-23T16:42:25Z</dcterms:created>
  <dcterms:modified xsi:type="dcterms:W3CDTF">2018-02-07T07:25:55Z</dcterms:modified>
</cp:coreProperties>
</file>