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8"/>
  </p:notesMasterIdLst>
  <p:sldIdLst>
    <p:sldId id="256" r:id="rId2"/>
    <p:sldId id="263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70" r:id="rId11"/>
    <p:sldId id="272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2" r:id="rId20"/>
    <p:sldId id="284" r:id="rId21"/>
    <p:sldId id="291" r:id="rId22"/>
    <p:sldId id="286" r:id="rId23"/>
    <p:sldId id="287" r:id="rId24"/>
    <p:sldId id="288" r:id="rId25"/>
    <p:sldId id="289" r:id="rId26"/>
    <p:sldId id="292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49ED2-6C74-400A-89C7-65C6B989C9C9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71BD5-0CBD-4470-B17E-CD6DE211AC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2796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71BD5-0CBD-4470-B17E-CD6DE211AC04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823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E93C60F-059C-4223-BBA7-510CCF534423}" type="datetimeFigureOut">
              <a:rPr lang="tr-TR" smtClean="0"/>
              <a:t>07.02.2018</a:t>
            </a:fld>
            <a:endParaRPr lang="tr-TR"/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0B1211-8B55-4C7E-9A46-C77A256CAA42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şlık 1"/>
          <p:cNvSpPr txBox="1">
            <a:spLocks/>
          </p:cNvSpPr>
          <p:nvPr/>
        </p:nvSpPr>
        <p:spPr>
          <a:xfrm>
            <a:off x="280393" y="764704"/>
            <a:ext cx="8686800" cy="170194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000" dirty="0" smtClean="0"/>
              <a:t>   </a:t>
            </a:r>
            <a:br>
              <a:rPr lang="tr-TR" sz="4000" dirty="0" smtClean="0"/>
            </a:b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REPRODÜKTİF BİYOTEKNOLOJİ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/>
              <a:t>ÖSTRUS SİNKRONİZASYONU</a:t>
            </a:r>
          </a:p>
          <a:p>
            <a:r>
              <a:rPr lang="tr-TR" dirty="0"/>
              <a:t>SPERMANIN DONDURULMASI</a:t>
            </a:r>
          </a:p>
          <a:p>
            <a:r>
              <a:rPr lang="tr-TR" dirty="0"/>
              <a:t>SUN’İ TOHUMLAMA</a:t>
            </a:r>
          </a:p>
          <a:p>
            <a:r>
              <a:rPr lang="tr-TR" dirty="0"/>
              <a:t>İNTRAUTERİN TOH. (IUI)</a:t>
            </a:r>
          </a:p>
          <a:p>
            <a:r>
              <a:rPr lang="tr-TR" dirty="0"/>
              <a:t>GAMET INTRAFALLOPIAN TRANSFER (GIFT)</a:t>
            </a:r>
          </a:p>
          <a:p>
            <a:r>
              <a:rPr lang="tr-TR" dirty="0"/>
              <a:t>ZYGOT INTRAFALLOPIAN TRANSFER (ZIFT)</a:t>
            </a:r>
          </a:p>
          <a:p>
            <a:r>
              <a:rPr lang="tr-TR" dirty="0"/>
              <a:t>TUBAL SAFHA EMBRİYO TRANSFER (TET)                                                         </a:t>
            </a:r>
          </a:p>
          <a:p>
            <a:r>
              <a:rPr lang="tr-TR" dirty="0"/>
              <a:t>IN VITRO EMBRIYO PRODUCTION</a:t>
            </a:r>
          </a:p>
          <a:p>
            <a:r>
              <a:rPr lang="tr-TR" dirty="0"/>
              <a:t>EMBRYO FREEZING (EMBRİYO BANKASI)</a:t>
            </a:r>
          </a:p>
          <a:p>
            <a:r>
              <a:rPr lang="tr-TR" dirty="0"/>
              <a:t>EMBRYO VITRIFICATION</a:t>
            </a:r>
          </a:p>
          <a:p>
            <a:r>
              <a:rPr lang="tr-TR" dirty="0"/>
              <a:t>OOCYTE FREEZING</a:t>
            </a:r>
          </a:p>
          <a:p>
            <a:r>
              <a:rPr lang="tr-TR" dirty="0"/>
              <a:t>OVARIUM VEYA TESTIS DOKU CRYOPRESERVASYONU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9300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/>
          </a:bodyPr>
          <a:lstStyle/>
          <a:p>
            <a:pPr algn="just"/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VAIO\AppData\Local\Microsoft\Windows\Temporary Internet Files\Content.IE5\VTUOO2PG\Cartoon-Cow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1356148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3226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3314" name="Picture 2" descr="C:\Users\VAIO\AppData\Local\Microsoft\Windows\Temporary Internet Files\Content.IE5\VTUOO2PG\425px-Cow_cartoon_04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944" y="0"/>
            <a:ext cx="1593388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385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87206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dirty="0"/>
          </a:p>
        </p:txBody>
      </p:sp>
      <p:pic>
        <p:nvPicPr>
          <p:cNvPr id="3074" name="Picture 2" descr="C:\Users\VAIO\AppData\Local\Microsoft\Windows\Temporary Internet Files\Content.IE5\HUYLUB2P\Holstein-Cow-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266" y="116423"/>
            <a:ext cx="2342153" cy="155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8006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5694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43664" cy="838200"/>
          </a:xfrm>
        </p:spPr>
        <p:txBody>
          <a:bodyPr>
            <a:normAutofit/>
          </a:bodyPr>
          <a:lstStyle/>
          <a:p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184576"/>
          </a:xfrm>
        </p:spPr>
        <p:txBody>
          <a:bodyPr>
            <a:normAutofit/>
          </a:bodyPr>
          <a:lstStyle/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VAIO\AppData\Local\Microsoft\Windows\Temporary Internet Files\Content.IE5\VTUOO2PG\animated_cows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228" y="7633"/>
            <a:ext cx="1803771" cy="104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651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221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440160"/>
          </a:xfrm>
        </p:spPr>
        <p:txBody>
          <a:bodyPr>
            <a:normAutofit/>
          </a:bodyPr>
          <a:lstStyle/>
          <a:p>
            <a:pPr algn="ctr"/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628800"/>
            <a:ext cx="8686800" cy="5112568"/>
          </a:xfrm>
        </p:spPr>
        <p:txBody>
          <a:bodyPr>
            <a:norm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8445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4251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/>
          <a:lstStyle/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VAIO\AppData\Local\Microsoft\Windows\Temporary Internet Files\Content.IE5\II85169W\cow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237" y="0"/>
            <a:ext cx="1117763" cy="104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440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VAIO\AppData\Local\Microsoft\Windows\Temporary Internet Files\Content.IE5\VTUOO2PG\425px-Cow_cartoon_04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489" y="0"/>
            <a:ext cx="1484511" cy="104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669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340768"/>
            <a:ext cx="8686800" cy="5328592"/>
          </a:xfrm>
        </p:spPr>
        <p:txBody>
          <a:bodyPr>
            <a:normAutofit fontScale="70000" lnSpcReduction="20000"/>
          </a:bodyPr>
          <a:lstStyle/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EMBRİYO TRANSFERİ</a:t>
            </a: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TRANSGENİK HAYVAN </a:t>
            </a: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CLONING</a:t>
            </a: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KİMERA</a:t>
            </a: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SEXING</a:t>
            </a: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DİĞER GAMET MANİPLASYONLARI</a:t>
            </a: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  *ICSI</a:t>
            </a: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  *DNA MICROINJECTION</a:t>
            </a: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  *EMBRYONIC STEM CELL MICROINJECTION</a:t>
            </a: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  *RETROVIRUS MEDIATED GENE TRANSFER</a:t>
            </a: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  *ZONA DRILLING (ZD)</a:t>
            </a: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  *PARTIAL ZONA DRILLING (PZD)</a:t>
            </a: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  *SUBZONAL INJECTION (SUZI)</a:t>
            </a: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  *ASSISTED EMBRYO HATCHING</a:t>
            </a: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  *PREIMPLANTASYON GENETIC DIAGNOS (PGD)</a:t>
            </a: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KÖK HÜCRE MANİPLASYONLARI </a:t>
            </a:r>
          </a:p>
          <a:p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198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2997" y="502568"/>
            <a:ext cx="8686800" cy="838200"/>
          </a:xfrm>
        </p:spPr>
        <p:txBody>
          <a:bodyPr>
            <a:normAutofit/>
          </a:bodyPr>
          <a:lstStyle/>
          <a:p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517232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349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9246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79512" y="141277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Kısa Program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4644008" y="141277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Uzun Program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15222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86800" cy="838200"/>
          </a:xfrm>
        </p:spPr>
        <p:txBody>
          <a:bodyPr>
            <a:normAutofit/>
          </a:bodyPr>
          <a:lstStyle/>
          <a:p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3048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689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800" y="476466"/>
            <a:ext cx="8686800" cy="838200"/>
          </a:xfrm>
        </p:spPr>
        <p:txBody>
          <a:bodyPr>
            <a:normAutofit/>
          </a:bodyPr>
          <a:lstStyle/>
          <a:p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7"/>
            <a:endParaRPr lang="tr-TR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VAIO\AppData\Local\Microsoft\Windows\Temporary Internet Files\Content.IE5\HUYLUB2P\animal-1299116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615278" cy="107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910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..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5796136" y="5229845"/>
            <a:ext cx="2874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59631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 </a:t>
            </a:r>
            <a:endParaRPr lang="tr-TR" dirty="0" smtClean="0"/>
          </a:p>
        </p:txBody>
      </p:sp>
      <p:pic>
        <p:nvPicPr>
          <p:cNvPr id="15362" name="Picture 2" descr="Gonadolibérin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330" y="22029"/>
            <a:ext cx="2861670" cy="169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04800" y="1196752"/>
            <a:ext cx="868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Yüksek verimli </a:t>
            </a:r>
            <a:r>
              <a:rPr lang="tr-TR" dirty="0" err="1"/>
              <a:t>genotipleri</a:t>
            </a:r>
            <a:r>
              <a:rPr lang="tr-TR" dirty="0"/>
              <a:t> korumak ve yaygınlaştırmak</a:t>
            </a:r>
          </a:p>
          <a:p>
            <a:endParaRPr lang="tr-TR" dirty="0"/>
          </a:p>
          <a:p>
            <a:r>
              <a:rPr lang="tr-TR" dirty="0" err="1"/>
              <a:t>Dölverimini</a:t>
            </a:r>
            <a:r>
              <a:rPr lang="tr-TR" dirty="0"/>
              <a:t> en yüksek düzeyde tutmak</a:t>
            </a:r>
          </a:p>
          <a:p>
            <a:endParaRPr lang="tr-TR" dirty="0"/>
          </a:p>
          <a:p>
            <a:r>
              <a:rPr lang="tr-TR" dirty="0"/>
              <a:t>Hayvan materyali ile yetiştirme olanaklarından maksimum ölçüde yararlanmak</a:t>
            </a:r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2339752" y="3405721"/>
            <a:ext cx="45182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Sonuç</a:t>
            </a:r>
          </a:p>
          <a:p>
            <a:r>
              <a:rPr lang="tr-TR" dirty="0"/>
              <a:t>Birim hayvan başına daha çok yavru elde etmek</a:t>
            </a:r>
          </a:p>
          <a:p>
            <a:r>
              <a:rPr lang="tr-TR" dirty="0"/>
              <a:t>Yıl içinde birden fazla doğum sağlamak</a:t>
            </a:r>
          </a:p>
          <a:p>
            <a:r>
              <a:rPr lang="tr-TR" dirty="0"/>
              <a:t>Yaşam süresince daha çok yavru yetiştirmek</a:t>
            </a:r>
          </a:p>
          <a:p>
            <a:r>
              <a:rPr lang="tr-TR" dirty="0"/>
              <a:t>Erkek hayvanların daha verimli bir şekilde değerlendirilmelerini sağlamak</a:t>
            </a:r>
          </a:p>
          <a:p>
            <a:r>
              <a:rPr lang="tr-TR" dirty="0"/>
              <a:t>Kaliteli ve bir örnek yavrulara sahip olmak ve yavru kayıplarını azaltmak</a:t>
            </a:r>
          </a:p>
        </p:txBody>
      </p:sp>
    </p:spTree>
    <p:extLst>
      <p:ext uri="{BB962C8B-B14F-4D97-AF65-F5344CB8AC3E}">
        <p14:creationId xmlns:p14="http://schemas.microsoft.com/office/powerpoint/2010/main" val="1126087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15616" y="1268760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ÜREMENİN DENETLENMESİ</a:t>
            </a:r>
          </a:p>
          <a:p>
            <a:r>
              <a:rPr lang="tr-TR" dirty="0"/>
              <a:t>     1. Çiftleşme ve tohumlamalar istenen zamana göre planlanıp, toplulaştırılabilir.</a:t>
            </a:r>
          </a:p>
          <a:p>
            <a:r>
              <a:rPr lang="tr-TR" dirty="0"/>
              <a:t>      2. Mevsimsel </a:t>
            </a:r>
            <a:r>
              <a:rPr lang="tr-TR" dirty="0" err="1"/>
              <a:t>polyöstrik</a:t>
            </a:r>
            <a:r>
              <a:rPr lang="tr-TR" dirty="0"/>
              <a:t> hayvanlarda </a:t>
            </a:r>
            <a:r>
              <a:rPr lang="tr-TR" dirty="0" err="1"/>
              <a:t>anöstrus</a:t>
            </a:r>
            <a:r>
              <a:rPr lang="tr-TR" dirty="0"/>
              <a:t> döneminde </a:t>
            </a:r>
            <a:r>
              <a:rPr lang="tr-TR" dirty="0" err="1"/>
              <a:t>ovaryum</a:t>
            </a:r>
            <a:r>
              <a:rPr lang="tr-TR" dirty="0"/>
              <a:t> işlevleri uyarılıp, gebe kalma şansı sağlanabilir. </a:t>
            </a:r>
          </a:p>
          <a:p>
            <a:r>
              <a:rPr lang="tr-TR" dirty="0"/>
              <a:t>      3. </a:t>
            </a:r>
            <a:r>
              <a:rPr lang="tr-TR" dirty="0" err="1"/>
              <a:t>Ovulasyon</a:t>
            </a:r>
            <a:r>
              <a:rPr lang="tr-TR" dirty="0"/>
              <a:t> şansı ve sayısı yükseltilip ikizlik oranı artırılabilir ya da </a:t>
            </a:r>
            <a:r>
              <a:rPr lang="tr-TR" dirty="0" err="1"/>
              <a:t>süperfollikülasyon</a:t>
            </a:r>
            <a:r>
              <a:rPr lang="tr-TR" dirty="0"/>
              <a:t> şekillendirilebilir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195736" y="40770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4. Genç hayvanların erken yaşta seksüel olgunluğa erişmesi ve döl alınması denenebilir.</a:t>
            </a:r>
          </a:p>
          <a:p>
            <a:r>
              <a:rPr lang="tr-TR" dirty="0"/>
              <a:t>    5. Gebelik süresinin kısaltılması yoluna gidilebilir. </a:t>
            </a:r>
          </a:p>
        </p:txBody>
      </p:sp>
    </p:spTree>
    <p:extLst>
      <p:ext uri="{BB962C8B-B14F-4D97-AF65-F5344CB8AC3E}">
        <p14:creationId xmlns:p14="http://schemas.microsoft.com/office/powerpoint/2010/main" val="413035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/>
              <a:t>1. SEXÜEL SİNKRONİZASYON</a:t>
            </a:r>
          </a:p>
          <a:p>
            <a:pPr marL="0" indent="0">
              <a:buNone/>
            </a:pPr>
            <a:r>
              <a:rPr lang="tr-TR"/>
              <a:t>Sinkronizasyonun avantajları:</a:t>
            </a:r>
          </a:p>
          <a:p>
            <a:pPr marL="0" indent="0">
              <a:buNone/>
            </a:pPr>
            <a:r>
              <a:rPr lang="tr-TR"/>
              <a:t>  a- Östrusları kısa bir süre içinde toplamak</a:t>
            </a:r>
          </a:p>
          <a:p>
            <a:pPr marL="0" indent="0">
              <a:buNone/>
            </a:pPr>
            <a:r>
              <a:rPr lang="tr-TR"/>
              <a:t>  b- Tohumlama-aşımları planlanan zaman içinde yapmak</a:t>
            </a:r>
          </a:p>
          <a:p>
            <a:pPr marL="0" indent="0">
              <a:buNone/>
            </a:pPr>
            <a:r>
              <a:rPr lang="tr-TR"/>
              <a:t>  c-  Sun’i tohumlama ve embriyo transferi uygulamalarını kolaylaştırmak.</a:t>
            </a:r>
          </a:p>
          <a:p>
            <a:pPr marL="0" indent="0">
              <a:buNone/>
            </a:pPr>
            <a:r>
              <a:rPr lang="tr-TR"/>
              <a:t>  d- İlk tohumlamada gebe kalmayan hayvanların izlenme sorununu gidermek</a:t>
            </a:r>
          </a:p>
          <a:p>
            <a:pPr marL="0" indent="0">
              <a:buNone/>
            </a:pPr>
            <a:r>
              <a:rPr lang="tr-TR"/>
              <a:t>  e-  Bir yıl içinde daha fazla kuzu alabilmek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3516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tr-TR" sz="2800" dirty="0">
                <a:latin typeface="Calibri"/>
                <a:ea typeface="Calibri"/>
                <a:cs typeface="Times New Roman"/>
              </a:rPr>
              <a:t>f- Gebe </a:t>
            </a:r>
            <a:r>
              <a:rPr lang="tr-TR" sz="2800" dirty="0" err="1">
                <a:latin typeface="Calibri"/>
                <a:ea typeface="Calibri"/>
                <a:cs typeface="Times New Roman"/>
              </a:rPr>
              <a:t>hayv</a:t>
            </a:r>
            <a:r>
              <a:rPr lang="tr-TR" sz="2800" dirty="0">
                <a:latin typeface="Calibri"/>
                <a:ea typeface="Calibri"/>
                <a:cs typeface="Times New Roman"/>
              </a:rPr>
              <a:t>. grup halinde yem değişikliği</a:t>
            </a: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tr-TR" sz="2800" dirty="0">
                <a:latin typeface="Calibri"/>
                <a:ea typeface="Calibri"/>
                <a:cs typeface="Times New Roman"/>
              </a:rPr>
              <a:t>g- Aşılama </a:t>
            </a:r>
            <a:r>
              <a:rPr lang="tr-TR" sz="2800" dirty="0" err="1">
                <a:latin typeface="Calibri"/>
                <a:ea typeface="Calibri"/>
                <a:cs typeface="Times New Roman"/>
              </a:rPr>
              <a:t>va</a:t>
            </a:r>
            <a:r>
              <a:rPr lang="tr-TR" sz="2800" dirty="0">
                <a:latin typeface="Calibri"/>
                <a:ea typeface="Calibri"/>
                <a:cs typeface="Times New Roman"/>
              </a:rPr>
              <a:t> </a:t>
            </a:r>
            <a:r>
              <a:rPr lang="tr-TR" sz="2800" dirty="0" err="1">
                <a:latin typeface="Calibri"/>
                <a:ea typeface="Calibri"/>
                <a:cs typeface="Times New Roman"/>
              </a:rPr>
              <a:t>antiparaziter</a:t>
            </a:r>
            <a:r>
              <a:rPr lang="tr-TR" sz="2800" dirty="0">
                <a:latin typeface="Calibri"/>
                <a:ea typeface="Calibri"/>
                <a:cs typeface="Times New Roman"/>
              </a:rPr>
              <a:t> ilaçla. kolaylaştırmak</a:t>
            </a: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tr-TR" sz="2800" dirty="0">
                <a:latin typeface="Calibri"/>
                <a:ea typeface="Calibri"/>
                <a:cs typeface="Times New Roman"/>
              </a:rPr>
              <a:t>ı- Doğumları belli bir süreçte </a:t>
            </a:r>
            <a:r>
              <a:rPr lang="tr-TR" sz="2800" dirty="0" err="1">
                <a:latin typeface="Calibri"/>
                <a:ea typeface="Calibri"/>
                <a:cs typeface="Times New Roman"/>
              </a:rPr>
              <a:t>yaptırıp,denetleyebilmek</a:t>
            </a:r>
            <a:r>
              <a:rPr lang="tr-TR" sz="2800" dirty="0">
                <a:latin typeface="Calibri"/>
                <a:ea typeface="Calibri"/>
                <a:cs typeface="Times New Roman"/>
              </a:rPr>
              <a:t> ve yavru kayıplarını azaltmak </a:t>
            </a: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tr-TR" sz="2800" dirty="0">
                <a:latin typeface="Calibri"/>
                <a:ea typeface="Calibri"/>
                <a:cs typeface="Times New Roman"/>
              </a:rPr>
              <a:t> i- Pazara bir örnek yavrular verebilmek</a:t>
            </a: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tr-TR" sz="2800" dirty="0">
                <a:latin typeface="Calibri"/>
                <a:ea typeface="Calibri"/>
                <a:cs typeface="Times New Roman"/>
              </a:rPr>
              <a:t> j- Sürüde bir örnek gençleşmeyi sağlayabilmek</a:t>
            </a: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tr-TR" sz="2800" dirty="0">
                <a:latin typeface="Calibri"/>
                <a:ea typeface="Calibri"/>
                <a:cs typeface="Times New Roman"/>
              </a:rPr>
              <a:t> k- Barınak, işgücü, ve malzemelerin daha verimli bir şekilde kullanılması </a:t>
            </a: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endParaRPr lang="tr-TR" sz="28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9986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747664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32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tr-TR" sz="3200" dirty="0">
                <a:effectLst/>
                <a:latin typeface="Calibri"/>
                <a:ea typeface="Calibri"/>
                <a:cs typeface="Times New Roman"/>
              </a:rPr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4115" y="1916113"/>
            <a:ext cx="6000220" cy="423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56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8382" y="1052513"/>
            <a:ext cx="7635212" cy="538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63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8057" y="980729"/>
            <a:ext cx="6940285" cy="547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72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552</TotalTime>
  <Words>361</Words>
  <Application>Microsoft Office PowerPoint</Application>
  <PresentationFormat>Ekran Gösterisi (4:3)</PresentationFormat>
  <Paragraphs>69</Paragraphs>
  <Slides>26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2" baseType="lpstr">
      <vt:lpstr>Calibri</vt:lpstr>
      <vt:lpstr>Franklin Gothic Book</vt:lpstr>
      <vt:lpstr>Franklin Gothic Medium</vt:lpstr>
      <vt:lpstr>Times New Roman</vt:lpstr>
      <vt:lpstr>Wingdings 2</vt:lpstr>
      <vt:lpstr>Gezinti</vt:lpstr>
      <vt:lpstr>REPRODÜKTİF BİYOTEKNOLOJİ</vt:lpstr>
      <vt:lpstr>PowerPoint Sunusu</vt:lpstr>
      <vt:lpstr>PowerPoint Sunusu</vt:lpstr>
      <vt:lpstr>PowerPoint Sunusu</vt:lpstr>
      <vt:lpstr>PowerPoint Sunusu</vt:lpstr>
      <vt:lpstr>PowerPoint Sunusu</vt:lpstr>
      <vt:lpstr> </vt:lpstr>
      <vt:lpstr>PowerPoint Sunusu</vt:lpstr>
      <vt:lpstr>PowerPoint Sunusu</vt:lpstr>
      <vt:lpstr>PowerPoint Sunusu</vt:lpstr>
      <vt:lpstr>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Progressive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BÜYÜK RUMİNANTlarda GnRH İLE SEKSÜEL SİNKRONİZASYON</dc:title>
  <dc:creator>VAIO</dc:creator>
  <cp:lastModifiedBy>DELL</cp:lastModifiedBy>
  <cp:revision>52</cp:revision>
  <dcterms:created xsi:type="dcterms:W3CDTF">2016-12-23T16:42:25Z</dcterms:created>
  <dcterms:modified xsi:type="dcterms:W3CDTF">2018-02-07T07:25:55Z</dcterms:modified>
</cp:coreProperties>
</file>