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75" r:id="rId6"/>
    <p:sldId id="277" r:id="rId7"/>
    <p:sldId id="278" r:id="rId8"/>
    <p:sldId id="280" r:id="rId9"/>
    <p:sldId id="282" r:id="rId10"/>
    <p:sldId id="28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6E31-6EC2-43B6-9B84-B116CF798BCA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8213-483B-47F3-B360-22E04EF9E18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5295556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12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TBMM’NİN GÖREV VE YETKİLERİ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8-TBMM’NİN DİĞER GÖREV VE YETKİLERİ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Anayasayı değiştirmek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İçtüzük yapmak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C.bşk</a:t>
            </a:r>
            <a:r>
              <a:rPr lang="tr-TR" dirty="0" smtClean="0"/>
              <a:t> tarafından alınacak olağanüstü hal ilanı kararını onaylamak; kısaltmak, kaldırmak veya süresini her defasında 4 ayı geçmemek üzere uzatmak.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Olağanüstü hal süresince </a:t>
            </a:r>
            <a:r>
              <a:rPr lang="tr-TR" dirty="0" err="1" smtClean="0"/>
              <a:t>C.bşk</a:t>
            </a:r>
            <a:r>
              <a:rPr lang="tr-TR" dirty="0" smtClean="0"/>
              <a:t> tarafından çıkarılacak kanun hükmünde kararnameleri onaylamak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TBMM Başkanını seçmek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C.bşk</a:t>
            </a:r>
            <a:r>
              <a:rPr lang="tr-TR" dirty="0" smtClean="0"/>
              <a:t> hakkında bir suç işlediği iddiasıyla soruşturma açmak ve Yüce Divana sevk etmek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C.bşk</a:t>
            </a:r>
            <a:r>
              <a:rPr lang="tr-TR" dirty="0" smtClean="0"/>
              <a:t> yardımcıları ve bakanlar hakkında bir suç işlediği iddiasıyla soruşturma açmak ve Yüce Divana sevk etmek.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Kalkınma Planlarını onaylamak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KİT denetlemek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RTÜK üyelerini seçmek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Anayasa Mahkemesinin 3 üyesini seçmek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Kamu </a:t>
            </a:r>
            <a:r>
              <a:rPr lang="tr-TR" dirty="0" err="1" smtClean="0"/>
              <a:t>başdenetçisini</a:t>
            </a:r>
            <a:r>
              <a:rPr lang="tr-TR" dirty="0" smtClean="0"/>
              <a:t> seçmek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HSK’nun</a:t>
            </a:r>
            <a:r>
              <a:rPr lang="tr-TR" dirty="0" smtClean="0"/>
              <a:t> 7 üyesini seçmek</a:t>
            </a:r>
          </a:p>
        </p:txBody>
      </p:sp>
    </p:spTree>
    <p:extLst>
      <p:ext uri="{BB962C8B-B14F-4D97-AF65-F5344CB8AC3E}">
        <p14:creationId xmlns:p14="http://schemas.microsoft.com/office/powerpoint/2010/main" val="248778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TBMM GÖREV VE YETKİLERİ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Hükümet sistemi ister parlamenter, isterse başkanlık sistemi olsun,</a:t>
            </a:r>
          </a:p>
          <a:p>
            <a:endParaRPr lang="tr-TR" dirty="0" smtClean="0"/>
          </a:p>
          <a:p>
            <a:r>
              <a:rPr lang="tr-TR" dirty="0" smtClean="0"/>
              <a:t>Yasama organının </a:t>
            </a:r>
          </a:p>
          <a:p>
            <a:pPr lvl="1"/>
            <a:r>
              <a:rPr lang="tr-TR" b="1" dirty="0" smtClean="0"/>
              <a:t>kanun yapmak, </a:t>
            </a:r>
          </a:p>
          <a:p>
            <a:pPr lvl="1"/>
            <a:r>
              <a:rPr lang="tr-TR" b="1" dirty="0" smtClean="0"/>
              <a:t>yürütme organını denetlemek ve </a:t>
            </a:r>
          </a:p>
          <a:p>
            <a:pPr lvl="1"/>
            <a:r>
              <a:rPr lang="tr-TR" b="1" dirty="0" smtClean="0"/>
              <a:t>devlet bütçesini kabul etmek </a:t>
            </a:r>
          </a:p>
          <a:p>
            <a:r>
              <a:rPr lang="tr-TR" dirty="0" smtClean="0"/>
              <a:t>gibi 3 temel görev ve yetkisi vardır.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TBMM GÖREV VE YETKİLERİ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 lvl="1"/>
            <a:r>
              <a:rPr lang="tr-TR" sz="3300" b="1" dirty="0" smtClean="0"/>
              <a:t>TBMM’nin görev ve yetkileri;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Kanun koymak, değiştirmek ve kaldırmak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C.bşk, C.bşk yardımcılarını ve bakanları denetlemek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Bütçe ve kesin hesap kanun tekliflerini görüşmek ve kabul etmek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Para basılmasına karar vermek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Savaş ilanına karar vermek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Milletler arası antlaşmaların onaylanmasını uygun bulmak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Genel ve özel af ilanına karar vermek (üye tamsayısının beşte  üçü ile)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Anayasanın diğer maddelerinde öngörülen yetkileri ve görevleri yerine getirmek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2-Cumhurbaşkanı, Cumhurbaşkanı Yardımcılarını ve Bakanları Denetlemek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tr-TR" b="1" dirty="0" smtClean="0"/>
              <a:t>Başkanlık sisteminde, </a:t>
            </a:r>
          </a:p>
          <a:p>
            <a:pPr marL="514350" indent="-514350">
              <a:buFont typeface="Wingdings" pitchFamily="2" charset="2"/>
              <a:buChar char="q"/>
            </a:pPr>
            <a:endParaRPr lang="tr-TR" b="1" dirty="0" smtClean="0"/>
          </a:p>
          <a:p>
            <a:pPr marL="514350" indent="-514350">
              <a:buNone/>
            </a:pPr>
            <a:r>
              <a:rPr lang="tr-TR" b="1" dirty="0" smtClean="0"/>
              <a:t>Meclis,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meclis araştırması,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genel görüşme,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meclis soruşturması,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yazılı soru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b="1" dirty="0" smtClean="0"/>
              <a:t>yollarıyla bilgi edinme ve denetleme yetkisini kullanır. </a:t>
            </a:r>
          </a:p>
          <a:p>
            <a:pPr marL="514350" indent="-514350">
              <a:buFont typeface="Wingdings" pitchFamily="2" charset="2"/>
              <a:buChar char="q"/>
            </a:pPr>
            <a:endParaRPr lang="tr-TR" b="1" dirty="0"/>
          </a:p>
          <a:p>
            <a:pPr marL="514350" indent="-514350">
              <a:buFont typeface="Wingdings" pitchFamily="2" charset="2"/>
              <a:buChar char="q"/>
            </a:pPr>
            <a:r>
              <a:rPr lang="tr-TR" b="1" dirty="0" smtClean="0"/>
              <a:t>Ayrıntılı bilgi için bkz. 261-266.</a:t>
            </a:r>
            <a:endParaRPr lang="tr-TR" dirty="0" smtClean="0"/>
          </a:p>
          <a:p>
            <a:pPr marL="514350" indent="-514350">
              <a:buFont typeface="Wingdings" pitchFamily="2" charset="2"/>
              <a:buChar char="q"/>
            </a:pP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3-Bütçe ve Kesin Hesap Kanun Tekliflerini Görüşmek ve Kabul Etmek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Bütçe kanunlarına, bütçe ile ilgili hükümler dışında hiçbir hüküm konulamaz.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Buna </a:t>
            </a:r>
            <a:r>
              <a:rPr lang="tr-TR" b="1" dirty="0" smtClean="0"/>
              <a:t>bütçe kavalyesi yasağı </a:t>
            </a:r>
            <a:r>
              <a:rPr lang="tr-TR" dirty="0" smtClean="0"/>
              <a:t>denir.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Bütçe yıllıktır; mali yıl başlangıcı kanunla belirlenir.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b="1" dirty="0" smtClean="0">
                <a:solidFill>
                  <a:srgbClr val="FF0000"/>
                </a:solidFill>
              </a:rPr>
              <a:t>Cumhurbaşkanı bütçe kanun teklifini, mali yılbaşından </a:t>
            </a:r>
            <a:r>
              <a:rPr lang="tr-TR" b="1" u="sng" dirty="0" smtClean="0">
                <a:solidFill>
                  <a:srgbClr val="FF0000"/>
                </a:solidFill>
              </a:rPr>
              <a:t>en az 75 gün önce </a:t>
            </a:r>
            <a:r>
              <a:rPr lang="tr-TR" b="1" dirty="0" smtClean="0">
                <a:solidFill>
                  <a:srgbClr val="FF0000"/>
                </a:solidFill>
              </a:rPr>
              <a:t>TBMM sunar.</a:t>
            </a:r>
          </a:p>
          <a:p>
            <a:pPr>
              <a:buBlip>
                <a:blip r:embed="rId2"/>
              </a:buBlip>
            </a:pPr>
            <a:endParaRPr lang="tr-TR" b="1" dirty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b="1" dirty="0" smtClean="0">
                <a:solidFill>
                  <a:srgbClr val="FF0000"/>
                </a:solidFill>
              </a:rPr>
              <a:t>Milletvekilleri bütçe kanun teklifi veremez. </a:t>
            </a:r>
          </a:p>
        </p:txBody>
      </p:sp>
    </p:spTree>
    <p:extLst>
      <p:ext uri="{BB962C8B-B14F-4D97-AF65-F5344CB8AC3E}">
        <p14:creationId xmlns:p14="http://schemas.microsoft.com/office/powerpoint/2010/main" val="27313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4-Para basılmasına karar vermek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TBMM bu yetkisini kanun biçiminde kullanır.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dirty="0" smtClean="0"/>
              <a:t>Banknot şeklinde para basma yetkisi uygulamada Merkez Bankasına bağlı Banknot Matbaası;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smtClean="0"/>
              <a:t>madeni paralar ise Hazine Müsteşarlığına bağlı Darphane ve Damga Matbaası Genel Müdürlüğü tarafından basılır.</a:t>
            </a:r>
          </a:p>
        </p:txBody>
      </p:sp>
    </p:spTree>
    <p:extLst>
      <p:ext uri="{BB962C8B-B14F-4D97-AF65-F5344CB8AC3E}">
        <p14:creationId xmlns:p14="http://schemas.microsoft.com/office/powerpoint/2010/main" val="251464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5-Savaş İlanına Karar  Vermek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Anayasa TBMM’nin savaş ilanına izin verme yetkisini sınırlandırmıştır.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TBMM, ancak milletlerarası hukukun meşru saydığı hallerde savaş hali ilanına yetkilidir. 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b="1" dirty="0" smtClean="0"/>
              <a:t>TSK’nin Yabancı ülkelere görevlendirilmesine veya yabancı silahlı kuvvetlerinin TR’de bulunmasına izin verme yetkisi;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TBMM’ne aittir.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Meclis bu izni verme yetkisini </a:t>
            </a:r>
            <a:r>
              <a:rPr lang="tr-TR" dirty="0" err="1" smtClean="0"/>
              <a:t>C.bşk</a:t>
            </a:r>
            <a:r>
              <a:rPr lang="tr-TR" dirty="0" smtClean="0"/>
              <a:t> istemi üzerine ve belirli bir süre için kullanır. </a:t>
            </a:r>
          </a:p>
        </p:txBody>
      </p:sp>
    </p:spTree>
    <p:extLst>
      <p:ext uri="{BB962C8B-B14F-4D97-AF65-F5344CB8AC3E}">
        <p14:creationId xmlns:p14="http://schemas.microsoft.com/office/powerpoint/2010/main" val="294707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6-milletlerarası </a:t>
            </a:r>
            <a:r>
              <a:rPr lang="tr-TR" sz="2800" b="1" dirty="0" err="1" smtClean="0"/>
              <a:t>andlaşmaların</a:t>
            </a:r>
            <a:r>
              <a:rPr lang="tr-TR" sz="2800" b="1" dirty="0" smtClean="0"/>
              <a:t> onaylanmasını uygun bulmak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Bugünkü uygulamaya göre Türkiye adına </a:t>
            </a:r>
            <a:r>
              <a:rPr lang="tr-TR" b="1" dirty="0" err="1" smtClean="0"/>
              <a:t>C.bşk</a:t>
            </a:r>
            <a:r>
              <a:rPr lang="tr-TR" b="1" dirty="0" smtClean="0"/>
              <a:t> ve Dışişleri Bakanı</a:t>
            </a:r>
            <a:r>
              <a:rPr lang="tr-TR" dirty="0" smtClean="0"/>
              <a:t> yetki belgesine gerek kalmadan ve 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Cumhurbaşkanı tarafından imzalanan yetki belgesiyle görevlendirilen kişiler </a:t>
            </a:r>
            <a:r>
              <a:rPr lang="tr-TR" dirty="0" smtClean="0"/>
              <a:t>Türkiye adına milletlerarası </a:t>
            </a:r>
            <a:r>
              <a:rPr lang="tr-TR" dirty="0" err="1" smtClean="0"/>
              <a:t>andlaşma</a:t>
            </a:r>
            <a:r>
              <a:rPr lang="tr-TR" dirty="0"/>
              <a:t> </a:t>
            </a:r>
            <a:r>
              <a:rPr lang="tr-TR" dirty="0" smtClean="0"/>
              <a:t>yapma yetkisine sahiptir.</a:t>
            </a:r>
          </a:p>
          <a:p>
            <a:pPr>
              <a:buBlip>
                <a:blip r:embed="rId2"/>
              </a:buBlip>
            </a:pPr>
            <a:endParaRPr lang="tr-TR" dirty="0"/>
          </a:p>
          <a:p>
            <a:pPr>
              <a:buBlip>
                <a:blip r:embed="rId2"/>
              </a:buBlip>
            </a:pPr>
            <a:r>
              <a:rPr lang="tr-TR" dirty="0" err="1" smtClean="0"/>
              <a:t>Andlaşmaları</a:t>
            </a:r>
            <a:r>
              <a:rPr lang="tr-TR" dirty="0" smtClean="0"/>
              <a:t> onaylama yetkisi </a:t>
            </a:r>
            <a:r>
              <a:rPr lang="tr-TR" dirty="0" err="1" smtClean="0"/>
              <a:t>C.bşk</a:t>
            </a:r>
            <a:r>
              <a:rPr lang="tr-TR" dirty="0" smtClean="0"/>
              <a:t> aittir; </a:t>
            </a:r>
          </a:p>
          <a:p>
            <a:pPr>
              <a:buBlip>
                <a:blip r:embed="rId2"/>
              </a:buBlip>
            </a:pPr>
            <a:r>
              <a:rPr lang="tr-TR" dirty="0" smtClean="0"/>
              <a:t>TBMM’ne ait olan yetki </a:t>
            </a:r>
            <a:r>
              <a:rPr lang="tr-TR" b="1" dirty="0" err="1" smtClean="0"/>
              <a:t>andlaşmaların</a:t>
            </a:r>
            <a:r>
              <a:rPr lang="tr-TR" b="1" dirty="0" smtClean="0"/>
              <a:t> onaylanmasını kanunla uygun </a:t>
            </a:r>
            <a:r>
              <a:rPr lang="tr-TR" dirty="0" smtClean="0"/>
              <a:t>bulmak yetkisidir.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52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7-genel ve özel af ilanına karar vermek 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tr-TR" dirty="0" smtClean="0"/>
              <a:t>TBMM </a:t>
            </a:r>
            <a:r>
              <a:rPr lang="tr-TR" b="1" dirty="0" smtClean="0"/>
              <a:t>devlet aleyhine suç işleyenler dahil istediği her suçluğu affedebilecektir.</a:t>
            </a:r>
          </a:p>
          <a:p>
            <a:pPr>
              <a:buBlip>
                <a:blip r:embed="rId2"/>
              </a:buBlip>
            </a:pPr>
            <a:endParaRPr lang="tr-TR" dirty="0" smtClean="0"/>
          </a:p>
          <a:p>
            <a:pPr>
              <a:buBlip>
                <a:blip r:embed="rId2"/>
              </a:buBlip>
            </a:pPr>
            <a:r>
              <a:rPr lang="tr-TR" b="1" dirty="0" smtClean="0"/>
              <a:t>Ancak bundan orman suçları istisnadır.</a:t>
            </a:r>
          </a:p>
          <a:p>
            <a:pPr>
              <a:buBlip>
                <a:blip r:embed="rId2"/>
              </a:buBlip>
            </a:pPr>
            <a:r>
              <a:rPr lang="tr-TR" b="1" dirty="0" smtClean="0"/>
              <a:t>Yani orman suçları için genel ve özel af çıkarılamaz. </a:t>
            </a:r>
          </a:p>
          <a:p>
            <a:pPr>
              <a:buBlip>
                <a:blip r:embed="rId2"/>
              </a:buBlip>
            </a:pPr>
            <a:endParaRPr lang="tr-TR" b="1" dirty="0"/>
          </a:p>
          <a:p>
            <a:pPr>
              <a:buBlip>
                <a:blip r:embed="rId2"/>
              </a:buBlip>
            </a:pPr>
            <a:r>
              <a:rPr lang="tr-TR" b="1" dirty="0" smtClean="0">
                <a:solidFill>
                  <a:srgbClr val="FF0000"/>
                </a:solidFill>
              </a:rPr>
              <a:t>TBMM af kanunlarını ancak </a:t>
            </a:r>
            <a:r>
              <a:rPr lang="tr-TR" b="1" dirty="0" err="1" smtClean="0">
                <a:solidFill>
                  <a:srgbClr val="FF0000"/>
                </a:solidFill>
              </a:rPr>
              <a:t>ÜTS’nın</a:t>
            </a:r>
            <a:r>
              <a:rPr lang="tr-TR" b="1" dirty="0" smtClean="0">
                <a:solidFill>
                  <a:srgbClr val="FF0000"/>
                </a:solidFill>
              </a:rPr>
              <a:t> beşte üçü çoğunluğuyla kabul edebilir.</a:t>
            </a:r>
          </a:p>
          <a:p>
            <a:pPr>
              <a:buBlip>
                <a:blip r:embed="rId2"/>
              </a:buBlip>
            </a:pPr>
            <a:endParaRPr lang="tr-TR" b="1" dirty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tr-TR" dirty="0" smtClean="0"/>
              <a:t>Genel af hem cezayı hem de suçu ortadan kaldırır; özel af ise sadece cezayı ortadan kaldırır, suçluluk durumunu etkilemez. </a:t>
            </a:r>
          </a:p>
        </p:txBody>
      </p:sp>
    </p:spTree>
    <p:extLst>
      <p:ext uri="{BB962C8B-B14F-4D97-AF65-F5344CB8AC3E}">
        <p14:creationId xmlns:p14="http://schemas.microsoft.com/office/powerpoint/2010/main" val="318060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550</Words>
  <Application>Microsoft Office PowerPoint</Application>
  <PresentationFormat>Ekran Gösterisi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Ofis Teması</vt:lpstr>
      <vt:lpstr>T.C. ANKARA ÜNİVERSİTESİ   AYAŞ MESLEK YÜKSEK OKULU</vt:lpstr>
      <vt:lpstr>TBMM GÖREV VE YETKİLERİ</vt:lpstr>
      <vt:lpstr>TBMM GÖREV VE YETKİLERİ</vt:lpstr>
      <vt:lpstr>2-Cumhurbaşkanı, Cumhurbaşkanı Yardımcılarını ve Bakanları Denetlemek</vt:lpstr>
      <vt:lpstr>3-Bütçe ve Kesin Hesap Kanun Tekliflerini Görüşmek ve Kabul Etmek</vt:lpstr>
      <vt:lpstr>4-Para basılmasına karar vermek</vt:lpstr>
      <vt:lpstr>5-Savaş İlanına Karar  Vermek</vt:lpstr>
      <vt:lpstr>6-milletlerarası andlaşmaların onaylanmasını uygun bulmak</vt:lpstr>
      <vt:lpstr>7-genel ve özel af ilanına karar vermek </vt:lpstr>
      <vt:lpstr>8-TBMM’NİN DİĞER GÖREV VE YETKİLERİ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17</cp:revision>
  <dcterms:created xsi:type="dcterms:W3CDTF">2019-05-15T21:20:32Z</dcterms:created>
  <dcterms:modified xsi:type="dcterms:W3CDTF">2020-01-13T18:28:01Z</dcterms:modified>
</cp:coreProperties>
</file>