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6"/>
  </p:notesMasterIdLst>
  <p:sldIdLst>
    <p:sldId id="1082" r:id="rId4"/>
    <p:sldId id="1084" r:id="rId5"/>
    <p:sldId id="1085" r:id="rId6"/>
    <p:sldId id="1086" r:id="rId7"/>
    <p:sldId id="1087" r:id="rId8"/>
    <p:sldId id="1088" r:id="rId9"/>
    <p:sldId id="1089" r:id="rId10"/>
    <p:sldId id="1090" r:id="rId11"/>
    <p:sldId id="1091" r:id="rId12"/>
    <p:sldId id="1092" r:id="rId13"/>
    <p:sldId id="1094" r:id="rId14"/>
    <p:sldId id="1095" r:id="rId15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739" autoAdjust="0"/>
    <p:restoredTop sz="91471" autoAdjust="0"/>
  </p:normalViewPr>
  <p:slideViewPr>
    <p:cSldViewPr snapToGrid="0">
      <p:cViewPr varScale="1">
        <p:scale>
          <a:sx n="84" d="100"/>
          <a:sy n="84" d="100"/>
        </p:scale>
        <p:origin x="1674" y="90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2/24/2020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2/24/2020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2/24/2020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2/24/2020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2/24/2020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2/24/2020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2/24/2020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2/24/2020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2/24/2020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7082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721960" y="1940434"/>
            <a:ext cx="3700081" cy="1522729"/>
          </a:xfrm>
          <a:prstGeom prst="rect">
            <a:avLst/>
          </a:prstGeom>
        </p:spPr>
        <p:txBody>
          <a:bodyPr lIns="0" tIns="0" rIns="0" bIns="0"/>
          <a:lstStyle>
            <a:lvl1pPr>
              <a:defRPr sz="4050" b="1" i="0">
                <a:solidFill>
                  <a:srgbClr val="25252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19365" y="1771651"/>
            <a:ext cx="6876574" cy="2220595"/>
          </a:xfrm>
          <a:prstGeom prst="rect">
            <a:avLst/>
          </a:prstGeom>
        </p:spPr>
        <p:txBody>
          <a:bodyPr lIns="0" tIns="0" rIns="0" bIns="0"/>
          <a:lstStyle>
            <a:lvl1pPr>
              <a:defRPr sz="1800" b="0" i="0">
                <a:solidFill>
                  <a:srgbClr val="2F2F2F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80433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6" r:id="rId3"/>
    <p:sldLayoutId id="2147483697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17666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EKONOMİ I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(MİKROEKONOMİ)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Prof. Dr. </a:t>
            </a:r>
            <a:r>
              <a:rPr lang="en-US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Harun </a:t>
            </a: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TANRIVERMİŞ – Doç. Dr. Yeşim TANRIVERMİŞ </a:t>
            </a: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35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98867" y="1405508"/>
            <a:ext cx="5875496" cy="4251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2700" dirty="0"/>
              <a:t>EKONOMİNİN TEMEL</a:t>
            </a:r>
            <a:r>
              <a:rPr sz="2700" spc="-101" dirty="0"/>
              <a:t> </a:t>
            </a:r>
            <a:r>
              <a:rPr sz="2700" spc="-23" dirty="0"/>
              <a:t>KAVRAMLARI</a:t>
            </a:r>
            <a:endParaRPr sz="2700"/>
          </a:p>
        </p:txBody>
      </p:sp>
      <p:sp>
        <p:nvSpPr>
          <p:cNvPr id="4" name="object 4"/>
          <p:cNvSpPr txBox="1"/>
          <p:nvPr/>
        </p:nvSpPr>
        <p:spPr>
          <a:xfrm>
            <a:off x="1019364" y="2503998"/>
            <a:ext cx="6924485" cy="2694873"/>
          </a:xfrm>
          <a:prstGeom prst="rect">
            <a:avLst/>
          </a:prstGeom>
        </p:spPr>
        <p:txBody>
          <a:bodyPr vert="horz" wrap="square" lIns="0" tIns="73819" rIns="0" bIns="0" rtlCol="0">
            <a:spAutoFit/>
          </a:bodyPr>
          <a:lstStyle/>
          <a:p>
            <a:pPr marL="247174" indent="-238125" algn="just">
              <a:lnSpc>
                <a:spcPct val="150000"/>
              </a:lnSpc>
              <a:spcBef>
                <a:spcPts val="581"/>
              </a:spcBef>
              <a:buClr>
                <a:srgbClr val="AC0000"/>
              </a:buClr>
              <a:buSzPct val="96428"/>
              <a:buFont typeface="Wingdings"/>
              <a:buChar char=""/>
              <a:tabLst>
                <a:tab pos="247650" algn="l"/>
              </a:tabLst>
            </a:pPr>
            <a:r>
              <a:rPr sz="2100" spc="-4" dirty="0">
                <a:solidFill>
                  <a:srgbClr val="2F2F2F"/>
                </a:solidFill>
                <a:latin typeface="Arial"/>
                <a:cs typeface="Arial"/>
              </a:rPr>
              <a:t>Üretim</a:t>
            </a:r>
            <a:r>
              <a:rPr sz="2100" spc="-53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2100" dirty="0">
                <a:solidFill>
                  <a:srgbClr val="2F2F2F"/>
                </a:solidFill>
                <a:latin typeface="Arial"/>
                <a:cs typeface="Arial"/>
              </a:rPr>
              <a:t>faktörleri;</a:t>
            </a:r>
            <a:endParaRPr sz="2100" dirty="0">
              <a:latin typeface="Arial"/>
              <a:cs typeface="Arial"/>
            </a:endParaRPr>
          </a:p>
          <a:p>
            <a:pPr marL="295275" indent="-285750" algn="just">
              <a:lnSpc>
                <a:spcPct val="150000"/>
              </a:lnSpc>
              <a:spcBef>
                <a:spcPts val="506"/>
              </a:spcBef>
              <a:buClr>
                <a:srgbClr val="AC0000"/>
              </a:buClr>
              <a:buFont typeface="Wingdings"/>
              <a:buChar char=""/>
              <a:tabLst>
                <a:tab pos="295275" algn="l"/>
              </a:tabLst>
            </a:pPr>
            <a:r>
              <a:rPr sz="2100" b="1" spc="-4" dirty="0">
                <a:solidFill>
                  <a:srgbClr val="2F2F2F"/>
                </a:solidFill>
                <a:latin typeface="Arial"/>
                <a:cs typeface="Arial"/>
              </a:rPr>
              <a:t>emek</a:t>
            </a:r>
            <a:r>
              <a:rPr sz="2100" b="1" spc="-38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2100" b="1" spc="-4" dirty="0">
                <a:solidFill>
                  <a:srgbClr val="2F2F2F"/>
                </a:solidFill>
                <a:latin typeface="Arial"/>
                <a:cs typeface="Arial"/>
              </a:rPr>
              <a:t>(işgücü),</a:t>
            </a:r>
            <a:endParaRPr sz="2100" dirty="0">
              <a:latin typeface="Arial"/>
              <a:cs typeface="Arial"/>
            </a:endParaRPr>
          </a:p>
          <a:p>
            <a:pPr marL="295275" indent="-285750" algn="just">
              <a:lnSpc>
                <a:spcPct val="150000"/>
              </a:lnSpc>
              <a:spcBef>
                <a:spcPts val="503"/>
              </a:spcBef>
              <a:buClr>
                <a:srgbClr val="AC0000"/>
              </a:buClr>
              <a:buFont typeface="Wingdings"/>
              <a:buChar char=""/>
              <a:tabLst>
                <a:tab pos="295275" algn="l"/>
              </a:tabLst>
            </a:pPr>
            <a:r>
              <a:rPr sz="2100" b="1" spc="-4" dirty="0">
                <a:solidFill>
                  <a:srgbClr val="2F2F2F"/>
                </a:solidFill>
                <a:latin typeface="Arial"/>
                <a:cs typeface="Arial"/>
              </a:rPr>
              <a:t>doğal</a:t>
            </a:r>
            <a:r>
              <a:rPr sz="2100" b="1" spc="4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2100" b="1" spc="-15" dirty="0">
                <a:solidFill>
                  <a:srgbClr val="2F2F2F"/>
                </a:solidFill>
                <a:latin typeface="Arial"/>
                <a:cs typeface="Arial"/>
              </a:rPr>
              <a:t>kaynaklar,</a:t>
            </a:r>
            <a:endParaRPr sz="2100" dirty="0">
              <a:latin typeface="Arial"/>
              <a:cs typeface="Arial"/>
            </a:endParaRPr>
          </a:p>
          <a:p>
            <a:pPr marL="295275" indent="-285750" algn="just">
              <a:lnSpc>
                <a:spcPct val="150000"/>
              </a:lnSpc>
              <a:spcBef>
                <a:spcPts val="506"/>
              </a:spcBef>
              <a:buClr>
                <a:srgbClr val="AC0000"/>
              </a:buClr>
              <a:buFont typeface="Wingdings"/>
              <a:buChar char=""/>
              <a:tabLst>
                <a:tab pos="295275" algn="l"/>
              </a:tabLst>
            </a:pPr>
            <a:r>
              <a:rPr sz="2100" b="1" spc="-8" dirty="0">
                <a:solidFill>
                  <a:srgbClr val="2F2F2F"/>
                </a:solidFill>
                <a:latin typeface="Arial"/>
                <a:cs typeface="Arial"/>
              </a:rPr>
              <a:t>sermaye</a:t>
            </a:r>
            <a:endParaRPr sz="2100" dirty="0">
              <a:latin typeface="Arial"/>
              <a:cs typeface="Arial"/>
            </a:endParaRPr>
          </a:p>
          <a:p>
            <a:pPr marL="295275" indent="-285750" algn="just">
              <a:lnSpc>
                <a:spcPct val="150000"/>
              </a:lnSpc>
              <a:spcBef>
                <a:spcPts val="506"/>
              </a:spcBef>
              <a:buClr>
                <a:srgbClr val="AC0000"/>
              </a:buClr>
              <a:buFont typeface="Wingdings"/>
              <a:buChar char=""/>
              <a:tabLst>
                <a:tab pos="295275" algn="l"/>
              </a:tabLst>
            </a:pPr>
            <a:r>
              <a:rPr sz="2100" b="1" spc="-8" dirty="0">
                <a:solidFill>
                  <a:srgbClr val="2F2F2F"/>
                </a:solidFill>
                <a:latin typeface="Arial"/>
                <a:cs typeface="Arial"/>
              </a:rPr>
              <a:t>müteşebbis</a:t>
            </a:r>
            <a:r>
              <a:rPr sz="2100" b="1" spc="23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2100" b="1" spc="-4" dirty="0">
                <a:solidFill>
                  <a:srgbClr val="2F2F2F"/>
                </a:solidFill>
                <a:latin typeface="Arial"/>
                <a:cs typeface="Arial"/>
              </a:rPr>
              <a:t>(girişimci)</a:t>
            </a:r>
            <a:endParaRPr sz="21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0147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98867" y="1405508"/>
            <a:ext cx="5875496" cy="4251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2700" dirty="0"/>
              <a:t>EKONOMİNİN TEMEL</a:t>
            </a:r>
            <a:r>
              <a:rPr sz="2700" spc="-101" dirty="0"/>
              <a:t> </a:t>
            </a:r>
            <a:r>
              <a:rPr sz="2700" spc="-23" dirty="0"/>
              <a:t>KAVRAMLARI</a:t>
            </a:r>
            <a:endParaRPr sz="2700" dirty="0"/>
          </a:p>
        </p:txBody>
      </p:sp>
      <p:sp>
        <p:nvSpPr>
          <p:cNvPr id="9" name="object 7"/>
          <p:cNvSpPr/>
          <p:nvPr/>
        </p:nvSpPr>
        <p:spPr>
          <a:xfrm>
            <a:off x="836675" y="2420875"/>
            <a:ext cx="3371850" cy="183108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10" name="object 8"/>
          <p:cNvSpPr/>
          <p:nvPr/>
        </p:nvSpPr>
        <p:spPr>
          <a:xfrm>
            <a:off x="4792600" y="2487167"/>
            <a:ext cx="3375278" cy="160477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</p:spTree>
    <p:extLst>
      <p:ext uri="{BB962C8B-B14F-4D97-AF65-F5344CB8AC3E}">
        <p14:creationId xmlns:p14="http://schemas.microsoft.com/office/powerpoint/2010/main" val="36394448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98867" y="1405508"/>
            <a:ext cx="5875496" cy="4251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 algn="ctr">
              <a:lnSpc>
                <a:spcPct val="100000"/>
              </a:lnSpc>
              <a:spcBef>
                <a:spcPts val="75"/>
              </a:spcBef>
            </a:pPr>
            <a:r>
              <a:rPr sz="2700" dirty="0" smtClean="0"/>
              <a:t>KAYNAKLAR</a:t>
            </a:r>
            <a:endParaRPr sz="2700" dirty="0"/>
          </a:p>
        </p:txBody>
      </p:sp>
      <p:sp>
        <p:nvSpPr>
          <p:cNvPr id="4" name="object 4"/>
          <p:cNvSpPr txBox="1"/>
          <p:nvPr/>
        </p:nvSpPr>
        <p:spPr>
          <a:xfrm>
            <a:off x="434341" y="2218372"/>
            <a:ext cx="7795260" cy="2562112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İktisada Giriş: Prensipler ve Politika, İlker Parasız, Ezgi Kitabevi Yayınları, Bursa, 2003.</a:t>
            </a:r>
          </a:p>
          <a:p>
            <a:pPr algn="just">
              <a:lnSpc>
                <a:spcPct val="150000"/>
              </a:lnSpc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İktisadın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ABC’si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, İlker Parasız, Ezgi Kitabevi Yayınları, Bursa, 2004.</a:t>
            </a:r>
          </a:p>
          <a:p>
            <a:pPr algn="just">
              <a:lnSpc>
                <a:spcPct val="150000"/>
              </a:lnSpc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İktisat Bilimine Giriş, Gülden Ülgen, Der Yayınları, İstanbul, 2002.</a:t>
            </a:r>
          </a:p>
          <a:p>
            <a:pPr algn="just">
              <a:lnSpc>
                <a:spcPct val="150000"/>
              </a:lnSpc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İktisat Biliminin Temelleri, Halil Seyidoğlu,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Güzem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Can Yayınları, İstanbul, 2006.</a:t>
            </a:r>
          </a:p>
          <a:p>
            <a:pPr algn="just">
              <a:lnSpc>
                <a:spcPct val="150000"/>
              </a:lnSpc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İktisat, Zeynel Dinler, Ekin Kitapevi Yayınları, Bursa, 2007.</a:t>
            </a:r>
          </a:p>
          <a:p>
            <a:pPr marL="9525" algn="just">
              <a:lnSpc>
                <a:spcPct val="150000"/>
              </a:lnSpc>
              <a:spcBef>
                <a:spcPts val="75"/>
              </a:spcBef>
              <a:buClr>
                <a:srgbClr val="AC0000"/>
              </a:buClr>
              <a:tabLst>
                <a:tab pos="215265" algn="l"/>
              </a:tabLst>
            </a:pP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64446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98867" y="1405508"/>
            <a:ext cx="5875496" cy="4251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2700" dirty="0"/>
              <a:t>EKONOMİNİN TEMEL</a:t>
            </a:r>
            <a:r>
              <a:rPr sz="2700" spc="-101" dirty="0"/>
              <a:t> </a:t>
            </a:r>
            <a:r>
              <a:rPr sz="2700" spc="-23" dirty="0"/>
              <a:t>KAVRAMLARI</a:t>
            </a:r>
            <a:endParaRPr sz="2700"/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xfrm>
            <a:off x="764524" y="2185989"/>
            <a:ext cx="7533656" cy="2451312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215265" marR="3810" indent="-205740" algn="just">
              <a:lnSpc>
                <a:spcPct val="150000"/>
              </a:lnSpc>
              <a:spcBef>
                <a:spcPts val="75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</a:tabLst>
            </a:pPr>
            <a:r>
              <a:rPr b="1" spc="-4" dirty="0"/>
              <a:t>İhtiyaç: </a:t>
            </a:r>
            <a:r>
              <a:rPr spc="-4" dirty="0"/>
              <a:t>Giderildiği </a:t>
            </a:r>
            <a:r>
              <a:rPr dirty="0"/>
              <a:t>zaman </a:t>
            </a:r>
            <a:r>
              <a:rPr spc="-4" dirty="0"/>
              <a:t>bireylere </a:t>
            </a:r>
            <a:r>
              <a:rPr dirty="0"/>
              <a:t>mutluluk </a:t>
            </a:r>
            <a:r>
              <a:rPr spc="-4" dirty="0"/>
              <a:t>veren ve bireylerin  haz duymasını sağlayan, giderilmedikleri zaman ise bireylere </a:t>
            </a:r>
            <a:r>
              <a:rPr dirty="0"/>
              <a:t>acı  veren </a:t>
            </a:r>
            <a:r>
              <a:rPr spc="-11" dirty="0"/>
              <a:t>duygulardır. </a:t>
            </a:r>
            <a:r>
              <a:rPr spc="-4" dirty="0"/>
              <a:t>Ekonomi </a:t>
            </a:r>
            <a:r>
              <a:rPr dirty="0"/>
              <a:t>biliminin </a:t>
            </a:r>
            <a:r>
              <a:rPr spc="-4" dirty="0"/>
              <a:t>tanımında da ifade edildiği  gibi insanların ihtiyaçları </a:t>
            </a:r>
            <a:r>
              <a:rPr spc="-11" dirty="0"/>
              <a:t>sınırsızdır. </a:t>
            </a:r>
            <a:r>
              <a:rPr spc="-4" dirty="0"/>
              <a:t>Bir nesnenin ihtiyaç olması  için illa o nesnenin insana yarar </a:t>
            </a:r>
            <a:r>
              <a:rPr dirty="0"/>
              <a:t>sağlaması </a:t>
            </a:r>
            <a:r>
              <a:rPr spc="-8" dirty="0"/>
              <a:t>gerekmemektedir. Bu  </a:t>
            </a:r>
            <a:r>
              <a:rPr dirty="0"/>
              <a:t>nedenle</a:t>
            </a:r>
            <a:r>
              <a:rPr spc="191" dirty="0"/>
              <a:t> </a:t>
            </a:r>
            <a:r>
              <a:rPr spc="-4" dirty="0"/>
              <a:t>sigara</a:t>
            </a:r>
            <a:r>
              <a:rPr spc="195" dirty="0"/>
              <a:t> </a:t>
            </a:r>
            <a:r>
              <a:rPr spc="-4" dirty="0"/>
              <a:t>gibi</a:t>
            </a:r>
            <a:r>
              <a:rPr spc="188" dirty="0"/>
              <a:t> </a:t>
            </a:r>
            <a:r>
              <a:rPr dirty="0"/>
              <a:t>zararlı</a:t>
            </a:r>
            <a:r>
              <a:rPr spc="176" dirty="0"/>
              <a:t> </a:t>
            </a:r>
            <a:r>
              <a:rPr spc="-4" dirty="0"/>
              <a:t>alışkanlıklar</a:t>
            </a:r>
            <a:r>
              <a:rPr spc="206" dirty="0"/>
              <a:t> </a:t>
            </a:r>
            <a:r>
              <a:rPr spc="-4" dirty="0"/>
              <a:t>da</a:t>
            </a:r>
            <a:r>
              <a:rPr spc="180" dirty="0"/>
              <a:t> </a:t>
            </a:r>
            <a:r>
              <a:rPr spc="-4" dirty="0"/>
              <a:t>ihtiyaç</a:t>
            </a:r>
            <a:r>
              <a:rPr spc="195" dirty="0"/>
              <a:t> </a:t>
            </a:r>
            <a:r>
              <a:rPr dirty="0"/>
              <a:t>olarak</a:t>
            </a:r>
            <a:r>
              <a:rPr spc="188" dirty="0"/>
              <a:t> </a:t>
            </a:r>
            <a:r>
              <a:rPr spc="-11" dirty="0"/>
              <a:t>atfedilir.</a:t>
            </a:r>
          </a:p>
        </p:txBody>
      </p:sp>
    </p:spTree>
    <p:extLst>
      <p:ext uri="{BB962C8B-B14F-4D97-AF65-F5344CB8AC3E}">
        <p14:creationId xmlns:p14="http://schemas.microsoft.com/office/powerpoint/2010/main" val="26851140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98867" y="1405508"/>
            <a:ext cx="5875496" cy="4251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2700" dirty="0"/>
              <a:t>EKONOMİNİN TEMEL</a:t>
            </a:r>
            <a:r>
              <a:rPr sz="2700" spc="-101" dirty="0"/>
              <a:t> </a:t>
            </a:r>
            <a:r>
              <a:rPr sz="2700" spc="-23" dirty="0"/>
              <a:t>KAVRAMLARI</a:t>
            </a:r>
            <a:endParaRPr sz="2700"/>
          </a:p>
        </p:txBody>
      </p:sp>
      <p:sp>
        <p:nvSpPr>
          <p:cNvPr id="4" name="object 4"/>
          <p:cNvSpPr txBox="1"/>
          <p:nvPr/>
        </p:nvSpPr>
        <p:spPr>
          <a:xfrm>
            <a:off x="1019365" y="2160842"/>
            <a:ext cx="6877526" cy="2954463"/>
          </a:xfrm>
          <a:prstGeom prst="rect">
            <a:avLst/>
          </a:prstGeom>
        </p:spPr>
        <p:txBody>
          <a:bodyPr vert="horz" wrap="square" lIns="0" tIns="37148" rIns="0" bIns="0" rtlCol="0">
            <a:spAutoFit/>
          </a:bodyPr>
          <a:lstStyle/>
          <a:p>
            <a:pPr marL="215265" marR="4763" indent="-205740" algn="just">
              <a:lnSpc>
                <a:spcPts val="1785"/>
              </a:lnSpc>
              <a:spcBef>
                <a:spcPts val="293"/>
              </a:spcBef>
              <a:buClr>
                <a:srgbClr val="AC0000"/>
              </a:buClr>
              <a:buFont typeface="Wingdings"/>
              <a:buChar char=""/>
              <a:tabLst>
                <a:tab pos="273844" algn="l"/>
              </a:tabLst>
            </a:pPr>
            <a:r>
              <a:rPr sz="1350" dirty="0"/>
              <a:t>	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İhtiyaçları kendi içerisinde pek çok sınıflamaya tabi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tutulabilmektedir. 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Bunlardan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en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yaygını ihtiyacın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zorunlu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mu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yoksa lüks ihtiyaç grubuna  girip</a:t>
            </a:r>
            <a:r>
              <a:rPr sz="1650" spc="4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11" dirty="0">
                <a:solidFill>
                  <a:srgbClr val="2F2F2F"/>
                </a:solidFill>
                <a:latin typeface="Arial"/>
                <a:cs typeface="Arial"/>
              </a:rPr>
              <a:t>girmediğidir.</a:t>
            </a:r>
            <a:endParaRPr sz="1650">
              <a:latin typeface="Arial"/>
              <a:cs typeface="Arial"/>
            </a:endParaRPr>
          </a:p>
          <a:p>
            <a:pPr marL="215265" marR="5715" indent="-205740" algn="just">
              <a:lnSpc>
                <a:spcPts val="1785"/>
              </a:lnSpc>
              <a:spcBef>
                <a:spcPts val="390"/>
              </a:spcBef>
              <a:buClr>
                <a:srgbClr val="AC0000"/>
              </a:buClr>
              <a:buFont typeface="Wingdings"/>
              <a:buChar char=""/>
              <a:tabLst>
                <a:tab pos="273844" algn="l"/>
              </a:tabLst>
            </a:pPr>
            <a:r>
              <a:rPr sz="1350" dirty="0"/>
              <a:t>	</a:t>
            </a:r>
            <a:r>
              <a:rPr sz="1650" b="1" spc="-4" dirty="0">
                <a:solidFill>
                  <a:srgbClr val="2F2F2F"/>
                </a:solidFill>
                <a:latin typeface="Arial"/>
                <a:cs typeface="Arial"/>
              </a:rPr>
              <a:t>Zorunlu İhtiyaçlar: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İnsan yaşamının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devamı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için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mutlaka tatmin 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edilmesi gereken </a:t>
            </a:r>
            <a:r>
              <a:rPr sz="1650" spc="-11" dirty="0">
                <a:solidFill>
                  <a:srgbClr val="2F2F2F"/>
                </a:solidFill>
                <a:latin typeface="Arial"/>
                <a:cs typeface="Arial"/>
              </a:rPr>
              <a:t>ihtiyaçlardır.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Beslenme, giyinme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ve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barınma  </a:t>
            </a:r>
            <a:r>
              <a:rPr sz="1650" spc="-11" dirty="0">
                <a:solidFill>
                  <a:srgbClr val="2F2F2F"/>
                </a:solidFill>
                <a:latin typeface="Arial"/>
                <a:cs typeface="Arial"/>
              </a:rPr>
              <a:t>bunlardandır.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UNEP’e</a:t>
            </a:r>
            <a:r>
              <a:rPr sz="1650" spc="30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göre??</a:t>
            </a:r>
            <a:endParaRPr sz="1650">
              <a:latin typeface="Arial"/>
              <a:cs typeface="Arial"/>
            </a:endParaRPr>
          </a:p>
          <a:p>
            <a:pPr marL="215265" marR="3810" indent="-205740" algn="just">
              <a:lnSpc>
                <a:spcPct val="90000"/>
              </a:lnSpc>
              <a:spcBef>
                <a:spcPts val="360"/>
              </a:spcBef>
              <a:buClr>
                <a:srgbClr val="AC0000"/>
              </a:buClr>
              <a:buFont typeface="Wingdings"/>
              <a:buChar char=""/>
              <a:tabLst>
                <a:tab pos="273844" algn="l"/>
              </a:tabLst>
            </a:pPr>
            <a:r>
              <a:rPr sz="1350" dirty="0"/>
              <a:t>	</a:t>
            </a:r>
            <a:r>
              <a:rPr sz="1650" b="1" spc="-4" dirty="0">
                <a:solidFill>
                  <a:srgbClr val="2F2F2F"/>
                </a:solidFill>
                <a:latin typeface="Arial"/>
                <a:cs typeface="Arial"/>
              </a:rPr>
              <a:t>Kültürel İhtiyaçlar: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Zorunlu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ihtiyaç grubuna girmeyen ancak insanın  ihtiyaç duyacağı sosyal ihtiyaçlar bu </a:t>
            </a:r>
            <a:r>
              <a:rPr sz="1650" spc="-15" dirty="0">
                <a:solidFill>
                  <a:srgbClr val="2F2F2F"/>
                </a:solidFill>
                <a:latin typeface="Arial"/>
                <a:cs typeface="Arial"/>
              </a:rPr>
              <a:t>gruptadır.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Eğitim, </a:t>
            </a:r>
            <a:r>
              <a:rPr sz="1650" spc="-19" dirty="0">
                <a:solidFill>
                  <a:srgbClr val="2F2F2F"/>
                </a:solidFill>
                <a:latin typeface="Arial"/>
                <a:cs typeface="Arial"/>
              </a:rPr>
              <a:t>spor,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gezi, 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sinema-tiyatro bu grupta yer</a:t>
            </a:r>
            <a:r>
              <a:rPr sz="1650" spc="64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23" dirty="0">
                <a:solidFill>
                  <a:srgbClr val="2F2F2F"/>
                </a:solidFill>
                <a:latin typeface="Arial"/>
                <a:cs typeface="Arial"/>
              </a:rPr>
              <a:t>alır.</a:t>
            </a:r>
            <a:endParaRPr sz="1650">
              <a:latin typeface="Arial"/>
              <a:cs typeface="Arial"/>
            </a:endParaRPr>
          </a:p>
          <a:p>
            <a:pPr marL="215265" marR="4763" indent="-205740" algn="just">
              <a:lnSpc>
                <a:spcPts val="1785"/>
              </a:lnSpc>
              <a:spcBef>
                <a:spcPts val="420"/>
              </a:spcBef>
              <a:buClr>
                <a:srgbClr val="AC0000"/>
              </a:buClr>
              <a:buFont typeface="Wingdings"/>
              <a:buChar char=""/>
              <a:tabLst>
                <a:tab pos="273844" algn="l"/>
              </a:tabLst>
            </a:pPr>
            <a:r>
              <a:rPr sz="1350" dirty="0"/>
              <a:t>	</a:t>
            </a:r>
            <a:r>
              <a:rPr sz="1650" b="1" spc="-4" dirty="0">
                <a:solidFill>
                  <a:srgbClr val="2F2F2F"/>
                </a:solidFill>
                <a:latin typeface="Arial"/>
                <a:cs typeface="Arial"/>
              </a:rPr>
              <a:t>Lüks </a:t>
            </a:r>
            <a:r>
              <a:rPr sz="1650" b="1" dirty="0">
                <a:solidFill>
                  <a:srgbClr val="2F2F2F"/>
                </a:solidFill>
                <a:latin typeface="Arial"/>
                <a:cs typeface="Arial"/>
              </a:rPr>
              <a:t>İhtiyaçlar: </a:t>
            </a:r>
            <a:r>
              <a:rPr sz="1650" b="1" spc="-4" dirty="0">
                <a:solidFill>
                  <a:srgbClr val="2F2F2F"/>
                </a:solidFill>
                <a:latin typeface="Arial"/>
                <a:cs typeface="Arial"/>
              </a:rPr>
              <a:t>İnsanların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Zorunlu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ve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kültürel ihtiyaçlarını  karşılamalarından sonra gereksinim duydukları </a:t>
            </a:r>
            <a:r>
              <a:rPr sz="1650" spc="-11" dirty="0">
                <a:solidFill>
                  <a:srgbClr val="2F2F2F"/>
                </a:solidFill>
                <a:latin typeface="Arial"/>
                <a:cs typeface="Arial"/>
              </a:rPr>
              <a:t>ihtiyaçlardır.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Otomobil,  dünya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gezisi,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yat vb. ihtiyaçlar bu grupta yer</a:t>
            </a:r>
            <a:r>
              <a:rPr sz="1650" spc="64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23" dirty="0">
                <a:solidFill>
                  <a:srgbClr val="2F2F2F"/>
                </a:solidFill>
                <a:latin typeface="Arial"/>
                <a:cs typeface="Arial"/>
              </a:rPr>
              <a:t>alır.</a:t>
            </a:r>
            <a:endParaRPr sz="165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917176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98867" y="1405508"/>
            <a:ext cx="5875496" cy="4251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2700" dirty="0"/>
              <a:t>EKONOMİNİN TEMEL</a:t>
            </a:r>
            <a:r>
              <a:rPr sz="2700" spc="-101" dirty="0"/>
              <a:t> </a:t>
            </a:r>
            <a:r>
              <a:rPr sz="2700" spc="-23" dirty="0"/>
              <a:t>KAVRAMLARI</a:t>
            </a:r>
            <a:endParaRPr sz="2700"/>
          </a:p>
        </p:txBody>
      </p:sp>
      <p:sp>
        <p:nvSpPr>
          <p:cNvPr id="4" name="object 4"/>
          <p:cNvSpPr txBox="1"/>
          <p:nvPr/>
        </p:nvSpPr>
        <p:spPr>
          <a:xfrm>
            <a:off x="1019365" y="2185987"/>
            <a:ext cx="6876574" cy="205120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215265" marR="4763" indent="-205740" algn="just">
              <a:spcBef>
                <a:spcPts val="75"/>
              </a:spcBef>
              <a:buClr>
                <a:srgbClr val="AC0000"/>
              </a:buClr>
              <a:buFont typeface="Wingdings"/>
              <a:buChar char=""/>
              <a:tabLst>
                <a:tab pos="279559" algn="l"/>
              </a:tabLst>
            </a:pPr>
            <a:r>
              <a:rPr sz="1350" dirty="0"/>
              <a:t>	</a:t>
            </a:r>
            <a:r>
              <a:rPr b="1" spc="-4" dirty="0">
                <a:solidFill>
                  <a:srgbClr val="2F2F2F"/>
                </a:solidFill>
                <a:latin typeface="Arial"/>
                <a:cs typeface="Arial"/>
              </a:rPr>
              <a:t>Mal: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İhtiyaçları tatmin etmede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kullanılan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her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türlü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araca “mal”  </a:t>
            </a:r>
            <a:r>
              <a:rPr spc="-19" dirty="0">
                <a:solidFill>
                  <a:srgbClr val="2F2F2F"/>
                </a:solidFill>
                <a:latin typeface="Arial"/>
                <a:cs typeface="Arial"/>
              </a:rPr>
              <a:t>denir.</a:t>
            </a:r>
            <a:endParaRPr dirty="0">
              <a:latin typeface="Arial"/>
              <a:cs typeface="Arial"/>
            </a:endParaRPr>
          </a:p>
          <a:p>
            <a:pPr marL="278130" indent="-268605" algn="just">
              <a:spcBef>
                <a:spcPts val="431"/>
              </a:spcBef>
              <a:buClr>
                <a:srgbClr val="AC0000"/>
              </a:buClr>
              <a:buFont typeface="Wingdings"/>
              <a:buChar char=""/>
              <a:tabLst>
                <a:tab pos="278130" algn="l"/>
              </a:tabLst>
            </a:pPr>
            <a:r>
              <a:rPr b="1" spc="-4" dirty="0">
                <a:solidFill>
                  <a:srgbClr val="2F2F2F"/>
                </a:solidFill>
                <a:latin typeface="Arial"/>
                <a:cs typeface="Arial"/>
              </a:rPr>
              <a:t>Girdi:</a:t>
            </a:r>
            <a:r>
              <a:rPr b="1" spc="131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Bir</a:t>
            </a:r>
            <a:r>
              <a:rPr spc="135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malın</a:t>
            </a:r>
            <a:r>
              <a:rPr spc="131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üretiminde</a:t>
            </a:r>
            <a:r>
              <a:rPr spc="135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kullanılan</a:t>
            </a:r>
            <a:r>
              <a:rPr spc="143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iktisadi</a:t>
            </a:r>
            <a:r>
              <a:rPr spc="143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kaynakların</a:t>
            </a:r>
            <a:endParaRPr dirty="0">
              <a:latin typeface="Arial"/>
              <a:cs typeface="Arial"/>
            </a:endParaRPr>
          </a:p>
          <a:p>
            <a:pPr marL="215265" algn="just"/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bütününe “girdi” adı</a:t>
            </a:r>
            <a:r>
              <a:rPr spc="41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11" dirty="0">
                <a:solidFill>
                  <a:srgbClr val="2F2F2F"/>
                </a:solidFill>
                <a:latin typeface="Arial"/>
                <a:cs typeface="Arial"/>
              </a:rPr>
              <a:t>verilmektedir.</a:t>
            </a:r>
            <a:endParaRPr dirty="0">
              <a:latin typeface="Arial"/>
              <a:cs typeface="Arial"/>
            </a:endParaRPr>
          </a:p>
          <a:p>
            <a:pPr marL="215265" marR="3810" indent="-205740" algn="just">
              <a:spcBef>
                <a:spcPts val="435"/>
              </a:spcBef>
              <a:buClr>
                <a:srgbClr val="AC0000"/>
              </a:buClr>
              <a:buFont typeface="Wingdings"/>
              <a:buChar char=""/>
              <a:tabLst>
                <a:tab pos="278130" algn="l"/>
              </a:tabLst>
            </a:pPr>
            <a:r>
              <a:rPr sz="1350" dirty="0"/>
              <a:t>	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Örnek olarak ekmeği bir mal olarak nitelendirdiğimizde ekmeğin  oluşumunu sağlayan un,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su,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maya, susam, pişirme fırını, elektrik,  akar yakıt ve iş gücü de girdi olarak</a:t>
            </a:r>
            <a:r>
              <a:rPr spc="56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8" dirty="0">
                <a:solidFill>
                  <a:srgbClr val="2F2F2F"/>
                </a:solidFill>
                <a:latin typeface="Arial"/>
                <a:cs typeface="Arial"/>
              </a:rPr>
              <a:t>değerlendirilmektedir.</a:t>
            </a:r>
            <a:endParaRPr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254038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98867" y="1405508"/>
            <a:ext cx="5875496" cy="4251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2700" dirty="0"/>
              <a:t>EKONOMİNİN TEMEL</a:t>
            </a:r>
            <a:r>
              <a:rPr sz="2700" spc="-101" dirty="0"/>
              <a:t> </a:t>
            </a:r>
            <a:r>
              <a:rPr sz="2700" spc="-23" dirty="0"/>
              <a:t>KAVRAMLARI</a:t>
            </a:r>
            <a:endParaRPr sz="2700"/>
          </a:p>
        </p:txBody>
      </p:sp>
      <p:sp>
        <p:nvSpPr>
          <p:cNvPr id="4" name="object 4"/>
          <p:cNvSpPr txBox="1"/>
          <p:nvPr/>
        </p:nvSpPr>
        <p:spPr>
          <a:xfrm>
            <a:off x="1019365" y="2185988"/>
            <a:ext cx="6877050" cy="5636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215265" marR="3810" indent="-205740">
              <a:spcBef>
                <a:spcPts val="75"/>
              </a:spcBef>
              <a:buClr>
                <a:srgbClr val="AC0000"/>
              </a:buClr>
              <a:buFont typeface="Wingdings"/>
              <a:buChar char=""/>
              <a:tabLst>
                <a:tab pos="279559" algn="l"/>
              </a:tabLst>
            </a:pPr>
            <a:r>
              <a:rPr sz="1350" dirty="0"/>
              <a:t>	</a:t>
            </a:r>
            <a:r>
              <a:rPr b="1" spc="-8" dirty="0">
                <a:solidFill>
                  <a:srgbClr val="2F2F2F"/>
                </a:solidFill>
                <a:latin typeface="Arial"/>
                <a:cs typeface="Arial"/>
              </a:rPr>
              <a:t>Fayda: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Mallar insan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gereksinmelerini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karşılayabiliyorsa o mal o  insan için</a:t>
            </a:r>
            <a:r>
              <a:rPr spc="26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15" dirty="0">
                <a:solidFill>
                  <a:srgbClr val="2F2F2F"/>
                </a:solidFill>
                <a:latin typeface="Arial"/>
                <a:cs typeface="Arial"/>
              </a:rPr>
              <a:t>faydalıdır.</a:t>
            </a:r>
            <a:endParaRPr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225105" y="3064002"/>
            <a:ext cx="5875496" cy="2866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  <a:tabLst>
                <a:tab pos="1185386" algn="l"/>
                <a:tab pos="2209800" algn="l"/>
                <a:tab pos="2887503" algn="l"/>
                <a:tab pos="4574858" algn="l"/>
                <a:tab pos="5178266" algn="l"/>
              </a:tabLst>
            </a:pP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o</a:t>
            </a:r>
            <a:r>
              <a:rPr spc="-8" dirty="0">
                <a:solidFill>
                  <a:srgbClr val="2F2F2F"/>
                </a:solidFill>
                <a:latin typeface="Arial"/>
                <a:cs typeface="Arial"/>
              </a:rPr>
              <a:t>l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ma</a:t>
            </a:r>
            <a:r>
              <a:rPr spc="8" dirty="0">
                <a:solidFill>
                  <a:srgbClr val="2F2F2F"/>
                </a:solidFill>
                <a:latin typeface="Arial"/>
                <a:cs typeface="Arial"/>
              </a:rPr>
              <a:t>s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ı</a:t>
            </a:r>
            <a:r>
              <a:rPr spc="-8" dirty="0">
                <a:solidFill>
                  <a:srgbClr val="2F2F2F"/>
                </a:solidFill>
                <a:latin typeface="Arial"/>
                <a:cs typeface="Arial"/>
              </a:rPr>
              <a:t>n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a	rağmen	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baz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ı	g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ereksinm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e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ler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e</a:t>
            </a:r>
            <a:r>
              <a:rPr spc="-11" dirty="0">
                <a:solidFill>
                  <a:srgbClr val="2F2F2F"/>
                </a:solidFill>
                <a:latin typeface="Arial"/>
                <a:cs typeface="Arial"/>
              </a:rPr>
              <a:t>l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le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tutul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u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p</a:t>
            </a:r>
            <a:endParaRPr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019365" y="2789262"/>
            <a:ext cx="6875621" cy="5636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270034" marR="3810" indent="-270034" algn="r">
              <a:spcBef>
                <a:spcPts val="75"/>
              </a:spcBef>
              <a:buClr>
                <a:srgbClr val="AC0000"/>
              </a:buClr>
              <a:buFont typeface="Wingdings"/>
              <a:buChar char=""/>
              <a:tabLst>
                <a:tab pos="270034" algn="l"/>
                <a:tab pos="1058228" algn="l"/>
                <a:tab pos="1785461" algn="l"/>
                <a:tab pos="2829878" algn="l"/>
                <a:tab pos="3353753" algn="l"/>
                <a:tab pos="4206240" algn="l"/>
                <a:tab pos="4920615" algn="l"/>
                <a:tab pos="6081236" algn="l"/>
              </a:tabLst>
            </a:pP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Mal</a:t>
            </a:r>
            <a:r>
              <a:rPr spc="-11" dirty="0">
                <a:solidFill>
                  <a:srgbClr val="2F2F2F"/>
                </a:solidFill>
                <a:latin typeface="Arial"/>
                <a:cs typeface="Arial"/>
              </a:rPr>
              <a:t>l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ar	gen</a:t>
            </a:r>
            <a:r>
              <a:rPr spc="4" dirty="0">
                <a:solidFill>
                  <a:srgbClr val="2F2F2F"/>
                </a:solidFill>
                <a:latin typeface="Arial"/>
                <a:cs typeface="Arial"/>
              </a:rPr>
              <a:t>e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l	anla</a:t>
            </a:r>
            <a:r>
              <a:rPr spc="4" dirty="0">
                <a:solidFill>
                  <a:srgbClr val="2F2F2F"/>
                </a:solidFill>
                <a:latin typeface="Arial"/>
                <a:cs typeface="Arial"/>
              </a:rPr>
              <a:t>m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da	el</a:t>
            </a:r>
            <a:r>
              <a:rPr spc="4" dirty="0">
                <a:solidFill>
                  <a:srgbClr val="2F2F2F"/>
                </a:solidFill>
                <a:latin typeface="Arial"/>
                <a:cs typeface="Arial"/>
              </a:rPr>
              <a:t>l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e	tutul</a:t>
            </a:r>
            <a:r>
              <a:rPr spc="-8" dirty="0">
                <a:solidFill>
                  <a:srgbClr val="2F2F2F"/>
                </a:solidFill>
                <a:latin typeface="Arial"/>
                <a:cs typeface="Arial"/>
              </a:rPr>
              <a:t>u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p	g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özl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e	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g</a:t>
            </a:r>
            <a:r>
              <a:rPr spc="-8" dirty="0">
                <a:solidFill>
                  <a:srgbClr val="2F2F2F"/>
                </a:solidFill>
                <a:latin typeface="Arial"/>
                <a:cs typeface="Arial"/>
              </a:rPr>
              <a:t>ö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r</a:t>
            </a:r>
            <a:r>
              <a:rPr spc="4" dirty="0">
                <a:solidFill>
                  <a:srgbClr val="2F2F2F"/>
                </a:solidFill>
                <a:latin typeface="Arial"/>
                <a:cs typeface="Arial"/>
              </a:rPr>
              <a:t>ü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l</a:t>
            </a:r>
            <a:r>
              <a:rPr spc="-8" dirty="0">
                <a:solidFill>
                  <a:srgbClr val="2F2F2F"/>
                </a:solidFill>
                <a:latin typeface="Arial"/>
                <a:cs typeface="Arial"/>
              </a:rPr>
              <a:t>e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b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i</a:t>
            </a:r>
            <a:r>
              <a:rPr spc="8" dirty="0">
                <a:solidFill>
                  <a:srgbClr val="2F2F2F"/>
                </a:solidFill>
                <a:latin typeface="Arial"/>
                <a:cs typeface="Arial"/>
              </a:rPr>
              <a:t>l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i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r	n</a:t>
            </a:r>
            <a:r>
              <a:rPr spc="-8" dirty="0">
                <a:solidFill>
                  <a:srgbClr val="2F2F2F"/>
                </a:solidFill>
                <a:latin typeface="Arial"/>
                <a:cs typeface="Arial"/>
              </a:rPr>
              <a:t>i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telikte</a:t>
            </a:r>
            <a:endParaRPr>
              <a:latin typeface="Arial"/>
              <a:cs typeface="Arial"/>
            </a:endParaRPr>
          </a:p>
          <a:p>
            <a:pPr marR="3810" algn="r">
              <a:spcBef>
                <a:spcPts val="4"/>
              </a:spcBef>
            </a:pP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g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özle</a:t>
            </a:r>
            <a:endParaRPr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019365" y="3283741"/>
            <a:ext cx="6876098" cy="1223733"/>
          </a:xfrm>
          <a:prstGeom prst="rect">
            <a:avLst/>
          </a:prstGeom>
        </p:spPr>
        <p:txBody>
          <a:bodyPr vert="horz" wrap="square" lIns="0" tIns="63818" rIns="0" bIns="0" rtlCol="0">
            <a:spAutoFit/>
          </a:bodyPr>
          <a:lstStyle/>
          <a:p>
            <a:pPr marL="215265" algn="just">
              <a:spcBef>
                <a:spcPts val="503"/>
              </a:spcBef>
            </a:pPr>
            <a:r>
              <a:rPr spc="-11" dirty="0">
                <a:solidFill>
                  <a:srgbClr val="2F2F2F"/>
                </a:solidFill>
                <a:latin typeface="Arial"/>
                <a:cs typeface="Arial"/>
              </a:rPr>
              <a:t>görülmemektedir.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Bunlara ise hizmet adı</a:t>
            </a:r>
            <a:r>
              <a:rPr spc="56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8" dirty="0">
                <a:solidFill>
                  <a:srgbClr val="2F2F2F"/>
                </a:solidFill>
                <a:latin typeface="Arial"/>
                <a:cs typeface="Arial"/>
              </a:rPr>
              <a:t>verilmektedir.</a:t>
            </a:r>
            <a:endParaRPr dirty="0">
              <a:latin typeface="Arial"/>
              <a:cs typeface="Arial"/>
            </a:endParaRPr>
          </a:p>
          <a:p>
            <a:pPr marL="215265" marR="3810" indent="-205740" algn="just">
              <a:spcBef>
                <a:spcPts val="435"/>
              </a:spcBef>
              <a:buClr>
                <a:srgbClr val="AC0000"/>
              </a:buClr>
              <a:buFont typeface="Wingdings"/>
              <a:buChar char=""/>
              <a:tabLst>
                <a:tab pos="279559" algn="l"/>
              </a:tabLst>
            </a:pPr>
            <a:r>
              <a:rPr sz="1350" dirty="0"/>
              <a:t>	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Mallar değişik sınıflandırmalara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tabi </a:t>
            </a:r>
            <a:r>
              <a:rPr spc="-8" dirty="0">
                <a:solidFill>
                  <a:srgbClr val="2F2F2F"/>
                </a:solidFill>
                <a:latin typeface="Arial"/>
                <a:cs typeface="Arial"/>
              </a:rPr>
              <a:t>tutulabilmektedir.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En tipik  olarak mallar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hammadde,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ara mal ya da nihai mal olarak  </a:t>
            </a:r>
            <a:r>
              <a:rPr spc="-8" dirty="0">
                <a:solidFill>
                  <a:srgbClr val="2F2F2F"/>
                </a:solidFill>
                <a:latin typeface="Arial"/>
                <a:cs typeface="Arial"/>
              </a:rPr>
              <a:t>sınıflandırılabilmektedir.</a:t>
            </a:r>
            <a:endParaRPr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992580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98867" y="1405508"/>
            <a:ext cx="5875496" cy="4251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2700" dirty="0"/>
              <a:t>EKONOMİNİN TEMEL</a:t>
            </a:r>
            <a:r>
              <a:rPr sz="2700" spc="-101" dirty="0"/>
              <a:t> </a:t>
            </a:r>
            <a:r>
              <a:rPr sz="2700" spc="-23" dirty="0"/>
              <a:t>KAVRAMLARI</a:t>
            </a:r>
            <a:endParaRPr sz="2700"/>
          </a:p>
        </p:txBody>
      </p:sp>
      <p:sp>
        <p:nvSpPr>
          <p:cNvPr id="4" name="object 4"/>
          <p:cNvSpPr txBox="1"/>
          <p:nvPr/>
        </p:nvSpPr>
        <p:spPr>
          <a:xfrm>
            <a:off x="1019365" y="2185988"/>
            <a:ext cx="6877050" cy="2744982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 marR="3810" algn="just">
              <a:lnSpc>
                <a:spcPct val="200000"/>
              </a:lnSpc>
              <a:spcBef>
                <a:spcPts val="75"/>
              </a:spcBef>
            </a:pPr>
            <a:r>
              <a:rPr b="1" spc="-4" dirty="0">
                <a:solidFill>
                  <a:srgbClr val="2F2F2F"/>
                </a:solidFill>
                <a:latin typeface="Arial"/>
                <a:cs typeface="Arial"/>
              </a:rPr>
              <a:t>Kıtlık: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Sadece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niceliksel anlamda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azlığı tanımlamamakta aynı  zamanda insan ihtiyaçlarının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karşılanamaması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anlamına  </a:t>
            </a:r>
            <a:r>
              <a:rPr spc="-11" dirty="0">
                <a:solidFill>
                  <a:srgbClr val="2F2F2F"/>
                </a:solidFill>
                <a:latin typeface="Arial"/>
                <a:cs typeface="Arial"/>
              </a:rPr>
              <a:t>gelmektedir.</a:t>
            </a:r>
            <a:endParaRPr dirty="0">
              <a:latin typeface="Arial"/>
              <a:cs typeface="Arial"/>
            </a:endParaRPr>
          </a:p>
          <a:p>
            <a:pPr marL="9525" marR="4286" algn="just">
              <a:lnSpc>
                <a:spcPct val="200000"/>
              </a:lnSpc>
              <a:spcBef>
                <a:spcPts val="431"/>
              </a:spcBef>
            </a:pPr>
            <a:r>
              <a:rPr b="1" spc="-4" dirty="0">
                <a:solidFill>
                  <a:srgbClr val="2F2F2F"/>
                </a:solidFill>
                <a:latin typeface="Arial"/>
                <a:cs typeface="Arial"/>
              </a:rPr>
              <a:t>Ekonomik Değer: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Bir malın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ya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da hizmetin sağladığı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faydanın 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ölçülebilir durumdaki</a:t>
            </a:r>
            <a:r>
              <a:rPr spc="45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15" dirty="0">
                <a:solidFill>
                  <a:srgbClr val="2F2F2F"/>
                </a:solidFill>
                <a:latin typeface="Arial"/>
                <a:cs typeface="Arial"/>
              </a:rPr>
              <a:t>halidir.</a:t>
            </a:r>
            <a:endParaRPr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795966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98867" y="1405508"/>
            <a:ext cx="5875496" cy="4251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2700" dirty="0"/>
              <a:t>EKONOMİNİN TEMEL</a:t>
            </a:r>
            <a:r>
              <a:rPr sz="2700" spc="-101" dirty="0"/>
              <a:t> </a:t>
            </a:r>
            <a:r>
              <a:rPr sz="2700" spc="-23" dirty="0"/>
              <a:t>KAVRAMLARI</a:t>
            </a:r>
            <a:endParaRPr sz="2700"/>
          </a:p>
        </p:txBody>
      </p:sp>
      <p:sp>
        <p:nvSpPr>
          <p:cNvPr id="4" name="object 4"/>
          <p:cNvSpPr txBox="1"/>
          <p:nvPr/>
        </p:nvSpPr>
        <p:spPr>
          <a:xfrm>
            <a:off x="1019365" y="2128838"/>
            <a:ext cx="6855143" cy="1708801"/>
          </a:xfrm>
          <a:prstGeom prst="rect">
            <a:avLst/>
          </a:prstGeom>
        </p:spPr>
        <p:txBody>
          <a:bodyPr vert="horz" wrap="square" lIns="0" tIns="66675" rIns="0" bIns="0" rtlCol="0">
            <a:spAutoFit/>
          </a:bodyPr>
          <a:lstStyle/>
          <a:p>
            <a:pPr marL="213360" indent="-204311">
              <a:spcBef>
                <a:spcPts val="525"/>
              </a:spcBef>
              <a:buClr>
                <a:srgbClr val="C00000"/>
              </a:buClr>
              <a:buSzPct val="95833"/>
              <a:buFont typeface="Wingdings"/>
              <a:buChar char=""/>
              <a:tabLst>
                <a:tab pos="213836" algn="l"/>
              </a:tabLst>
            </a:pP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Üç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farklı</a:t>
            </a:r>
            <a:r>
              <a:rPr spc="-11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kavram</a:t>
            </a:r>
            <a:endParaRPr dirty="0">
              <a:latin typeface="Arial"/>
              <a:cs typeface="Arial"/>
            </a:endParaRPr>
          </a:p>
          <a:p>
            <a:pPr marL="278130" indent="-268605">
              <a:spcBef>
                <a:spcPts val="450"/>
              </a:spcBef>
              <a:buClr>
                <a:srgbClr val="C00000"/>
              </a:buClr>
              <a:buFont typeface="Wingdings"/>
              <a:buChar char=""/>
              <a:tabLst>
                <a:tab pos="278130" algn="l"/>
              </a:tabLst>
            </a:pP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Malın</a:t>
            </a:r>
            <a:r>
              <a:rPr spc="11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8" dirty="0">
                <a:solidFill>
                  <a:srgbClr val="2F2F2F"/>
                </a:solidFill>
                <a:latin typeface="Arial"/>
                <a:cs typeface="Arial"/>
              </a:rPr>
              <a:t>değeri</a:t>
            </a:r>
            <a:endParaRPr dirty="0">
              <a:latin typeface="Arial"/>
              <a:cs typeface="Arial"/>
            </a:endParaRPr>
          </a:p>
          <a:p>
            <a:pPr marL="278130" indent="-268605">
              <a:spcBef>
                <a:spcPts val="450"/>
              </a:spcBef>
              <a:buClr>
                <a:srgbClr val="C00000"/>
              </a:buClr>
              <a:buFont typeface="Wingdings"/>
              <a:buChar char=""/>
              <a:tabLst>
                <a:tab pos="278130" algn="l"/>
              </a:tabLst>
            </a:pP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Malın</a:t>
            </a:r>
            <a:r>
              <a:rPr spc="11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fiyatı</a:t>
            </a:r>
            <a:endParaRPr dirty="0">
              <a:latin typeface="Arial"/>
              <a:cs typeface="Arial"/>
            </a:endParaRPr>
          </a:p>
          <a:p>
            <a:pPr marL="278130" indent="-268605">
              <a:spcBef>
                <a:spcPts val="450"/>
              </a:spcBef>
              <a:buClr>
                <a:srgbClr val="C00000"/>
              </a:buClr>
              <a:buFont typeface="Wingdings"/>
              <a:buChar char=""/>
              <a:tabLst>
                <a:tab pos="278130" algn="l"/>
              </a:tabLst>
            </a:pP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Malın</a:t>
            </a:r>
            <a:r>
              <a:rPr spc="11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faydası</a:t>
            </a:r>
            <a:endParaRPr dirty="0">
              <a:latin typeface="Arial"/>
              <a:cs typeface="Arial"/>
            </a:endParaRPr>
          </a:p>
          <a:p>
            <a:pPr marL="275749" indent="-266700">
              <a:spcBef>
                <a:spcPts val="450"/>
              </a:spcBef>
              <a:buClr>
                <a:srgbClr val="C00000"/>
              </a:buClr>
              <a:buFont typeface="Wingdings"/>
              <a:buChar char=""/>
              <a:tabLst>
                <a:tab pos="276225" algn="l"/>
              </a:tabLst>
            </a:pPr>
            <a:r>
              <a:rPr spc="-8" dirty="0">
                <a:solidFill>
                  <a:srgbClr val="2F2F2F"/>
                </a:solidFill>
                <a:latin typeface="Arial"/>
                <a:cs typeface="Arial"/>
              </a:rPr>
              <a:t>Sıklıkla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birbirinin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yerine </a:t>
            </a:r>
            <a:r>
              <a:rPr spc="-8" dirty="0">
                <a:solidFill>
                  <a:srgbClr val="2F2F2F"/>
                </a:solidFill>
                <a:latin typeface="Arial"/>
                <a:cs typeface="Arial"/>
              </a:rPr>
              <a:t>kullanılan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üç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kavram farklı</a:t>
            </a:r>
            <a:r>
              <a:rPr spc="161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15" dirty="0">
                <a:solidFill>
                  <a:srgbClr val="2F2F2F"/>
                </a:solidFill>
                <a:latin typeface="Arial"/>
                <a:cs typeface="Arial"/>
              </a:rPr>
              <a:t>anlamlardadır.</a:t>
            </a:r>
            <a:endParaRPr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318917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98867" y="1405508"/>
            <a:ext cx="5875496" cy="4251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2700" dirty="0"/>
              <a:t>EKONOMİNİN TEMEL</a:t>
            </a:r>
            <a:r>
              <a:rPr sz="2700" spc="-101" dirty="0"/>
              <a:t> </a:t>
            </a:r>
            <a:r>
              <a:rPr sz="2700" spc="-23" dirty="0"/>
              <a:t>KAVRAMLARI</a:t>
            </a:r>
            <a:endParaRPr sz="2700"/>
          </a:p>
        </p:txBody>
      </p:sp>
      <p:sp>
        <p:nvSpPr>
          <p:cNvPr id="4" name="object 4"/>
          <p:cNvSpPr txBox="1"/>
          <p:nvPr/>
        </p:nvSpPr>
        <p:spPr>
          <a:xfrm>
            <a:off x="1019365" y="2185988"/>
            <a:ext cx="6877050" cy="2823209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215265" marR="3810" indent="-205740">
              <a:spcBef>
                <a:spcPts val="75"/>
              </a:spcBef>
              <a:buClr>
                <a:srgbClr val="C00000"/>
              </a:buClr>
              <a:buFont typeface="Wingdings"/>
              <a:buChar char=""/>
              <a:tabLst>
                <a:tab pos="215265" algn="l"/>
                <a:tab pos="588645" algn="l"/>
                <a:tab pos="4394359" algn="l"/>
                <a:tab pos="5768340" algn="l"/>
              </a:tabLst>
            </a:pP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Bir	mal 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veya  hizmetin</a:t>
            </a:r>
            <a:r>
              <a:rPr spc="-233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piyasa</a:t>
            </a:r>
            <a:r>
              <a:rPr spc="255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alışverişe	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konu</a:t>
            </a:r>
            <a:r>
              <a:rPr spc="255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olduğu	tutara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fiyat  </a:t>
            </a:r>
            <a:r>
              <a:rPr spc="-19" dirty="0">
                <a:solidFill>
                  <a:srgbClr val="2F2F2F"/>
                </a:solidFill>
                <a:latin typeface="Arial"/>
                <a:cs typeface="Arial"/>
              </a:rPr>
              <a:t>denir.</a:t>
            </a:r>
            <a:endParaRPr dirty="0">
              <a:latin typeface="Arial"/>
              <a:cs typeface="Arial"/>
            </a:endParaRPr>
          </a:p>
          <a:p>
            <a:pPr marL="279083" indent="-270034">
              <a:spcBef>
                <a:spcPts val="450"/>
              </a:spcBef>
              <a:buClr>
                <a:srgbClr val="C00000"/>
              </a:buClr>
              <a:buFont typeface="Wingdings"/>
              <a:buChar char=""/>
              <a:tabLst>
                <a:tab pos="279559" algn="l"/>
              </a:tabLst>
            </a:pP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Piyasada</a:t>
            </a:r>
            <a:r>
              <a:rPr spc="188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veya</a:t>
            </a:r>
            <a:r>
              <a:rPr spc="191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alışverişte</a:t>
            </a:r>
            <a:r>
              <a:rPr spc="195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mal</a:t>
            </a:r>
            <a:r>
              <a:rPr spc="191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8" dirty="0">
                <a:solidFill>
                  <a:srgbClr val="2F2F2F"/>
                </a:solidFill>
                <a:latin typeface="Arial"/>
                <a:cs typeface="Arial"/>
              </a:rPr>
              <a:t>için</a:t>
            </a:r>
            <a:r>
              <a:rPr spc="195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fiilen</a:t>
            </a:r>
            <a:r>
              <a:rPr spc="195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ödenen</a:t>
            </a:r>
            <a:r>
              <a:rPr spc="195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bedele</a:t>
            </a:r>
            <a:r>
              <a:rPr spc="203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ise</a:t>
            </a:r>
            <a:r>
              <a:rPr spc="188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fiyat</a:t>
            </a:r>
            <a:endParaRPr dirty="0">
              <a:latin typeface="Arial"/>
              <a:cs typeface="Arial"/>
            </a:endParaRPr>
          </a:p>
          <a:p>
            <a:pPr marL="215265"/>
            <a:r>
              <a:rPr spc="-19" dirty="0">
                <a:solidFill>
                  <a:srgbClr val="2F2F2F"/>
                </a:solidFill>
                <a:latin typeface="Arial"/>
                <a:cs typeface="Arial"/>
              </a:rPr>
              <a:t>denir.</a:t>
            </a:r>
            <a:endParaRPr dirty="0">
              <a:latin typeface="Arial"/>
              <a:cs typeface="Arial"/>
            </a:endParaRPr>
          </a:p>
          <a:p>
            <a:pPr marL="278130" indent="-268605">
              <a:spcBef>
                <a:spcPts val="450"/>
              </a:spcBef>
              <a:buClr>
                <a:srgbClr val="C00000"/>
              </a:buClr>
              <a:buFont typeface="Wingdings"/>
              <a:buChar char=""/>
              <a:tabLst>
                <a:tab pos="278130" algn="l"/>
              </a:tabLst>
            </a:pP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Fiyat oluşmuş bir gerçek olup, kesin ve</a:t>
            </a:r>
            <a:r>
              <a:rPr spc="53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15" dirty="0">
                <a:solidFill>
                  <a:srgbClr val="2F2F2F"/>
                </a:solidFill>
                <a:latin typeface="Arial"/>
                <a:cs typeface="Arial"/>
              </a:rPr>
              <a:t>tektir.</a:t>
            </a:r>
            <a:endParaRPr dirty="0">
              <a:latin typeface="Arial"/>
              <a:cs typeface="Arial"/>
            </a:endParaRPr>
          </a:p>
          <a:p>
            <a:pPr marL="278130" indent="-268605">
              <a:spcBef>
                <a:spcPts val="450"/>
              </a:spcBef>
              <a:buClr>
                <a:srgbClr val="C00000"/>
              </a:buClr>
              <a:buFont typeface="Wingdings"/>
              <a:buChar char=""/>
              <a:tabLst>
                <a:tab pos="278130" algn="l"/>
              </a:tabLst>
            </a:pP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Değer;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mala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insanların verdiği nispi önemin</a:t>
            </a:r>
            <a:r>
              <a:rPr spc="86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ölçüsü.</a:t>
            </a:r>
            <a:endParaRPr dirty="0">
              <a:latin typeface="Arial"/>
              <a:cs typeface="Arial"/>
            </a:endParaRPr>
          </a:p>
          <a:p>
            <a:pPr marL="215265" marR="3810" indent="-205740">
              <a:spcBef>
                <a:spcPts val="450"/>
              </a:spcBef>
              <a:buClr>
                <a:srgbClr val="C00000"/>
              </a:buClr>
              <a:buFont typeface="Wingdings"/>
              <a:buChar char=""/>
              <a:tabLst>
                <a:tab pos="279559" algn="l"/>
                <a:tab pos="677704" algn="l"/>
                <a:tab pos="1291590" algn="l"/>
                <a:tab pos="1665446" algn="l"/>
                <a:tab pos="2421255" algn="l"/>
                <a:tab pos="3353753" algn="l"/>
                <a:tab pos="4186238" algn="l"/>
                <a:tab pos="5411629" algn="l"/>
                <a:tab pos="6281738" algn="l"/>
              </a:tabLst>
            </a:pPr>
            <a:r>
              <a:rPr sz="1350" dirty="0"/>
              <a:t>	</a:t>
            </a:r>
            <a:r>
              <a:rPr spc="-8" dirty="0">
                <a:solidFill>
                  <a:srgbClr val="2F2F2F"/>
                </a:solidFill>
                <a:latin typeface="Arial"/>
                <a:cs typeface="Arial"/>
              </a:rPr>
              <a:t>Bi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r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mala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b</a:t>
            </a:r>
            <a:r>
              <a:rPr spc="-11" dirty="0">
                <a:solidFill>
                  <a:srgbClr val="2F2F2F"/>
                </a:solidFill>
                <a:latin typeface="Arial"/>
                <a:cs typeface="Arial"/>
              </a:rPr>
              <a:t>i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r	kişi</a:t>
            </a:r>
            <a:r>
              <a:rPr spc="11" dirty="0">
                <a:solidFill>
                  <a:srgbClr val="2F2F2F"/>
                </a:solidFill>
                <a:latin typeface="Arial"/>
                <a:cs typeface="Arial"/>
              </a:rPr>
              <a:t>n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i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n	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öd</a:t>
            </a:r>
            <a:r>
              <a:rPr spc="-8" dirty="0">
                <a:solidFill>
                  <a:srgbClr val="2F2F2F"/>
                </a:solidFill>
                <a:latin typeface="Arial"/>
                <a:cs typeface="Arial"/>
              </a:rPr>
              <a:t>e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mek	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iste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d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iğ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i	maksimum	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par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a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sal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	tut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ara  değer adı</a:t>
            </a:r>
            <a:r>
              <a:rPr spc="11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15" dirty="0">
                <a:solidFill>
                  <a:srgbClr val="2F2F2F"/>
                </a:solidFill>
                <a:latin typeface="Arial"/>
                <a:cs typeface="Arial"/>
              </a:rPr>
              <a:t>verilir.</a:t>
            </a:r>
            <a:endParaRPr dirty="0">
              <a:latin typeface="Arial"/>
              <a:cs typeface="Arial"/>
            </a:endParaRPr>
          </a:p>
          <a:p>
            <a:pPr marL="278130" indent="-268605">
              <a:spcBef>
                <a:spcPts val="454"/>
              </a:spcBef>
              <a:buClr>
                <a:srgbClr val="C00000"/>
              </a:buClr>
              <a:buFont typeface="Wingdings"/>
              <a:buChar char=""/>
              <a:tabLst>
                <a:tab pos="278130" algn="l"/>
              </a:tabLst>
            </a:pP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Değer; takdir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veya tahmin </a:t>
            </a:r>
            <a:r>
              <a:rPr spc="-19" dirty="0">
                <a:solidFill>
                  <a:srgbClr val="2F2F2F"/>
                </a:solidFill>
                <a:latin typeface="Arial"/>
                <a:cs typeface="Arial"/>
              </a:rPr>
              <a:t>edilir,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kesin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ve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tek</a:t>
            </a:r>
            <a:r>
              <a:rPr spc="34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olamaz.</a:t>
            </a:r>
            <a:endParaRPr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665033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98867" y="1405508"/>
            <a:ext cx="5875496" cy="4251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2700" dirty="0"/>
              <a:t>EKONOMİNİN TEMEL</a:t>
            </a:r>
            <a:r>
              <a:rPr sz="2700" spc="-101" dirty="0"/>
              <a:t> </a:t>
            </a:r>
            <a:r>
              <a:rPr sz="2700" spc="-23" dirty="0"/>
              <a:t>KAVRAMLARI</a:t>
            </a:r>
            <a:endParaRPr sz="2700"/>
          </a:p>
        </p:txBody>
      </p:sp>
      <p:sp>
        <p:nvSpPr>
          <p:cNvPr id="4" name="object 4"/>
          <p:cNvSpPr txBox="1"/>
          <p:nvPr/>
        </p:nvSpPr>
        <p:spPr>
          <a:xfrm>
            <a:off x="1019365" y="2185987"/>
            <a:ext cx="6876574" cy="3333605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215265" marR="3810" indent="-205740" algn="just">
              <a:lnSpc>
                <a:spcPct val="150000"/>
              </a:lnSpc>
              <a:spcBef>
                <a:spcPts val="75"/>
              </a:spcBef>
              <a:buClr>
                <a:srgbClr val="AC0000"/>
              </a:buClr>
              <a:buFont typeface="Wingdings"/>
              <a:buChar char=""/>
              <a:tabLst>
                <a:tab pos="279559" algn="l"/>
              </a:tabLst>
            </a:pPr>
            <a:r>
              <a:rPr sz="1350" dirty="0"/>
              <a:t>	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Ekonomik </a:t>
            </a:r>
            <a:r>
              <a:rPr spc="-19" dirty="0">
                <a:solidFill>
                  <a:srgbClr val="2F2F2F"/>
                </a:solidFill>
                <a:latin typeface="Arial"/>
                <a:cs typeface="Arial"/>
              </a:rPr>
              <a:t>değer,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piyasa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fiyatı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ve piyasa değeri ile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aynı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içeriği ile  aynı şeyler </a:t>
            </a:r>
            <a:r>
              <a:rPr spc="-15" dirty="0">
                <a:solidFill>
                  <a:srgbClr val="2F2F2F"/>
                </a:solidFill>
                <a:latin typeface="Arial"/>
                <a:cs typeface="Arial"/>
              </a:rPr>
              <a:t>değildir.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Eğer bir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tüketici bir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mal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alma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isteğinde ise,  bu,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tüketicinin mala piyasa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fiyatından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daha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yüksek bir değer  belirlendiğini ifade</a:t>
            </a:r>
            <a:r>
              <a:rPr spc="38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11" dirty="0">
                <a:solidFill>
                  <a:srgbClr val="2F2F2F"/>
                </a:solidFill>
                <a:latin typeface="Arial"/>
                <a:cs typeface="Arial"/>
              </a:rPr>
              <a:t>etmektedir.</a:t>
            </a:r>
            <a:endParaRPr dirty="0">
              <a:latin typeface="Arial"/>
              <a:cs typeface="Arial"/>
            </a:endParaRPr>
          </a:p>
          <a:p>
            <a:pPr marL="215265" marR="4763" indent="-205740" algn="just">
              <a:lnSpc>
                <a:spcPct val="150000"/>
              </a:lnSpc>
              <a:spcBef>
                <a:spcPts val="431"/>
              </a:spcBef>
              <a:buClr>
                <a:srgbClr val="AC0000"/>
              </a:buClr>
              <a:buFont typeface="Wingdings"/>
              <a:buChar char=""/>
              <a:tabLst>
                <a:tab pos="279559" algn="l"/>
              </a:tabLst>
            </a:pPr>
            <a:r>
              <a:rPr sz="1350" dirty="0"/>
              <a:t>	</a:t>
            </a:r>
            <a:r>
              <a:rPr b="1" spc="-4" dirty="0">
                <a:solidFill>
                  <a:srgbClr val="2F2F2F"/>
                </a:solidFill>
                <a:latin typeface="Arial"/>
                <a:cs typeface="Arial"/>
              </a:rPr>
              <a:t>Üretim: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İnsanın </a:t>
            </a:r>
            <a:r>
              <a:rPr spc="-8" dirty="0">
                <a:solidFill>
                  <a:srgbClr val="2F2F2F"/>
                </a:solidFill>
                <a:latin typeface="Arial"/>
                <a:cs typeface="Arial"/>
              </a:rPr>
              <a:t>sınırsız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olan ihtiyaçlarının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karşılanması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birtakım 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hizmetler ile </a:t>
            </a:r>
            <a:r>
              <a:rPr spc="-11" dirty="0">
                <a:solidFill>
                  <a:srgbClr val="2F2F2F"/>
                </a:solidFill>
                <a:latin typeface="Arial"/>
                <a:cs typeface="Arial"/>
              </a:rPr>
              <a:t>mümkündür.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Buna göre </a:t>
            </a:r>
            <a:r>
              <a:rPr spc="-8" dirty="0">
                <a:solidFill>
                  <a:srgbClr val="2F2F2F"/>
                </a:solidFill>
                <a:latin typeface="Arial"/>
                <a:cs typeface="Arial"/>
              </a:rPr>
              <a:t>kıt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olan mal ve hizmetlerin 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faydasının ve niceliğinin artırılmasına yönelik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tüm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hizmetler  üretim olarak</a:t>
            </a:r>
            <a:r>
              <a:rPr spc="15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11" dirty="0">
                <a:solidFill>
                  <a:srgbClr val="2F2F2F"/>
                </a:solidFill>
                <a:latin typeface="Arial"/>
                <a:cs typeface="Arial"/>
              </a:rPr>
              <a:t>adlandırılmaktadır.</a:t>
            </a:r>
            <a:endParaRPr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01611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12484</TotalTime>
  <Words>260</Words>
  <Application>Microsoft Office PowerPoint</Application>
  <PresentationFormat>Ekran Gösterisi (4:3)</PresentationFormat>
  <Paragraphs>56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12</vt:i4>
      </vt:variant>
    </vt:vector>
  </HeadingPairs>
  <TitlesOfParts>
    <vt:vector size="20" baseType="lpstr">
      <vt:lpstr>ＭＳ Ｐゴシック</vt:lpstr>
      <vt:lpstr>Arial</vt:lpstr>
      <vt:lpstr>Calibri</vt:lpstr>
      <vt:lpstr>Times New Roman</vt:lpstr>
      <vt:lpstr>Wingdings</vt:lpstr>
      <vt:lpstr>ekonomi</vt:lpstr>
      <vt:lpstr>1_Rics</vt:lpstr>
      <vt:lpstr>h.t.</vt:lpstr>
      <vt:lpstr>PowerPoint Sunusu</vt:lpstr>
      <vt:lpstr>EKONOMİNİN TEMEL KAVRAMLARI</vt:lpstr>
      <vt:lpstr>EKONOMİNİN TEMEL KAVRAMLARI</vt:lpstr>
      <vt:lpstr>EKONOMİNİN TEMEL KAVRAMLARI</vt:lpstr>
      <vt:lpstr>EKONOMİNİN TEMEL KAVRAMLARI</vt:lpstr>
      <vt:lpstr>EKONOMİNİN TEMEL KAVRAMLARI</vt:lpstr>
      <vt:lpstr>EKONOMİNİN TEMEL KAVRAMLARI</vt:lpstr>
      <vt:lpstr>EKONOMİNİN TEMEL KAVRAMLARI</vt:lpstr>
      <vt:lpstr>EKONOMİNİN TEMEL KAVRAMLARI</vt:lpstr>
      <vt:lpstr>EKONOMİNİN TEMEL KAVRAMLARI</vt:lpstr>
      <vt:lpstr>EKONOMİNİN TEMEL KAVRAMLARI</vt:lpstr>
      <vt:lpstr>KAYNAKLAR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Taşınmaz</cp:lastModifiedBy>
  <cp:revision>815</cp:revision>
  <cp:lastPrinted>2016-10-24T07:53:35Z</cp:lastPrinted>
  <dcterms:created xsi:type="dcterms:W3CDTF">2016-09-18T09:35:24Z</dcterms:created>
  <dcterms:modified xsi:type="dcterms:W3CDTF">2020-02-24T11:32:46Z</dcterms:modified>
</cp:coreProperties>
</file>