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6"/>
  </p:notesMasterIdLst>
  <p:sldIdLst>
    <p:sldId id="1082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4" r:id="rId14"/>
    <p:sldId id="109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1771651"/>
            <a:ext cx="6876574" cy="222059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4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– 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4" y="2503998"/>
            <a:ext cx="6924485" cy="2694873"/>
          </a:xfrm>
          <a:prstGeom prst="rect">
            <a:avLst/>
          </a:prstGeom>
        </p:spPr>
        <p:txBody>
          <a:bodyPr vert="horz" wrap="square" lIns="0" tIns="73819" rIns="0" bIns="0" rtlCol="0">
            <a:spAutoFit/>
          </a:bodyPr>
          <a:lstStyle/>
          <a:p>
            <a:pPr marL="247174" indent="-238125" algn="just">
              <a:lnSpc>
                <a:spcPct val="150000"/>
              </a:lnSpc>
              <a:spcBef>
                <a:spcPts val="581"/>
              </a:spcBef>
              <a:buClr>
                <a:srgbClr val="AC0000"/>
              </a:buClr>
              <a:buSzPct val="96428"/>
              <a:buFont typeface="Wingdings"/>
              <a:buChar char=""/>
              <a:tabLst>
                <a:tab pos="247650" algn="l"/>
              </a:tabLst>
            </a:pPr>
            <a:r>
              <a:rPr sz="2100" spc="-4" dirty="0">
                <a:solidFill>
                  <a:srgbClr val="2F2F2F"/>
                </a:solidFill>
                <a:latin typeface="Arial"/>
                <a:cs typeface="Arial"/>
              </a:rPr>
              <a:t>Üretim</a:t>
            </a:r>
            <a:r>
              <a:rPr sz="2100" spc="-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F2F2F"/>
                </a:solidFill>
                <a:latin typeface="Arial"/>
                <a:cs typeface="Arial"/>
              </a:rPr>
              <a:t>faktörleri;</a:t>
            </a:r>
            <a:endParaRPr sz="2100" dirty="0">
              <a:latin typeface="Arial"/>
              <a:cs typeface="Arial"/>
            </a:endParaRPr>
          </a:p>
          <a:p>
            <a:pPr marL="295275" indent="-285750" algn="just">
              <a:lnSpc>
                <a:spcPct val="150000"/>
              </a:lnSpc>
              <a:spcBef>
                <a:spcPts val="506"/>
              </a:spcBef>
              <a:buClr>
                <a:srgbClr val="AC0000"/>
              </a:buClr>
              <a:buFont typeface="Wingdings"/>
              <a:buChar char=""/>
              <a:tabLst>
                <a:tab pos="295275" algn="l"/>
              </a:tabLst>
            </a:pPr>
            <a:r>
              <a:rPr sz="2100" b="1" spc="-4" dirty="0">
                <a:solidFill>
                  <a:srgbClr val="2F2F2F"/>
                </a:solidFill>
                <a:latin typeface="Arial"/>
                <a:cs typeface="Arial"/>
              </a:rPr>
              <a:t>emek</a:t>
            </a:r>
            <a:r>
              <a:rPr sz="2100" b="1" spc="-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100" b="1" spc="-4" dirty="0">
                <a:solidFill>
                  <a:srgbClr val="2F2F2F"/>
                </a:solidFill>
                <a:latin typeface="Arial"/>
                <a:cs typeface="Arial"/>
              </a:rPr>
              <a:t>(işgücü),</a:t>
            </a:r>
            <a:endParaRPr sz="2100" dirty="0">
              <a:latin typeface="Arial"/>
              <a:cs typeface="Arial"/>
            </a:endParaRPr>
          </a:p>
          <a:p>
            <a:pPr marL="295275" indent="-285750" algn="just">
              <a:lnSpc>
                <a:spcPct val="150000"/>
              </a:lnSpc>
              <a:spcBef>
                <a:spcPts val="503"/>
              </a:spcBef>
              <a:buClr>
                <a:srgbClr val="AC0000"/>
              </a:buClr>
              <a:buFont typeface="Wingdings"/>
              <a:buChar char=""/>
              <a:tabLst>
                <a:tab pos="295275" algn="l"/>
              </a:tabLst>
            </a:pPr>
            <a:r>
              <a:rPr sz="2100" b="1" spc="-4" dirty="0">
                <a:solidFill>
                  <a:srgbClr val="2F2F2F"/>
                </a:solidFill>
                <a:latin typeface="Arial"/>
                <a:cs typeface="Arial"/>
              </a:rPr>
              <a:t>doğal</a:t>
            </a:r>
            <a:r>
              <a:rPr sz="2100" b="1"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2F2F2F"/>
                </a:solidFill>
                <a:latin typeface="Arial"/>
                <a:cs typeface="Arial"/>
              </a:rPr>
              <a:t>kaynaklar,</a:t>
            </a:r>
            <a:endParaRPr sz="2100" dirty="0">
              <a:latin typeface="Arial"/>
              <a:cs typeface="Arial"/>
            </a:endParaRPr>
          </a:p>
          <a:p>
            <a:pPr marL="295275" indent="-285750" algn="just">
              <a:lnSpc>
                <a:spcPct val="150000"/>
              </a:lnSpc>
              <a:spcBef>
                <a:spcPts val="506"/>
              </a:spcBef>
              <a:buClr>
                <a:srgbClr val="AC0000"/>
              </a:buClr>
              <a:buFont typeface="Wingdings"/>
              <a:buChar char=""/>
              <a:tabLst>
                <a:tab pos="295275" algn="l"/>
              </a:tabLst>
            </a:pPr>
            <a:r>
              <a:rPr sz="2100" b="1" spc="-8" dirty="0">
                <a:solidFill>
                  <a:srgbClr val="2F2F2F"/>
                </a:solidFill>
                <a:latin typeface="Arial"/>
                <a:cs typeface="Arial"/>
              </a:rPr>
              <a:t>sermaye</a:t>
            </a:r>
            <a:endParaRPr sz="2100" dirty="0">
              <a:latin typeface="Arial"/>
              <a:cs typeface="Arial"/>
            </a:endParaRPr>
          </a:p>
          <a:p>
            <a:pPr marL="295275" indent="-285750" algn="just">
              <a:lnSpc>
                <a:spcPct val="150000"/>
              </a:lnSpc>
              <a:spcBef>
                <a:spcPts val="506"/>
              </a:spcBef>
              <a:buClr>
                <a:srgbClr val="AC0000"/>
              </a:buClr>
              <a:buFont typeface="Wingdings"/>
              <a:buChar char=""/>
              <a:tabLst>
                <a:tab pos="295275" algn="l"/>
              </a:tabLst>
            </a:pPr>
            <a:r>
              <a:rPr sz="2100" b="1" spc="-8" dirty="0">
                <a:solidFill>
                  <a:srgbClr val="2F2F2F"/>
                </a:solidFill>
                <a:latin typeface="Arial"/>
                <a:cs typeface="Arial"/>
              </a:rPr>
              <a:t>müteşebbis</a:t>
            </a:r>
            <a:r>
              <a:rPr sz="2100" b="1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100" b="1" spc="-4" dirty="0">
                <a:solidFill>
                  <a:srgbClr val="2F2F2F"/>
                </a:solidFill>
                <a:latin typeface="Arial"/>
                <a:cs typeface="Arial"/>
              </a:rPr>
              <a:t>(girişimci)</a:t>
            </a:r>
            <a:endParaRPr sz="2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4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 dirty="0"/>
          </a:p>
        </p:txBody>
      </p:sp>
      <p:sp>
        <p:nvSpPr>
          <p:cNvPr id="9" name="object 7"/>
          <p:cNvSpPr/>
          <p:nvPr/>
        </p:nvSpPr>
        <p:spPr>
          <a:xfrm>
            <a:off x="836675" y="2420875"/>
            <a:ext cx="3371850" cy="1831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8"/>
          <p:cNvSpPr/>
          <p:nvPr/>
        </p:nvSpPr>
        <p:spPr>
          <a:xfrm>
            <a:off x="4792600" y="2487167"/>
            <a:ext cx="3375278" cy="1604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63944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4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64524" y="2185989"/>
            <a:ext cx="7533656" cy="24513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b="1" spc="-4" dirty="0"/>
              <a:t>İhtiyaç: </a:t>
            </a:r>
            <a:r>
              <a:rPr spc="-4" dirty="0"/>
              <a:t>Giderildiği </a:t>
            </a:r>
            <a:r>
              <a:rPr dirty="0"/>
              <a:t>zaman </a:t>
            </a:r>
            <a:r>
              <a:rPr spc="-4" dirty="0"/>
              <a:t>bireylere </a:t>
            </a:r>
            <a:r>
              <a:rPr dirty="0"/>
              <a:t>mutluluk </a:t>
            </a:r>
            <a:r>
              <a:rPr spc="-4" dirty="0"/>
              <a:t>veren ve bireylerin  haz duymasını sağlayan, giderilmedikleri zaman ise bireylere </a:t>
            </a:r>
            <a:r>
              <a:rPr dirty="0"/>
              <a:t>acı  veren </a:t>
            </a:r>
            <a:r>
              <a:rPr spc="-11" dirty="0"/>
              <a:t>duygulardır. </a:t>
            </a:r>
            <a:r>
              <a:rPr spc="-4" dirty="0"/>
              <a:t>Ekonomi </a:t>
            </a:r>
            <a:r>
              <a:rPr dirty="0"/>
              <a:t>biliminin </a:t>
            </a:r>
            <a:r>
              <a:rPr spc="-4" dirty="0"/>
              <a:t>tanımında da ifade edildiği  gibi insanların ihtiyaçları </a:t>
            </a:r>
            <a:r>
              <a:rPr spc="-11" dirty="0"/>
              <a:t>sınırsızdır. </a:t>
            </a:r>
            <a:r>
              <a:rPr spc="-4" dirty="0"/>
              <a:t>Bir nesnenin ihtiyaç olması  için illa o nesnenin insana yarar </a:t>
            </a:r>
            <a:r>
              <a:rPr dirty="0"/>
              <a:t>sağlaması </a:t>
            </a:r>
            <a:r>
              <a:rPr spc="-8" dirty="0"/>
              <a:t>gerekmemektedir. Bu  </a:t>
            </a:r>
            <a:r>
              <a:rPr dirty="0"/>
              <a:t>nedenle</a:t>
            </a:r>
            <a:r>
              <a:rPr spc="191" dirty="0"/>
              <a:t> </a:t>
            </a:r>
            <a:r>
              <a:rPr spc="-4" dirty="0"/>
              <a:t>sigara</a:t>
            </a:r>
            <a:r>
              <a:rPr spc="195" dirty="0"/>
              <a:t> </a:t>
            </a:r>
            <a:r>
              <a:rPr spc="-4" dirty="0"/>
              <a:t>gibi</a:t>
            </a:r>
            <a:r>
              <a:rPr spc="188" dirty="0"/>
              <a:t> </a:t>
            </a:r>
            <a:r>
              <a:rPr dirty="0"/>
              <a:t>zararlı</a:t>
            </a:r>
            <a:r>
              <a:rPr spc="176" dirty="0"/>
              <a:t> </a:t>
            </a:r>
            <a:r>
              <a:rPr spc="-4" dirty="0"/>
              <a:t>alışkanlıklar</a:t>
            </a:r>
            <a:r>
              <a:rPr spc="206" dirty="0"/>
              <a:t> </a:t>
            </a:r>
            <a:r>
              <a:rPr spc="-4" dirty="0"/>
              <a:t>da</a:t>
            </a:r>
            <a:r>
              <a:rPr spc="180" dirty="0"/>
              <a:t> </a:t>
            </a:r>
            <a:r>
              <a:rPr spc="-4" dirty="0"/>
              <a:t>ihtiyaç</a:t>
            </a:r>
            <a:r>
              <a:rPr spc="195" dirty="0"/>
              <a:t> </a:t>
            </a:r>
            <a:r>
              <a:rPr dirty="0"/>
              <a:t>olarak</a:t>
            </a:r>
            <a:r>
              <a:rPr spc="188" dirty="0"/>
              <a:t> </a:t>
            </a:r>
            <a:r>
              <a:rPr spc="-11" dirty="0"/>
              <a:t>atfedilir.</a:t>
            </a:r>
          </a:p>
        </p:txBody>
      </p:sp>
    </p:spTree>
    <p:extLst>
      <p:ext uri="{BB962C8B-B14F-4D97-AF65-F5344CB8AC3E}">
        <p14:creationId xmlns:p14="http://schemas.microsoft.com/office/powerpoint/2010/main" val="268511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60842"/>
            <a:ext cx="6877526" cy="2954463"/>
          </a:xfrm>
          <a:prstGeom prst="rect">
            <a:avLst/>
          </a:prstGeom>
        </p:spPr>
        <p:txBody>
          <a:bodyPr vert="horz" wrap="square" lIns="0" tIns="37148" rIns="0" bIns="0" rtlCol="0">
            <a:spAutoFit/>
          </a:bodyPr>
          <a:lstStyle/>
          <a:p>
            <a:pPr marL="215265" marR="4763" indent="-205740" algn="just">
              <a:lnSpc>
                <a:spcPts val="1785"/>
              </a:lnSpc>
              <a:spcBef>
                <a:spcPts val="293"/>
              </a:spcBef>
              <a:buClr>
                <a:srgbClr val="AC0000"/>
              </a:buClr>
              <a:buFont typeface="Wingdings"/>
              <a:buChar char=""/>
              <a:tabLst>
                <a:tab pos="273844" algn="l"/>
              </a:tabLst>
            </a:pPr>
            <a:r>
              <a:rPr sz="1350" dirty="0"/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İhtiyaçları kendi içerisinde pek çok sınıflamaya tabi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tutulabilmektedir.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Bunlardan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yaygını ihtiyacın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zorunlu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mu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yoksa lüks ihtiyaç grubuna  girip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girmediğidir.</a:t>
            </a:r>
            <a:endParaRPr sz="1650">
              <a:latin typeface="Arial"/>
              <a:cs typeface="Arial"/>
            </a:endParaRPr>
          </a:p>
          <a:p>
            <a:pPr marL="215265" marR="5715" indent="-205740" algn="just">
              <a:lnSpc>
                <a:spcPts val="1785"/>
              </a:lnSpc>
              <a:spcBef>
                <a:spcPts val="390"/>
              </a:spcBef>
              <a:buClr>
                <a:srgbClr val="AC0000"/>
              </a:buClr>
              <a:buFont typeface="Wingdings"/>
              <a:buChar char=""/>
              <a:tabLst>
                <a:tab pos="273844" algn="l"/>
              </a:tabLst>
            </a:pPr>
            <a:r>
              <a:rPr sz="1350" dirty="0"/>
              <a:t>	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Zorunlu İhtiyaçlar: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İnsan yaşamının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devamı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mutlaka tatmin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edilmesi gereken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ihtiyaçlardır.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Beslenme, giyinme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barınma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bunlardandır.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UNEP’e</a:t>
            </a:r>
            <a:r>
              <a:rPr sz="1650"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göre??</a:t>
            </a:r>
            <a:endParaRPr sz="1650">
              <a:latin typeface="Arial"/>
              <a:cs typeface="Arial"/>
            </a:endParaRPr>
          </a:p>
          <a:p>
            <a:pPr marL="215265" marR="3810" indent="-205740" algn="just">
              <a:lnSpc>
                <a:spcPct val="90000"/>
              </a:lnSpc>
              <a:spcBef>
                <a:spcPts val="360"/>
              </a:spcBef>
              <a:buClr>
                <a:srgbClr val="AC0000"/>
              </a:buClr>
              <a:buFont typeface="Wingdings"/>
              <a:buChar char=""/>
              <a:tabLst>
                <a:tab pos="273844" algn="l"/>
              </a:tabLst>
            </a:pPr>
            <a:r>
              <a:rPr sz="1350" dirty="0"/>
              <a:t>	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Kültürel İhtiyaçlar: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Zorunlu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ihtiyaç grubuna girmeyen ancak insanın  ihtiyaç duyacağı sosyal ihtiyaçlar bu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gruptadır.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Eğitim,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spor,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gezi,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sinema-tiyatro bu grupta yer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alır.</a:t>
            </a:r>
            <a:endParaRPr sz="1650">
              <a:latin typeface="Arial"/>
              <a:cs typeface="Arial"/>
            </a:endParaRPr>
          </a:p>
          <a:p>
            <a:pPr marL="215265" marR="4763" indent="-205740" algn="just">
              <a:lnSpc>
                <a:spcPts val="1785"/>
              </a:lnSpc>
              <a:spcBef>
                <a:spcPts val="420"/>
              </a:spcBef>
              <a:buClr>
                <a:srgbClr val="AC0000"/>
              </a:buClr>
              <a:buFont typeface="Wingdings"/>
              <a:buChar char=""/>
              <a:tabLst>
                <a:tab pos="273844" algn="l"/>
              </a:tabLst>
            </a:pPr>
            <a:r>
              <a:rPr sz="1350" dirty="0"/>
              <a:t>	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Lüks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İhtiyaçlar: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İnsanların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Zorunlu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kültürel ihtiyaçlarını  karşılamalarından sonra gereksinim duydukları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ihtiyaçlardır.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Otomobil,  dünya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gezisi,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yat vb. ihtiyaçlar bu grupta yer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23" dirty="0">
                <a:solidFill>
                  <a:srgbClr val="2F2F2F"/>
                </a:solidFill>
                <a:latin typeface="Arial"/>
                <a:cs typeface="Arial"/>
              </a:rPr>
              <a:t>alır.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71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7"/>
            <a:ext cx="6876574" cy="205120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4763" indent="-205740" algn="just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Mal: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İhtiyaçları tatmin etmede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kullanılan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her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türlü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araca “mal” 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dirty="0">
              <a:latin typeface="Arial"/>
              <a:cs typeface="Arial"/>
            </a:endParaRPr>
          </a:p>
          <a:p>
            <a:pPr marL="278130" indent="-268605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Girdi:</a:t>
            </a:r>
            <a:r>
              <a:rPr b="1"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üretiminde</a:t>
            </a:r>
            <a:r>
              <a:rPr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kullanılan</a:t>
            </a:r>
            <a:r>
              <a:rPr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iktisadi</a:t>
            </a:r>
            <a:r>
              <a:rPr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kaynakların</a:t>
            </a:r>
            <a:endParaRPr dirty="0">
              <a:latin typeface="Arial"/>
              <a:cs typeface="Arial"/>
            </a:endParaRPr>
          </a:p>
          <a:p>
            <a:pPr marL="215265" algn="just"/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bütününe “girdi” adı</a:t>
            </a:r>
            <a:r>
              <a:rPr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verilmektedir.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z="1350" dirty="0"/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Örnek olarak ekmeği bir mal olarak nitelendirdiğimizde ekmeğin  oluşumunu sağlayan un,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su,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maya, susam, pişirme fırını, elektrik,  akar yakıt ve iş gücü de girdi olarak</a:t>
            </a:r>
            <a:r>
              <a:rPr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değerlendirilmektedir.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40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7050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Fayda: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Mallar insan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gereksinmelerini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karşılayabiliyorsa o mal o  insan için</a:t>
            </a:r>
            <a:r>
              <a:rPr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faydalıdır.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5105" y="3064002"/>
            <a:ext cx="587549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1185386" algn="l"/>
                <a:tab pos="2209800" algn="l"/>
                <a:tab pos="2887503" algn="l"/>
                <a:tab pos="4574858" algn="l"/>
                <a:tab pos="5178266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	rağmen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baz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	g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ereksinm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ler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tutul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9365" y="2789262"/>
            <a:ext cx="6875621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70034" marR="3810" indent="-270034" algn="r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70034" algn="l"/>
                <a:tab pos="1058228" algn="l"/>
                <a:tab pos="1785461" algn="l"/>
                <a:tab pos="2829878" algn="l"/>
                <a:tab pos="3353753" algn="l"/>
                <a:tab pos="4206240" algn="l"/>
                <a:tab pos="4920615" algn="l"/>
                <a:tab pos="6081236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	gen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l	anla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da	el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	tutul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p	g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özl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ö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	n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telikte</a:t>
            </a:r>
            <a:endParaRPr>
              <a:latin typeface="Arial"/>
              <a:cs typeface="Arial"/>
            </a:endParaRPr>
          </a:p>
          <a:p>
            <a:pPr marR="3810" algn="r">
              <a:spcBef>
                <a:spcPts val="4"/>
              </a:spcBef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özle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9365" y="3283741"/>
            <a:ext cx="6876098" cy="1223733"/>
          </a:xfrm>
          <a:prstGeom prst="rect">
            <a:avLst/>
          </a:prstGeom>
        </p:spPr>
        <p:txBody>
          <a:bodyPr vert="horz" wrap="square" lIns="0" tIns="63818" rIns="0" bIns="0" rtlCol="0">
            <a:spAutoFit/>
          </a:bodyPr>
          <a:lstStyle/>
          <a:p>
            <a:pPr marL="215265" algn="just">
              <a:spcBef>
                <a:spcPts val="503"/>
              </a:spcBef>
            </a:pP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görülmemektedir.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Bunlara ise hizmet adı</a:t>
            </a:r>
            <a:r>
              <a:rPr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verilmektedir.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Mallar değişik sınıflandırmalara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tabi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tutulabilmektedir.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En tipik  olarak mallar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hammadde,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 mal ya da nihai mal olarak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sınıflandırılabilmektedir.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25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7050" cy="274498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lnSpc>
                <a:spcPct val="200000"/>
              </a:lnSpc>
              <a:spcBef>
                <a:spcPts val="75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Sadece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niceliksel anlamda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azlığı tanımlamamakta aynı  zamanda insan ihtiyaçlarının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karşılanamaması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anlamına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gelmektedir.</a:t>
            </a:r>
            <a:endParaRPr dirty="0">
              <a:latin typeface="Arial"/>
              <a:cs typeface="Arial"/>
            </a:endParaRPr>
          </a:p>
          <a:p>
            <a:pPr marL="9525" marR="4286" algn="just">
              <a:lnSpc>
                <a:spcPct val="200000"/>
              </a:lnSpc>
              <a:spcBef>
                <a:spcPts val="431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Ekonomik Değer: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malın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 hizmetin sağladığı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faydanın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ölçülebilir durumdaki</a:t>
            </a:r>
            <a:r>
              <a:rPr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halidir.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59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28838"/>
            <a:ext cx="6855143" cy="1708801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13360" indent="-204311">
              <a:spcBef>
                <a:spcPts val="525"/>
              </a:spcBef>
              <a:buClr>
                <a:srgbClr val="C0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Üç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farklı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kavram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değeri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faydası</a:t>
            </a:r>
            <a:endParaRPr dirty="0">
              <a:latin typeface="Arial"/>
              <a:cs typeface="Arial"/>
            </a:endParaRPr>
          </a:p>
          <a:p>
            <a:pPr marL="275749" indent="-266700">
              <a:spcBef>
                <a:spcPts val="450"/>
              </a:spcBef>
              <a:buClr>
                <a:srgbClr val="C00000"/>
              </a:buClr>
              <a:buFont typeface="Wingdings"/>
              <a:buChar char=""/>
              <a:tabLst>
                <a:tab pos="276225" algn="l"/>
              </a:tabLst>
            </a:pP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Sıklıkla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birbirinin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yerine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kullanılan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üç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kavram farklı</a:t>
            </a:r>
            <a:r>
              <a:rPr spc="16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anlamlardadır.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89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7050" cy="282320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C00000"/>
              </a:buClr>
              <a:buFont typeface="Wingdings"/>
              <a:buChar char=""/>
              <a:tabLst>
                <a:tab pos="215265" algn="l"/>
                <a:tab pos="588645" algn="l"/>
                <a:tab pos="4394359" algn="l"/>
                <a:tab pos="576834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	mal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veya  hizmetin</a:t>
            </a:r>
            <a:r>
              <a:rPr spc="-23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pc="25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alışverişe	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konu</a:t>
            </a:r>
            <a:r>
              <a:rPr spc="25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olduğu	tutara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dirty="0">
              <a:latin typeface="Arial"/>
              <a:cs typeface="Arial"/>
            </a:endParaRPr>
          </a:p>
          <a:p>
            <a:pPr marL="279083" indent="-270034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9559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Piyasada</a:t>
            </a:r>
            <a:r>
              <a:rPr spc="18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veya</a:t>
            </a:r>
            <a:r>
              <a:rPr spc="19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alışverişte</a:t>
            </a:r>
            <a:r>
              <a:rPr spc="19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</a:t>
            </a:r>
            <a:r>
              <a:rPr spc="19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pc="19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fiilen</a:t>
            </a:r>
            <a:r>
              <a:rPr spc="19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ödenen</a:t>
            </a:r>
            <a:r>
              <a:rPr spc="19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bedele</a:t>
            </a:r>
            <a:r>
              <a:rPr spc="20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ise</a:t>
            </a:r>
            <a:r>
              <a:rPr spc="18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</a:t>
            </a:r>
            <a:endParaRPr dirty="0">
              <a:latin typeface="Arial"/>
              <a:cs typeface="Arial"/>
            </a:endParaRPr>
          </a:p>
          <a:p>
            <a:pPr marL="215265"/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 oluşmuş bir gerçek olup, kesin ve</a:t>
            </a:r>
            <a:r>
              <a:rPr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tektir.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Değer;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insanların verdiği nispi önemin</a:t>
            </a:r>
            <a:r>
              <a:rPr spc="8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ölçüsü.</a:t>
            </a:r>
            <a:endParaRPr dirty="0">
              <a:latin typeface="Arial"/>
              <a:cs typeface="Arial"/>
            </a:endParaRPr>
          </a:p>
          <a:p>
            <a:pPr marL="215265" marR="3810" indent="-205740">
              <a:spcBef>
                <a:spcPts val="450"/>
              </a:spcBef>
              <a:buClr>
                <a:srgbClr val="C00000"/>
              </a:buClr>
              <a:buFont typeface="Wingdings"/>
              <a:buChar char=""/>
              <a:tabLst>
                <a:tab pos="279559" algn="l"/>
                <a:tab pos="677704" algn="l"/>
                <a:tab pos="1291590" algn="l"/>
                <a:tab pos="1665446" algn="l"/>
                <a:tab pos="2421255" algn="l"/>
                <a:tab pos="3353753" algn="l"/>
                <a:tab pos="4186238" algn="l"/>
                <a:tab pos="5411629" algn="l"/>
                <a:tab pos="6281738" algn="l"/>
              </a:tabLst>
            </a:pPr>
            <a:r>
              <a:rPr sz="1350" dirty="0"/>
              <a:t>	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Bi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	kişi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öd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mek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iste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iğ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	maksimum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par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tut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  değer adı</a:t>
            </a:r>
            <a:r>
              <a:rPr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verilir.</a:t>
            </a:r>
            <a:endParaRPr dirty="0">
              <a:latin typeface="Arial"/>
              <a:cs typeface="Arial"/>
            </a:endParaRPr>
          </a:p>
          <a:p>
            <a:pPr marL="278130" indent="-268605">
              <a:spcBef>
                <a:spcPts val="454"/>
              </a:spcBef>
              <a:buClr>
                <a:srgbClr val="C0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Değer; takdir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veya tahmin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edilir,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kesin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tek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olamaz.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50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7"/>
            <a:ext cx="6876574" cy="33336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Ekonomik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değer,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piyasa değeri ile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aynı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içeriği ile  aynı şeyler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değildir.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Eğer 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tüketici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alma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isteğinde ise,  bu,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tüketicinin mala piyasa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daha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yüksek bir değer  belirlendiğini ifade</a:t>
            </a:r>
            <a:r>
              <a:rPr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 dirty="0">
              <a:latin typeface="Arial"/>
              <a:cs typeface="Arial"/>
            </a:endParaRPr>
          </a:p>
          <a:p>
            <a:pPr marL="215265" marR="4763" indent="-205740" algn="just">
              <a:lnSpc>
                <a:spcPct val="150000"/>
              </a:lnSpc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Üretim: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İnsanın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sınırsız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ihtiyaçlarının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karşılanması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birtakım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hizmetler ile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mümkündür.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Buna göre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kıt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olan mal ve hizmetlerin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faydasının ve niceliğinin artırılmasına yönelik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hizmetler  üretim olarak</a:t>
            </a:r>
            <a:r>
              <a:rPr spc="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adlandırılmaktadır.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6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12484</TotalTime>
  <Words>260</Words>
  <Application>Microsoft Office PowerPoint</Application>
  <PresentationFormat>Ekran Gösterisi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815</cp:revision>
  <cp:lastPrinted>2016-10-24T07:53:35Z</cp:lastPrinted>
  <dcterms:created xsi:type="dcterms:W3CDTF">2016-09-18T09:35:24Z</dcterms:created>
  <dcterms:modified xsi:type="dcterms:W3CDTF">2020-02-24T11:32:46Z</dcterms:modified>
</cp:coreProperties>
</file>