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6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307" r:id="rId22"/>
    <p:sldId id="308" r:id="rId23"/>
    <p:sldId id="309" r:id="rId24"/>
    <p:sldId id="310" r:id="rId25"/>
    <p:sldId id="311" r:id="rId26"/>
    <p:sldId id="312" r:id="rId27"/>
    <p:sldId id="313" r:id="rId28"/>
    <p:sldId id="314" r:id="rId29"/>
    <p:sldId id="315" r:id="rId30"/>
    <p:sldId id="316" r:id="rId31"/>
    <p:sldId id="317" r:id="rId32"/>
    <p:sldId id="318" r:id="rId33"/>
    <p:sldId id="319" r:id="rId34"/>
    <p:sldId id="320" r:id="rId35"/>
    <p:sldId id="321" r:id="rId36"/>
    <p:sldId id="322" r:id="rId37"/>
    <p:sldId id="286" r:id="rId38"/>
    <p:sldId id="287" r:id="rId3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3"/>
  </p:normalViewPr>
  <p:slideViewPr>
    <p:cSldViewPr snapToGrid="0" snapToObjects="1">
      <p:cViewPr varScale="1">
        <p:scale>
          <a:sx n="107" d="100"/>
          <a:sy n="107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F844EC74-778B-A549-A90B-EB1814358A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6BFA516-C0B9-2041-B640-8D1DEC20AA2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4A42A-AF7F-4C46-96DD-E12C3BC41CD2}" type="datetimeFigureOut">
              <a:rPr lang="tr-TR" smtClean="0"/>
              <a:t>4.01.2021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1484D64-CF60-0746-AC4A-FB27A9B4FF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09911C2-D3B5-F748-BD5D-519DC8E066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B1315-E71E-784D-9B36-B6835AA09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79928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D8F6C-185F-434D-8E62-ED91820FADA6}" type="datetimeFigureOut">
              <a:rPr lang="tr-TR" smtClean="0"/>
              <a:t>4.01.2021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B019B-26ED-4D40-8386-B3274965C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851351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96B63A-0F5B-B046-859F-2D546C4ED4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F63B5C5-338D-E64D-B535-C082B973A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7C970E-19A3-4448-87A9-29DE0C148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76019-B4BC-9C43-84EC-16D435A7485D}" type="datetime1">
              <a:rPr lang="tr-TR" smtClean="0"/>
              <a:t>4.01.2021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16DDAAB-432A-5941-9A9F-106C3AE22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36B1D6-DFA7-654F-843A-0C0DADAA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339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250DF8-A048-7F4A-A20E-D0F348F27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6161BEC-7BCE-1D49-8BE9-3BA5ED9389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1F5A7D-C2E2-A445-A540-AABA94059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0A3-E1BD-E640-BA61-07E5DE05B38F}" type="datetime1">
              <a:rPr lang="tr-TR" smtClean="0"/>
              <a:t>4.01.2021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AEA0F6-EF4E-CA47-9508-85FDC76F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394524E-289D-A74D-8A55-8CC93C3FE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12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E972A15-78C9-7747-ABA1-F47C8A6228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8BC245D-0F8C-684E-B27A-4023DE0B5C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94EDE5-CBDA-4B4A-8781-0F2B35BF7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7689F-B7BC-1C4A-BBAE-2B7D7DE9EEA4}" type="datetime1">
              <a:rPr lang="tr-TR" smtClean="0"/>
              <a:t>4.01.2021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CA2747-AD29-014A-8746-E1EB2F6CB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2203F5-FE23-134B-A79D-2F177892A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602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7D9BF3-3073-0041-B998-759ABDE5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7CDF91-7DB5-184C-8C84-529DC8A72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C4B4302-B95A-C54B-A4C7-9261C273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1C8F-E37C-E043-A5CF-FB56E5266B5C}" type="datetime1">
              <a:rPr lang="tr-TR" smtClean="0"/>
              <a:t>4.01.2021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A0D5B3-A4F3-0A48-B79E-C6F73C69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21DA2C-8BE5-D440-8878-EC17EA884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74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311B58-7243-7440-A3C5-7AE32841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35A1AB-7C60-614F-BE3D-67F7544C3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067ED0-F8D0-524A-A29E-9F16C25FD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2C419-FE9D-DF4C-9CA4-B29402D2D5CE}" type="datetime1">
              <a:rPr lang="tr-TR" smtClean="0"/>
              <a:t>4.01.2021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6C7EEE-B318-3243-A068-A8BDF0FAC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2BC829-5127-7F41-A20F-01F168CDE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25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F8AC6E-A165-BD4E-ACE7-00A944F22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9CAC31-22BB-DC45-A5EC-F7D2C06B01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BC89076-A0FB-3B40-958A-C9A2817DD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7DB8FDA-1F5C-194C-B41D-FF2A47794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A7FE-F710-FF46-92E5-306272684542}" type="datetime1">
              <a:rPr lang="tr-TR" smtClean="0"/>
              <a:t>4.01.2021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C475302-08C4-444F-AA78-860986BAC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6AB3BEB-05B7-C94E-8DC0-669E5CF12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36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A95960-2C91-304B-ACC4-DCA0AB42D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51264FD-E70A-D74E-9AAB-334154C0A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F44DCF2-18B9-664D-8EB7-65F52D18D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7B19A9-CACD-DB4D-A89E-456FC22B23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AF8A554-47DA-DC42-87BB-D5A9AE73BA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87E66A9-2AFD-1149-B604-2A0BF8547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2F21D-CFCA-9E46-BE99-E187F7A45655}" type="datetime1">
              <a:rPr lang="tr-TR" smtClean="0"/>
              <a:t>4.01.2021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CCECD2D-11BA-9749-BB53-4AB5C6868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F1F185F-349D-9F4A-85F0-4C7C79BA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871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F4DA28-1B1D-8D48-A1A7-C1D0FB73E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7F14F5F-451B-3D4B-A42D-CAD6322BF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54B8-B7C3-404D-996C-BA28D74CB19E}" type="datetime1">
              <a:rPr lang="tr-TR" smtClean="0"/>
              <a:t>4.01.2021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22F3C0D-14B2-0A47-AC0F-464E7BEC1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3DEBB3C-458F-514B-A12D-80A16D429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41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86EB449-A4B4-5645-A9CA-830A3B873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BE35C-63FB-9247-9ABD-080D9A4931A8}" type="datetime1">
              <a:rPr lang="tr-TR" smtClean="0"/>
              <a:t>4.01.2021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DE43159-F5AF-F749-B108-8ADDE94A5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8139AB7-EFC8-6646-B285-1D07CB7C2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85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DD68DA-CA1E-D048-90E4-B971F1F4A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12D4DE-2953-BF42-9DDB-65DEE3097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2C4011E-3670-EB4B-BE09-5220DA208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EFE5AA5-33A3-1044-BB81-10291567D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216D4-70AE-FA40-ABDF-1567E0D9EB95}" type="datetime1">
              <a:rPr lang="tr-TR" smtClean="0"/>
              <a:t>4.01.2021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7ECBC22-A75B-6942-9D5F-C5542D7B9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CCBBA43-4DD5-5240-87B1-503EA829E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24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7EEF2C-D95D-054F-B27B-2F90B7467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4B12692-9BA4-794B-8B0F-AA638F256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370C683-6FC9-6942-9CF1-7E21CD125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B43ECFB-E1F6-B141-A1F2-ED4194B7C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B46F5-822F-7741-BD5F-15B9229713C2}" type="datetime1">
              <a:rPr lang="tr-TR" smtClean="0"/>
              <a:t>4.01.2021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499F7CC-C951-2947-BE67-FF5F8A305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209DD75-1994-C346-8114-3A3926F78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FFA4795-F9D0-1946-A4F4-698C912BC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68EB99-81AB-6A43-A027-73EE0C17A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71B9CA-596C-2541-A852-6FDFE578E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000D6-E948-2C4D-9726-AC7229FF5D6A}" type="datetime1">
              <a:rPr lang="tr-TR" smtClean="0"/>
              <a:t>4.01.2021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59BF90-1C7B-2A4B-A246-30225F1CE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EF630F-0711-7843-9E2A-C350B995FA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95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 134">
            <a:extLst>
              <a:ext uri="{FF2B5EF4-FFF2-40B4-BE49-F238E27FC236}">
                <a16:creationId xmlns:a16="http://schemas.microsoft.com/office/drawing/2014/main" id="{ACBE1851-2230-47A9-B000-CE9046EA6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522741D-FB8F-A145-98A0-4201905232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276" y="803705"/>
            <a:ext cx="4208656" cy="3034857"/>
          </a:xfrm>
        </p:spPr>
        <p:txBody>
          <a:bodyPr anchor="b">
            <a:normAutofit/>
          </a:bodyPr>
          <a:lstStyle/>
          <a:p>
            <a:pPr algn="r"/>
            <a:r>
              <a:rPr lang="tr-TR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 ve İletişim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DEFB179-410A-484A-80B6-05B76FA247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921" y="4013165"/>
            <a:ext cx="4204012" cy="2205732"/>
          </a:xfrm>
        </p:spPr>
        <p:txBody>
          <a:bodyPr anchor="t">
            <a:normAutofit/>
          </a:bodyPr>
          <a:lstStyle/>
          <a:p>
            <a:pPr algn="r"/>
            <a:r>
              <a:rPr lang="tr-TR" sz="1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Ders</a:t>
            </a:r>
          </a:p>
        </p:txBody>
      </p:sp>
      <p:cxnSp>
        <p:nvCxnSpPr>
          <p:cNvPr id="147" name="Straight Connector 136">
            <a:extLst>
              <a:ext uri="{FF2B5EF4-FFF2-40B4-BE49-F238E27FC236}">
                <a16:creationId xmlns:a16="http://schemas.microsoft.com/office/drawing/2014/main" id="{23B93832-6514-44F4-849B-5EE2C8A23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6679" y="3928939"/>
            <a:ext cx="393192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Resim 4">
            <a:extLst>
              <a:ext uri="{FF2B5EF4-FFF2-40B4-BE49-F238E27FC236}">
                <a16:creationId xmlns:a16="http://schemas.microsoft.com/office/drawing/2014/main" id="{F4EE7BD4-9B19-3F4C-8E73-65B351C9DD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269"/>
          <a:stretch/>
        </p:blipFill>
        <p:spPr>
          <a:xfrm>
            <a:off x="6096000" y="734366"/>
            <a:ext cx="5459470" cy="5390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61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A04E14B-A238-FA42-B49D-4656117AE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Eğitime Düşen Görevler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AF271C0-F19A-AF48-A70E-41509E9069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tr-TR" dirty="0"/>
              <a:t>Medya </a:t>
            </a:r>
            <a:r>
              <a:rPr lang="tr-TR" dirty="0" err="1"/>
              <a:t>okuryazarlığı</a:t>
            </a:r>
            <a:r>
              <a:rPr lang="tr-TR" dirty="0"/>
              <a:t> ile ilgili medyaya </a:t>
            </a:r>
            <a:r>
              <a:rPr lang="tr-TR" dirty="0" err="1"/>
              <a:t>düşen</a:t>
            </a:r>
            <a:r>
              <a:rPr lang="tr-TR" dirty="0"/>
              <a:t> </a:t>
            </a:r>
            <a:r>
              <a:rPr lang="tr-TR" dirty="0" err="1"/>
              <a:t>görevler</a:t>
            </a:r>
            <a:r>
              <a:rPr lang="tr-TR" dirty="0"/>
              <a:t> ise </a:t>
            </a:r>
            <a:r>
              <a:rPr lang="tr-TR" dirty="0" err="1"/>
              <a:t>şöyle</a:t>
            </a:r>
            <a:r>
              <a:rPr lang="tr-TR" dirty="0"/>
              <a:t> </a:t>
            </a:r>
            <a:r>
              <a:rPr lang="tr-TR" dirty="0" err="1"/>
              <a:t>özetlenebilir</a:t>
            </a:r>
            <a:r>
              <a:rPr lang="tr-TR" dirty="0"/>
              <a:t>: </a:t>
            </a:r>
          </a:p>
          <a:p>
            <a:r>
              <a:rPr lang="tr-TR" dirty="0"/>
              <a:t>Salt yapımda </a:t>
            </a:r>
            <a:r>
              <a:rPr lang="tr-TR" dirty="0" err="1"/>
              <a:t>değil</a:t>
            </a:r>
            <a:r>
              <a:rPr lang="tr-TR" dirty="0"/>
              <a:t> </a:t>
            </a:r>
            <a:r>
              <a:rPr lang="tr-TR" dirty="0" err="1"/>
              <a:t>içerikte</a:t>
            </a:r>
            <a:r>
              <a:rPr lang="tr-TR" dirty="0"/>
              <a:t> de kaliteli olma konusunda hassasiyet </a:t>
            </a:r>
          </a:p>
          <a:p>
            <a:r>
              <a:rPr lang="tr-TR" dirty="0"/>
              <a:t>Sosyal </a:t>
            </a:r>
            <a:r>
              <a:rPr lang="tr-TR" dirty="0" err="1"/>
              <a:t>içeriği</a:t>
            </a:r>
            <a:r>
              <a:rPr lang="tr-TR" dirty="0"/>
              <a:t> olan mesajlar konusunda hassasiyet </a:t>
            </a:r>
          </a:p>
          <a:p>
            <a:r>
              <a:rPr lang="tr-TR" dirty="0"/>
              <a:t>Topluma yararlı olacak </a:t>
            </a:r>
            <a:r>
              <a:rPr lang="tr-TR" dirty="0" err="1"/>
              <a:t>davranışları</a:t>
            </a:r>
            <a:r>
              <a:rPr lang="tr-TR" dirty="0"/>
              <a:t> model olarak sunmak </a:t>
            </a:r>
          </a:p>
          <a:p>
            <a:r>
              <a:rPr lang="tr-TR" dirty="0"/>
              <a:t>Daha interaktif bir yapıya </a:t>
            </a:r>
            <a:r>
              <a:rPr lang="tr-TR" dirty="0" err="1"/>
              <a:t>doğru</a:t>
            </a:r>
            <a:r>
              <a:rPr lang="tr-TR" dirty="0"/>
              <a:t> gitmek, </a:t>
            </a:r>
            <a:r>
              <a:rPr lang="tr-TR" dirty="0" err="1"/>
              <a:t>böylece</a:t>
            </a:r>
            <a:r>
              <a:rPr lang="tr-TR" dirty="0"/>
              <a:t> izleyiciye katılma</a:t>
            </a:r>
            <a:r>
              <a:rPr lang="tr-TR"/>
              <a:t>, tartıs</a:t>
            </a:r>
            <a:r>
              <a:rPr lang="tr-TR" dirty="0" err="1"/>
              <a:t>̧ma</a:t>
            </a:r>
            <a:r>
              <a:rPr lang="tr-TR" dirty="0"/>
              <a:t> ve konuları </a:t>
            </a:r>
            <a:r>
              <a:rPr lang="tr-TR" dirty="0" err="1"/>
              <a:t>açığa</a:t>
            </a:r>
            <a:r>
              <a:rPr lang="tr-TR" dirty="0"/>
              <a:t> </a:t>
            </a:r>
            <a:r>
              <a:rPr lang="tr-TR" dirty="0" err="1"/>
              <a:t>kavuşturma</a:t>
            </a:r>
            <a:r>
              <a:rPr lang="tr-TR" dirty="0"/>
              <a:t> </a:t>
            </a:r>
            <a:r>
              <a:rPr lang="tr-TR" dirty="0" err="1"/>
              <a:t>şansı</a:t>
            </a:r>
            <a:r>
              <a:rPr lang="tr-TR" dirty="0"/>
              <a:t> vermek </a:t>
            </a:r>
          </a:p>
          <a:p>
            <a:r>
              <a:rPr lang="tr-TR" dirty="0"/>
              <a:t>Farklı </a:t>
            </a:r>
            <a:r>
              <a:rPr lang="tr-TR" dirty="0" err="1"/>
              <a:t>sosyo</a:t>
            </a:r>
            <a:r>
              <a:rPr lang="tr-TR" dirty="0"/>
              <a:t>-ekonomik, duygusal ve </a:t>
            </a:r>
            <a:r>
              <a:rPr lang="tr-TR" dirty="0" err="1"/>
              <a:t>bilişsel</a:t>
            </a:r>
            <a:r>
              <a:rPr lang="tr-TR" dirty="0"/>
              <a:t> yapıya sahip bireylerde </a:t>
            </a:r>
            <a:r>
              <a:rPr lang="tr-TR" dirty="0" err="1"/>
              <a:t>değişik</a:t>
            </a:r>
            <a:r>
              <a:rPr lang="tr-TR" dirty="0"/>
              <a:t> etkilerinin </a:t>
            </a:r>
            <a:r>
              <a:rPr lang="tr-TR" dirty="0" err="1"/>
              <a:t>olacağının</a:t>
            </a:r>
            <a:r>
              <a:rPr lang="tr-TR" dirty="0"/>
              <a:t> farkında olmak.</a:t>
            </a:r>
            <a:br>
              <a:rPr lang="tr-TR" dirty="0"/>
            </a:b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9645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2F9959-5B0C-0C4C-AEF8-69705C936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Eğitimin Tarafları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6E9839C-5386-7D41-930C-A599A6C246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Buckingham’a </a:t>
            </a:r>
            <a:r>
              <a:rPr lang="tr-TR" dirty="0" err="1"/>
              <a:t>göre</a:t>
            </a:r>
            <a:r>
              <a:rPr lang="tr-TR" dirty="0"/>
              <a:t> medya </a:t>
            </a:r>
            <a:r>
              <a:rPr lang="tr-TR" dirty="0" err="1"/>
              <a:t>eğitimindeki</a:t>
            </a:r>
            <a:r>
              <a:rPr lang="tr-TR" dirty="0"/>
              <a:t> taraflar ve kurumlar en azından </a:t>
            </a:r>
            <a:r>
              <a:rPr lang="tr-TR" dirty="0" err="1"/>
              <a:t>şunlardan</a:t>
            </a:r>
            <a:r>
              <a:rPr lang="tr-TR" dirty="0"/>
              <a:t> </a:t>
            </a:r>
            <a:r>
              <a:rPr lang="tr-TR" dirty="0" err="1"/>
              <a:t>oluşmalıdır</a:t>
            </a:r>
            <a:r>
              <a:rPr lang="tr-TR" dirty="0"/>
              <a:t>: </a:t>
            </a:r>
          </a:p>
          <a:p>
            <a:pPr lvl="1"/>
            <a:r>
              <a:rPr lang="tr-TR" dirty="0"/>
              <a:t>Okullarda ve </a:t>
            </a:r>
            <a:r>
              <a:rPr lang="tr-TR" dirty="0" err="1"/>
              <a:t>diğer</a:t>
            </a:r>
            <a:r>
              <a:rPr lang="tr-TR" dirty="0"/>
              <a:t> resmi </a:t>
            </a:r>
            <a:r>
              <a:rPr lang="tr-TR" dirty="0" err="1"/>
              <a:t>eğitim</a:t>
            </a:r>
            <a:r>
              <a:rPr lang="tr-TR" dirty="0"/>
              <a:t> kurumlarındaki </a:t>
            </a:r>
            <a:r>
              <a:rPr lang="tr-TR" dirty="0" err="1"/>
              <a:t>öğretmenler</a:t>
            </a:r>
            <a:r>
              <a:rPr lang="tr-TR" dirty="0"/>
              <a:t> </a:t>
            </a:r>
          </a:p>
          <a:p>
            <a:pPr lvl="1"/>
            <a:r>
              <a:rPr lang="tr-TR" dirty="0"/>
              <a:t>Daha </a:t>
            </a:r>
            <a:r>
              <a:rPr lang="tr-TR" dirty="0" err="1"/>
              <a:t>informel</a:t>
            </a:r>
            <a:r>
              <a:rPr lang="tr-TR" dirty="0"/>
              <a:t> konumlardaki </a:t>
            </a:r>
            <a:r>
              <a:rPr lang="tr-TR" dirty="0" err="1"/>
              <a:t>öğretmenler</a:t>
            </a:r>
            <a:r>
              <a:rPr lang="tr-TR" dirty="0"/>
              <a:t>, </a:t>
            </a:r>
            <a:r>
              <a:rPr lang="tr-TR" dirty="0" err="1"/>
              <a:t>gençlik</a:t>
            </a:r>
            <a:r>
              <a:rPr lang="tr-TR" dirty="0"/>
              <a:t> ve topluluk </a:t>
            </a:r>
            <a:r>
              <a:rPr lang="tr-TR" dirty="0" err="1"/>
              <a:t>çalışmaları</a:t>
            </a:r>
            <a:r>
              <a:rPr lang="tr-TR" dirty="0"/>
              <a:t> </a:t>
            </a:r>
          </a:p>
          <a:p>
            <a:pPr lvl="1"/>
            <a:r>
              <a:rPr lang="tr-TR" dirty="0"/>
              <a:t>yapanlar </a:t>
            </a:r>
          </a:p>
          <a:p>
            <a:pPr lvl="1"/>
            <a:r>
              <a:rPr lang="tr-TR" dirty="0"/>
              <a:t>Akademisyenler ve </a:t>
            </a:r>
            <a:r>
              <a:rPr lang="tr-TR" dirty="0" err="1"/>
              <a:t>araştırmacılar</a:t>
            </a:r>
            <a:r>
              <a:rPr lang="tr-TR" dirty="0"/>
              <a:t> </a:t>
            </a:r>
          </a:p>
          <a:p>
            <a:pPr lvl="1"/>
            <a:r>
              <a:rPr lang="tr-TR" dirty="0" err="1"/>
              <a:t>Aktivist</a:t>
            </a:r>
            <a:r>
              <a:rPr lang="tr-TR" dirty="0"/>
              <a:t> grupları (</a:t>
            </a:r>
            <a:r>
              <a:rPr lang="tr-TR" dirty="0" err="1"/>
              <a:t>çeşitli</a:t>
            </a:r>
            <a:r>
              <a:rPr lang="tr-TR" dirty="0"/>
              <a:t> siyasal ve ahlaki konumlardan) </a:t>
            </a:r>
          </a:p>
          <a:p>
            <a:pPr lvl="1"/>
            <a:r>
              <a:rPr lang="tr-TR" dirty="0" err="1"/>
              <a:t>Gençlik</a:t>
            </a:r>
            <a:r>
              <a:rPr lang="tr-TR" dirty="0"/>
              <a:t> grupları ve </a:t>
            </a:r>
            <a:r>
              <a:rPr lang="tr-TR" dirty="0" err="1"/>
              <a:t>örgütleri</a:t>
            </a:r>
            <a:r>
              <a:rPr lang="tr-TR" dirty="0"/>
              <a:t> (sıklıkla yerel topluluk temelli) </a:t>
            </a:r>
          </a:p>
          <a:p>
            <a:pPr lvl="1"/>
            <a:r>
              <a:rPr lang="tr-TR" dirty="0"/>
              <a:t>Ebeveyn grupları </a:t>
            </a:r>
          </a:p>
          <a:p>
            <a:pPr lvl="1"/>
            <a:r>
              <a:rPr lang="tr-TR" dirty="0"/>
              <a:t>Kilise ve </a:t>
            </a:r>
            <a:r>
              <a:rPr lang="tr-TR" dirty="0" err="1"/>
              <a:t>diğer</a:t>
            </a:r>
            <a:r>
              <a:rPr lang="tr-TR" dirty="0"/>
              <a:t> dini gruplar </a:t>
            </a:r>
          </a:p>
          <a:p>
            <a:pPr lvl="1"/>
            <a:r>
              <a:rPr lang="tr-TR" dirty="0"/>
              <a:t>Hem ticari hem de </a:t>
            </a:r>
            <a:r>
              <a:rPr lang="tr-TR" dirty="0" err="1"/>
              <a:t>kâra</a:t>
            </a:r>
            <a:r>
              <a:rPr lang="tr-TR" dirty="0"/>
              <a:t> dayanamayan medya </a:t>
            </a:r>
            <a:r>
              <a:rPr lang="tr-TR" dirty="0" err="1"/>
              <a:t>üreticileri</a:t>
            </a:r>
            <a:r>
              <a:rPr lang="tr-TR" dirty="0"/>
              <a:t> ve </a:t>
            </a:r>
            <a:r>
              <a:rPr lang="tr-TR" dirty="0" err="1"/>
              <a:t>şirketleri</a:t>
            </a:r>
            <a:r>
              <a:rPr lang="tr-TR" dirty="0"/>
              <a:t> </a:t>
            </a:r>
          </a:p>
          <a:p>
            <a:pPr lvl="1"/>
            <a:r>
              <a:rPr lang="tr-TR" dirty="0"/>
              <a:t>Medyayı </a:t>
            </a:r>
            <a:r>
              <a:rPr lang="tr-TR" dirty="0" err="1"/>
              <a:t>düzenleyen</a:t>
            </a:r>
            <a:r>
              <a:rPr lang="tr-TR" dirty="0"/>
              <a:t> kurumlar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05729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4B19D3-0DBF-CA4D-A9D9-D6D3AE39E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Temel Kavram ve Sorular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27C9368-8539-BE41-95BC-0457EA3884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Medya </a:t>
            </a:r>
            <a:r>
              <a:rPr lang="tr-TR" dirty="0" err="1"/>
              <a:t>Okuryazarlığı</a:t>
            </a:r>
            <a:r>
              <a:rPr lang="tr-TR" dirty="0"/>
              <a:t> Merkezi (</a:t>
            </a:r>
            <a:r>
              <a:rPr lang="tr-TR" dirty="0" err="1"/>
              <a:t>Centre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Media </a:t>
            </a:r>
            <a:r>
              <a:rPr lang="tr-TR" dirty="0" err="1"/>
              <a:t>Literacy</a:t>
            </a:r>
            <a:r>
              <a:rPr lang="tr-TR" dirty="0"/>
              <a:t>), medyaya dair </a:t>
            </a:r>
            <a:r>
              <a:rPr lang="tr-TR" dirty="0" err="1"/>
              <a:t>bes</a:t>
            </a:r>
            <a:r>
              <a:rPr lang="tr-TR" dirty="0"/>
              <a:t>̧ anahtar kavram ve bu </a:t>
            </a:r>
            <a:r>
              <a:rPr lang="tr-TR" dirty="0" err="1"/>
              <a:t>bes</a:t>
            </a:r>
            <a:r>
              <a:rPr lang="tr-TR" dirty="0"/>
              <a:t>̧ anahtar kavramla </a:t>
            </a:r>
            <a:r>
              <a:rPr lang="tr-TR" dirty="0" err="1"/>
              <a:t>ilişkili</a:t>
            </a:r>
            <a:r>
              <a:rPr lang="tr-TR" dirty="0"/>
              <a:t> </a:t>
            </a:r>
            <a:r>
              <a:rPr lang="tr-TR" dirty="0" err="1"/>
              <a:t>bes</a:t>
            </a:r>
            <a:r>
              <a:rPr lang="tr-TR" dirty="0"/>
              <a:t>̧ anahtar soru belirleyerek medya </a:t>
            </a:r>
            <a:r>
              <a:rPr lang="tr-TR" dirty="0" err="1"/>
              <a:t>okuryazarlığına</a:t>
            </a:r>
            <a:r>
              <a:rPr lang="tr-TR" dirty="0"/>
              <a:t> </a:t>
            </a:r>
            <a:r>
              <a:rPr lang="tr-TR" dirty="0" err="1"/>
              <a:t>ilişkin</a:t>
            </a:r>
            <a:r>
              <a:rPr lang="tr-TR" dirty="0"/>
              <a:t> yol </a:t>
            </a:r>
            <a:r>
              <a:rPr lang="tr-TR" dirty="0" err="1"/>
              <a:t>gösterici</a:t>
            </a:r>
            <a:r>
              <a:rPr lang="tr-TR" dirty="0"/>
              <a:t>, pratik bir </a:t>
            </a:r>
            <a:r>
              <a:rPr lang="tr-TR" dirty="0" err="1"/>
              <a:t>çerçeve</a:t>
            </a:r>
            <a:r>
              <a:rPr lang="tr-TR" dirty="0"/>
              <a:t> sunar. </a:t>
            </a:r>
          </a:p>
          <a:p>
            <a:r>
              <a:rPr lang="tr-TR" dirty="0"/>
              <a:t>Bu </a:t>
            </a:r>
            <a:r>
              <a:rPr lang="tr-TR" dirty="0" err="1"/>
              <a:t>bes</a:t>
            </a:r>
            <a:r>
              <a:rPr lang="tr-TR" dirty="0"/>
              <a:t>̧ anahtar soru, medyanın yapısını ve </a:t>
            </a:r>
            <a:r>
              <a:rPr lang="tr-TR" dirty="0" err="1"/>
              <a:t>amaçlarını</a:t>
            </a:r>
            <a:r>
              <a:rPr lang="tr-TR" dirty="0"/>
              <a:t> anlamaya, </a:t>
            </a:r>
            <a:r>
              <a:rPr lang="tr-TR" dirty="0" err="1"/>
              <a:t>açık</a:t>
            </a:r>
            <a:r>
              <a:rPr lang="tr-TR" dirty="0"/>
              <a:t> ve gizli mesajlarını kabul veya reddetme </a:t>
            </a:r>
            <a:r>
              <a:rPr lang="tr-TR" dirty="0" err="1"/>
              <a:t>yeteneği</a:t>
            </a:r>
            <a:r>
              <a:rPr lang="tr-TR" dirty="0"/>
              <a:t> kazanmaya yardımcı olacak niteliktedir.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57550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ECE3277-D98C-A743-BF1A-C961AC98D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5 Temel Kavram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7AA716-15B4-4742-8343-5066B126B2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Medya mesajlarının </a:t>
            </a:r>
            <a:r>
              <a:rPr lang="tr-TR" dirty="0" err="1"/>
              <a:t>tümu</a:t>
            </a:r>
            <a:r>
              <a:rPr lang="tr-TR" dirty="0"/>
              <a:t>̈ </a:t>
            </a:r>
            <a:r>
              <a:rPr lang="tr-TR" dirty="0" err="1"/>
              <a:t>kurgulanmıştır</a:t>
            </a:r>
            <a:r>
              <a:rPr lang="tr-TR" dirty="0"/>
              <a:t>. </a:t>
            </a:r>
          </a:p>
          <a:p>
            <a:r>
              <a:rPr lang="tr-TR" dirty="0"/>
              <a:t>Medya mesajları kendine </a:t>
            </a:r>
            <a:r>
              <a:rPr lang="tr-TR" dirty="0" err="1"/>
              <a:t>özgu</a:t>
            </a:r>
            <a:r>
              <a:rPr lang="tr-TR" dirty="0"/>
              <a:t>̈ kurallar kullanılarak yaratıcı bir dille </a:t>
            </a:r>
            <a:r>
              <a:rPr lang="tr-TR" dirty="0" err="1"/>
              <a:t>kurgulanmıştır</a:t>
            </a:r>
            <a:r>
              <a:rPr lang="tr-TR" dirty="0"/>
              <a:t>. </a:t>
            </a:r>
          </a:p>
          <a:p>
            <a:r>
              <a:rPr lang="tr-TR" dirty="0"/>
              <a:t>Aynı mesajı farklı </a:t>
            </a:r>
            <a:r>
              <a:rPr lang="tr-TR" dirty="0" err="1"/>
              <a:t>kişiler</a:t>
            </a:r>
            <a:r>
              <a:rPr lang="tr-TR" dirty="0"/>
              <a:t> farklı </a:t>
            </a:r>
            <a:r>
              <a:rPr lang="tr-TR" dirty="0" err="1"/>
              <a:t>şekilde</a:t>
            </a:r>
            <a:r>
              <a:rPr lang="tr-TR" dirty="0"/>
              <a:t> algılayabilirler. </a:t>
            </a:r>
          </a:p>
          <a:p>
            <a:r>
              <a:rPr lang="tr-TR" dirty="0"/>
              <a:t>Medyanın </a:t>
            </a:r>
            <a:r>
              <a:rPr lang="tr-TR" dirty="0" err="1"/>
              <a:t>gizlenmis</a:t>
            </a:r>
            <a:r>
              <a:rPr lang="tr-TR" dirty="0"/>
              <a:t>̧ </a:t>
            </a:r>
            <a:r>
              <a:rPr lang="tr-TR" dirty="0" err="1"/>
              <a:t>değer</a:t>
            </a:r>
            <a:r>
              <a:rPr lang="tr-TR" dirty="0"/>
              <a:t> ve </a:t>
            </a:r>
            <a:r>
              <a:rPr lang="tr-TR" dirty="0" err="1"/>
              <a:t>görüşleri</a:t>
            </a:r>
            <a:r>
              <a:rPr lang="tr-TR" dirty="0"/>
              <a:t> vardır. </a:t>
            </a:r>
          </a:p>
          <a:p>
            <a:r>
              <a:rPr lang="tr-TR" dirty="0"/>
              <a:t>Medyadaki mesajların </a:t>
            </a:r>
            <a:r>
              <a:rPr lang="tr-TR" dirty="0" err="1"/>
              <a:t>büyük</a:t>
            </a:r>
            <a:r>
              <a:rPr lang="tr-TR" dirty="0"/>
              <a:t> </a:t>
            </a:r>
            <a:r>
              <a:rPr lang="tr-TR" dirty="0" err="1"/>
              <a:t>çoğunluğu</a:t>
            </a:r>
            <a:r>
              <a:rPr lang="tr-TR" dirty="0"/>
              <a:t> </a:t>
            </a:r>
            <a:r>
              <a:rPr lang="tr-TR" dirty="0" err="1"/>
              <a:t>kazanc</a:t>
            </a:r>
            <a:r>
              <a:rPr lang="tr-TR" dirty="0"/>
              <a:t>̧ ya da </a:t>
            </a:r>
            <a:r>
              <a:rPr lang="tr-TR" dirty="0" err="1"/>
              <a:t>güc</a:t>
            </a:r>
            <a:r>
              <a:rPr lang="tr-TR" dirty="0"/>
              <a:t>̧ elde edebilmek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düzenlenmiştir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20124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D88F794-3261-6240-A340-EB878C0FA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Temel Sorular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500A818-D073-4F4C-B672-52138F8616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mesaj kim tarafından yaratıldı? </a:t>
            </a:r>
          </a:p>
          <a:p>
            <a:r>
              <a:rPr lang="tr-TR" dirty="0"/>
              <a:t>Bu mesajda ilgimi </a:t>
            </a:r>
            <a:r>
              <a:rPr lang="tr-TR" dirty="0" err="1"/>
              <a:t>çekebilmek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ne </a:t>
            </a:r>
            <a:r>
              <a:rPr lang="tr-TR" dirty="0" err="1"/>
              <a:t>tür</a:t>
            </a:r>
            <a:r>
              <a:rPr lang="tr-TR" dirty="0"/>
              <a:t> teknikler kullanıldı? </a:t>
            </a:r>
          </a:p>
          <a:p>
            <a:r>
              <a:rPr lang="tr-TR" dirty="0"/>
              <a:t>Bu mesajı </a:t>
            </a:r>
            <a:r>
              <a:rPr lang="tr-TR" dirty="0" err="1"/>
              <a:t>diğer</a:t>
            </a:r>
            <a:r>
              <a:rPr lang="tr-TR" dirty="0"/>
              <a:t> insanlar benim </a:t>
            </a:r>
            <a:r>
              <a:rPr lang="tr-TR" dirty="0" err="1"/>
              <a:t>anladığımdan</a:t>
            </a:r>
            <a:r>
              <a:rPr lang="tr-TR" dirty="0"/>
              <a:t> farklı olarak nasıl </a:t>
            </a:r>
            <a:r>
              <a:rPr lang="tr-TR" dirty="0" err="1"/>
              <a:t>anlamıs</a:t>
            </a:r>
            <a:r>
              <a:rPr lang="tr-TR" dirty="0"/>
              <a:t>̧ olabilirler? </a:t>
            </a:r>
          </a:p>
          <a:p>
            <a:r>
              <a:rPr lang="tr-TR" dirty="0"/>
              <a:t>Bu mesajda hangi </a:t>
            </a:r>
            <a:r>
              <a:rPr lang="tr-TR" dirty="0" err="1"/>
              <a:t>yaşam</a:t>
            </a:r>
            <a:r>
              <a:rPr lang="tr-TR" dirty="0"/>
              <a:t> </a:t>
            </a:r>
            <a:r>
              <a:rPr lang="tr-TR" dirty="0" err="1"/>
              <a:t>biçimleri</a:t>
            </a:r>
            <a:r>
              <a:rPr lang="tr-TR" dirty="0"/>
              <a:t>, </a:t>
            </a:r>
            <a:r>
              <a:rPr lang="tr-TR" dirty="0" err="1"/>
              <a:t>değerler</a:t>
            </a:r>
            <a:r>
              <a:rPr lang="tr-TR" dirty="0"/>
              <a:t> ve </a:t>
            </a:r>
            <a:r>
              <a:rPr lang="tr-TR" dirty="0" err="1"/>
              <a:t>görüşlere</a:t>
            </a:r>
            <a:r>
              <a:rPr lang="tr-TR" dirty="0"/>
              <a:t> yer verilirken hangileri </a:t>
            </a:r>
            <a:r>
              <a:rPr lang="tr-TR" dirty="0" err="1"/>
              <a:t>göz</a:t>
            </a:r>
            <a:r>
              <a:rPr lang="tr-TR" dirty="0"/>
              <a:t> ardı </a:t>
            </a:r>
            <a:r>
              <a:rPr lang="tr-TR" dirty="0" err="1"/>
              <a:t>edilmiştir</a:t>
            </a:r>
            <a:r>
              <a:rPr lang="tr-TR" dirty="0"/>
              <a:t>? </a:t>
            </a:r>
          </a:p>
          <a:p>
            <a:r>
              <a:rPr lang="tr-TR" dirty="0"/>
              <a:t>Bu mesaj </a:t>
            </a:r>
            <a:r>
              <a:rPr lang="tr-TR" dirty="0" err="1"/>
              <a:t>niçin</a:t>
            </a:r>
            <a:r>
              <a:rPr lang="tr-TR" dirty="0"/>
              <a:t> </a:t>
            </a:r>
            <a:r>
              <a:rPr lang="tr-TR" dirty="0" err="1"/>
              <a:t>gönderilmiştir</a:t>
            </a:r>
            <a:r>
              <a:rPr lang="tr-TR" dirty="0"/>
              <a:t>?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82763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002D2B2-032C-0E40-A9C8-7706C2096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Medyayı Doğru Okumak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E82F91C-E6FB-5547-AF73-E6861AC6F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i="1" dirty="0"/>
              <a:t>Medya </a:t>
            </a:r>
            <a:r>
              <a:rPr lang="tr-TR" i="1" dirty="0" err="1"/>
              <a:t>gerçeği</a:t>
            </a:r>
            <a:r>
              <a:rPr lang="tr-TR" i="1" dirty="0"/>
              <a:t> bire bir yansıtmaz. </a:t>
            </a:r>
            <a:r>
              <a:rPr lang="tr-TR" i="1" dirty="0" err="1"/>
              <a:t>Gerçeğin</a:t>
            </a:r>
            <a:r>
              <a:rPr lang="tr-TR" i="1" dirty="0"/>
              <a:t> </a:t>
            </a:r>
            <a:r>
              <a:rPr lang="tr-TR" i="1" dirty="0" err="1"/>
              <a:t>kurgulanmıs</a:t>
            </a:r>
            <a:r>
              <a:rPr lang="tr-TR" i="1" dirty="0"/>
              <a:t>̧ versiyonunu veya </a:t>
            </a:r>
            <a:r>
              <a:rPr lang="tr-TR" i="1" dirty="0" err="1"/>
              <a:t>gerçekliğin</a:t>
            </a:r>
            <a:r>
              <a:rPr lang="tr-TR" i="1" dirty="0"/>
              <a:t> temsilini bize sunar. </a:t>
            </a:r>
          </a:p>
          <a:p>
            <a:r>
              <a:rPr lang="tr-TR" dirty="0"/>
              <a:t>Olay medya profesyonelleri tarafından, araca (</a:t>
            </a:r>
            <a:r>
              <a:rPr lang="tr-TR" dirty="0" err="1"/>
              <a:t>tv</a:t>
            </a:r>
            <a:r>
              <a:rPr lang="tr-TR" dirty="0"/>
              <a:t>, radyo, gazete vb.) uygun bir formata </a:t>
            </a:r>
            <a:r>
              <a:rPr lang="tr-TR" dirty="0" err="1"/>
              <a:t>dönüştürülerek</a:t>
            </a:r>
            <a:r>
              <a:rPr lang="tr-TR" dirty="0"/>
              <a:t> yeniden kurgulanır ve izleyiciye aktarılır. Her </a:t>
            </a:r>
            <a:r>
              <a:rPr lang="tr-TR" dirty="0" err="1"/>
              <a:t>seçme</a:t>
            </a:r>
            <a:r>
              <a:rPr lang="tr-TR" dirty="0"/>
              <a:t> eylemi aynı zamanda bir </a:t>
            </a:r>
            <a:r>
              <a:rPr lang="tr-TR" dirty="0" err="1"/>
              <a:t>dışarıda</a:t>
            </a:r>
            <a:r>
              <a:rPr lang="tr-TR" dirty="0"/>
              <a:t> bırakmadır. </a:t>
            </a:r>
            <a:r>
              <a:rPr lang="tr-TR" dirty="0" err="1"/>
              <a:t>Örneğin</a:t>
            </a:r>
            <a:r>
              <a:rPr lang="tr-TR" dirty="0"/>
              <a:t> bir televizyon haberinde, olayı kameranın </a:t>
            </a:r>
            <a:r>
              <a:rPr lang="tr-TR" dirty="0" err="1"/>
              <a:t>çektiği</a:t>
            </a:r>
            <a:r>
              <a:rPr lang="tr-TR" dirty="0"/>
              <a:t> </a:t>
            </a:r>
            <a:r>
              <a:rPr lang="tr-TR" dirty="0" err="1"/>
              <a:t>açıdan</a:t>
            </a:r>
            <a:r>
              <a:rPr lang="tr-TR" dirty="0"/>
              <a:t> izleriz. Nelerin kadrajın </a:t>
            </a:r>
            <a:r>
              <a:rPr lang="tr-TR" dirty="0" err="1"/>
              <a:t>dışında</a:t>
            </a:r>
            <a:r>
              <a:rPr lang="tr-TR" dirty="0"/>
              <a:t> </a:t>
            </a:r>
            <a:r>
              <a:rPr lang="tr-TR" dirty="0" err="1"/>
              <a:t>kaldığını</a:t>
            </a:r>
            <a:r>
              <a:rPr lang="tr-TR" dirty="0"/>
              <a:t> bilemeyiz. </a:t>
            </a:r>
          </a:p>
          <a:p>
            <a:r>
              <a:rPr lang="tr-TR" dirty="0"/>
              <a:t>Tercih edilen kamera </a:t>
            </a:r>
            <a:r>
              <a:rPr lang="tr-TR" dirty="0" err="1"/>
              <a:t>açısı</a:t>
            </a:r>
            <a:r>
              <a:rPr lang="tr-TR" dirty="0"/>
              <a:t>, hazırlanan metin, metnin seslendirilmesi, kurgu vb. </a:t>
            </a:r>
            <a:r>
              <a:rPr lang="tr-TR" dirty="0" err="1"/>
              <a:t>bütün</a:t>
            </a:r>
            <a:r>
              <a:rPr lang="tr-TR" dirty="0"/>
              <a:t> bu </a:t>
            </a:r>
            <a:r>
              <a:rPr lang="tr-TR" dirty="0" err="1"/>
              <a:t>süreçler</a:t>
            </a:r>
            <a:r>
              <a:rPr lang="tr-TR" dirty="0"/>
              <a:t> anlama etki eder. </a:t>
            </a:r>
          </a:p>
          <a:p>
            <a:r>
              <a:rPr lang="tr-TR" dirty="0"/>
              <a:t>Bir haber merkezine her </a:t>
            </a:r>
            <a:r>
              <a:rPr lang="tr-TR" dirty="0" err="1"/>
              <a:t>gün</a:t>
            </a:r>
            <a:r>
              <a:rPr lang="tr-TR" dirty="0"/>
              <a:t> </a:t>
            </a:r>
            <a:r>
              <a:rPr lang="tr-TR" dirty="0" err="1"/>
              <a:t>yüzlerce</a:t>
            </a:r>
            <a:r>
              <a:rPr lang="tr-TR" dirty="0"/>
              <a:t> olay gelir. Bu olaylardan sadece bir kısmı </a:t>
            </a:r>
            <a:r>
              <a:rPr lang="tr-TR" dirty="0" err="1"/>
              <a:t>haberleştirilir</a:t>
            </a:r>
            <a:r>
              <a:rPr lang="tr-TR" dirty="0"/>
              <a:t>, </a:t>
            </a:r>
            <a:r>
              <a:rPr lang="tr-TR" dirty="0" err="1"/>
              <a:t>diğerleri</a:t>
            </a:r>
            <a:r>
              <a:rPr lang="tr-TR" dirty="0"/>
              <a:t> </a:t>
            </a:r>
            <a:r>
              <a:rPr lang="tr-TR" dirty="0" err="1"/>
              <a:t>gündem</a:t>
            </a:r>
            <a:r>
              <a:rPr lang="tr-TR" dirty="0"/>
              <a:t> olmaz. </a:t>
            </a:r>
            <a:r>
              <a:rPr lang="tr-TR" dirty="0" err="1"/>
              <a:t>Haberleştirilen</a:t>
            </a:r>
            <a:r>
              <a:rPr lang="tr-TR" dirty="0"/>
              <a:t> olayların bir kısmı daha </a:t>
            </a:r>
            <a:r>
              <a:rPr lang="tr-TR" dirty="0" err="1"/>
              <a:t>büyük</a:t>
            </a:r>
            <a:r>
              <a:rPr lang="tr-TR" dirty="0"/>
              <a:t> puntolarla, ilk sayfalardan verilirken bir kısmı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küçücük</a:t>
            </a:r>
            <a:r>
              <a:rPr lang="tr-TR" dirty="0"/>
              <a:t> bir yer ayrılır. </a:t>
            </a:r>
          </a:p>
          <a:p>
            <a:r>
              <a:rPr lang="tr-TR" i="1" dirty="0" err="1"/>
              <a:t>Özetle</a:t>
            </a:r>
            <a:r>
              <a:rPr lang="tr-TR" i="1" dirty="0"/>
              <a:t> medyada </a:t>
            </a:r>
            <a:r>
              <a:rPr lang="tr-TR" i="1" dirty="0" err="1"/>
              <a:t>okuduğumuz</a:t>
            </a:r>
            <a:r>
              <a:rPr lang="tr-TR" i="1" dirty="0"/>
              <a:t>, </a:t>
            </a:r>
            <a:r>
              <a:rPr lang="tr-TR" i="1" dirty="0" err="1"/>
              <a:t>izlediğimiz</a:t>
            </a:r>
            <a:r>
              <a:rPr lang="tr-TR" i="1" dirty="0"/>
              <a:t>, </a:t>
            </a:r>
            <a:r>
              <a:rPr lang="tr-TR" i="1" dirty="0" err="1"/>
              <a:t>dinlediğimiz</a:t>
            </a:r>
            <a:r>
              <a:rPr lang="tr-TR" i="1" dirty="0"/>
              <a:t> her </a:t>
            </a:r>
            <a:r>
              <a:rPr lang="tr-TR" i="1" dirty="0" err="1"/>
              <a:t>şey</a:t>
            </a:r>
            <a:r>
              <a:rPr lang="tr-TR" i="1" dirty="0"/>
              <a:t> medya profesyonellerinin okuyup, izleyip, dinlememiz </a:t>
            </a:r>
            <a:r>
              <a:rPr lang="tr-TR" i="1" dirty="0" err="1"/>
              <a:t>için</a:t>
            </a:r>
            <a:r>
              <a:rPr lang="tr-TR" i="1" dirty="0"/>
              <a:t> </a:t>
            </a:r>
            <a:r>
              <a:rPr lang="tr-TR" i="1" dirty="0" err="1"/>
              <a:t>seçtikleri</a:t>
            </a:r>
            <a:r>
              <a:rPr lang="tr-TR" i="1" dirty="0"/>
              <a:t> ve kendilerinin ve/veya kurumlarının </a:t>
            </a:r>
            <a:r>
              <a:rPr lang="tr-TR" i="1" dirty="0" err="1"/>
              <a:t>bakıs</a:t>
            </a:r>
            <a:r>
              <a:rPr lang="tr-TR" i="1" dirty="0"/>
              <a:t>̧ </a:t>
            </a:r>
            <a:r>
              <a:rPr lang="tr-TR" i="1" dirty="0" err="1"/>
              <a:t>açılarından</a:t>
            </a:r>
            <a:r>
              <a:rPr lang="tr-TR" i="1" dirty="0"/>
              <a:t> kurguladıkları metinlerdir. </a:t>
            </a:r>
            <a:r>
              <a:rPr lang="tr-TR" i="1" dirty="0" err="1"/>
              <a:t>Gerçeğin</a:t>
            </a:r>
            <a:r>
              <a:rPr lang="tr-TR" i="1" dirty="0"/>
              <a:t> saf </a:t>
            </a:r>
            <a:r>
              <a:rPr lang="tr-TR" i="1" dirty="0" err="1"/>
              <a:t>hâli</a:t>
            </a:r>
            <a:r>
              <a:rPr lang="tr-TR" i="1" dirty="0"/>
              <a:t> </a:t>
            </a:r>
            <a:r>
              <a:rPr lang="tr-TR" i="1" dirty="0" err="1"/>
              <a:t>değillerdir</a:t>
            </a:r>
            <a:r>
              <a:rPr lang="tr-TR" i="1" dirty="0"/>
              <a:t>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90121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86A664E-F933-4F4B-BF6F-375D0D7CE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Medyayı Doğru Okumak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D9A348-1D40-2446-82DF-06AA1B94CE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Medyanın </a:t>
            </a:r>
            <a:r>
              <a:rPr lang="tr-TR" dirty="0" err="1"/>
              <a:t>içerdiği</a:t>
            </a:r>
            <a:r>
              <a:rPr lang="tr-TR" dirty="0"/>
              <a:t> enformasyon </a:t>
            </a:r>
            <a:r>
              <a:rPr lang="tr-TR" dirty="0" err="1"/>
              <a:t>biçimsel</a:t>
            </a:r>
            <a:r>
              <a:rPr lang="tr-TR" dirty="0"/>
              <a:t> </a:t>
            </a:r>
            <a:r>
              <a:rPr lang="tr-TR" dirty="0" err="1"/>
              <a:t>içeriklerinden</a:t>
            </a:r>
            <a:r>
              <a:rPr lang="tr-TR" dirty="0"/>
              <a:t> ziyade, izleyenlerin </a:t>
            </a:r>
            <a:r>
              <a:rPr lang="tr-TR" dirty="0" err="1"/>
              <a:t>dünyalarıyla</a:t>
            </a:r>
            <a:r>
              <a:rPr lang="tr-TR" dirty="0"/>
              <a:t> </a:t>
            </a:r>
            <a:r>
              <a:rPr lang="tr-TR" dirty="0" err="1"/>
              <a:t>girdiği</a:t>
            </a:r>
            <a:r>
              <a:rPr lang="tr-TR" dirty="0"/>
              <a:t> </a:t>
            </a:r>
            <a:r>
              <a:rPr lang="tr-TR" dirty="0" err="1"/>
              <a:t>özel</a:t>
            </a:r>
            <a:r>
              <a:rPr lang="tr-TR" dirty="0"/>
              <a:t> </a:t>
            </a:r>
            <a:r>
              <a:rPr lang="tr-TR" dirty="0" err="1"/>
              <a:t>ilişki</a:t>
            </a:r>
            <a:r>
              <a:rPr lang="tr-TR" dirty="0"/>
              <a:t> sayesinde bir anlam kazanmaktadır denebilir. </a:t>
            </a:r>
          </a:p>
          <a:p>
            <a:r>
              <a:rPr lang="tr-TR" dirty="0"/>
              <a:t>Yani mesajlar izleyicinin </a:t>
            </a:r>
            <a:r>
              <a:rPr lang="tr-TR" dirty="0" err="1"/>
              <a:t>dünyasında</a:t>
            </a:r>
            <a:r>
              <a:rPr lang="tr-TR" dirty="0"/>
              <a:t> kendine </a:t>
            </a:r>
            <a:r>
              <a:rPr lang="tr-TR" dirty="0" err="1"/>
              <a:t>bulduğu</a:t>
            </a:r>
            <a:r>
              <a:rPr lang="tr-TR" dirty="0"/>
              <a:t> </a:t>
            </a:r>
            <a:r>
              <a:rPr lang="tr-TR" dirty="0" err="1"/>
              <a:t>karşılık</a:t>
            </a:r>
            <a:r>
              <a:rPr lang="tr-TR" dirty="0"/>
              <a:t> </a:t>
            </a:r>
            <a:r>
              <a:rPr lang="tr-TR" dirty="0" err="1"/>
              <a:t>ölçüsünde</a:t>
            </a:r>
            <a:r>
              <a:rPr lang="tr-TR" dirty="0"/>
              <a:t> etkili olacak ya da olmayacaktır. </a:t>
            </a:r>
          </a:p>
          <a:p>
            <a:r>
              <a:rPr lang="tr-TR" dirty="0" err="1"/>
              <a:t>İzleyicilerin</a:t>
            </a:r>
            <a:r>
              <a:rPr lang="tr-TR" dirty="0"/>
              <a:t> yaş, cinsiyet, </a:t>
            </a:r>
            <a:r>
              <a:rPr lang="tr-TR" dirty="0" err="1"/>
              <a:t>eğitim</a:t>
            </a:r>
            <a:r>
              <a:rPr lang="tr-TR" dirty="0"/>
              <a:t> durumu gibi </a:t>
            </a:r>
            <a:r>
              <a:rPr lang="tr-TR" dirty="0" err="1"/>
              <a:t>sosyodemografik</a:t>
            </a:r>
            <a:r>
              <a:rPr lang="tr-TR" dirty="0"/>
              <a:t> </a:t>
            </a:r>
            <a:r>
              <a:rPr lang="tr-TR" dirty="0" err="1"/>
              <a:t>özellikleri</a:t>
            </a:r>
            <a:r>
              <a:rPr lang="tr-TR" dirty="0"/>
              <a:t>, </a:t>
            </a:r>
            <a:r>
              <a:rPr lang="tr-TR" dirty="0" err="1"/>
              <a:t>içinde</a:t>
            </a:r>
            <a:r>
              <a:rPr lang="tr-TR" dirty="0"/>
              <a:t> bulundukları duygu </a:t>
            </a:r>
            <a:r>
              <a:rPr lang="tr-TR" dirty="0" err="1"/>
              <a:t>dünyaları</a:t>
            </a:r>
            <a:r>
              <a:rPr lang="tr-TR" dirty="0"/>
              <a:t> medya metniyle kurdukları </a:t>
            </a:r>
            <a:r>
              <a:rPr lang="tr-TR" dirty="0" err="1"/>
              <a:t>ilişkiyi</a:t>
            </a:r>
            <a:r>
              <a:rPr lang="tr-TR" dirty="0"/>
              <a:t> etkiler.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21113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692EBFD-5585-4F46-A739-7EE6A0B00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Medyayı Doğru Okumak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A6AB6F8-8C80-FF40-8EBC-B36D5D453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/>
              <a:t>Gerçeklik</a:t>
            </a:r>
            <a:r>
              <a:rPr lang="tr-TR" dirty="0"/>
              <a:t> ve temsil arasındaki </a:t>
            </a:r>
            <a:r>
              <a:rPr lang="tr-TR" dirty="0" err="1"/>
              <a:t>ilişki</a:t>
            </a:r>
            <a:r>
              <a:rPr lang="tr-TR" dirty="0"/>
              <a:t> </a:t>
            </a:r>
            <a:r>
              <a:rPr lang="tr-TR" dirty="0" err="1"/>
              <a:t>üzerine</a:t>
            </a:r>
            <a:r>
              <a:rPr lang="tr-TR" dirty="0"/>
              <a:t> </a:t>
            </a:r>
            <a:r>
              <a:rPr lang="tr-TR" dirty="0" err="1"/>
              <a:t>düşünmek</a:t>
            </a:r>
            <a:r>
              <a:rPr lang="tr-TR" dirty="0"/>
              <a:t> </a:t>
            </a:r>
            <a:r>
              <a:rPr lang="tr-TR" dirty="0" err="1"/>
              <a:t>oldukça</a:t>
            </a:r>
            <a:r>
              <a:rPr lang="tr-TR" dirty="0"/>
              <a:t> </a:t>
            </a:r>
            <a:r>
              <a:rPr lang="tr-TR" dirty="0" err="1"/>
              <a:t>önemlidir</a:t>
            </a:r>
            <a:r>
              <a:rPr lang="tr-TR" dirty="0"/>
              <a:t>. </a:t>
            </a:r>
            <a:r>
              <a:rPr lang="tr-TR" dirty="0" err="1"/>
              <a:t>Çünku</a:t>
            </a:r>
            <a:r>
              <a:rPr lang="tr-TR" dirty="0"/>
              <a:t>̈ </a:t>
            </a:r>
            <a:r>
              <a:rPr lang="tr-TR" i="1" dirty="0"/>
              <a:t>medyadaki temsiller bir yandan </a:t>
            </a:r>
            <a:r>
              <a:rPr lang="tr-TR" i="1" dirty="0" err="1"/>
              <a:t>gerçek</a:t>
            </a:r>
            <a:r>
              <a:rPr lang="tr-TR" i="1" dirty="0"/>
              <a:t> hayattaki </a:t>
            </a:r>
            <a:r>
              <a:rPr lang="tr-TR" i="1" dirty="0" err="1"/>
              <a:t>eşitsizliklerin</a:t>
            </a:r>
            <a:r>
              <a:rPr lang="tr-TR" i="1" dirty="0"/>
              <a:t>, problemlerin yeniden </a:t>
            </a:r>
            <a:r>
              <a:rPr lang="tr-TR" i="1" dirty="0" err="1"/>
              <a:t>üretilmesine</a:t>
            </a:r>
            <a:r>
              <a:rPr lang="tr-TR" i="1" dirty="0"/>
              <a:t>, </a:t>
            </a:r>
            <a:r>
              <a:rPr lang="tr-TR" i="1" dirty="0" err="1"/>
              <a:t>meşrulaşmasına</a:t>
            </a:r>
            <a:r>
              <a:rPr lang="tr-TR" i="1" dirty="0"/>
              <a:t>, </a:t>
            </a:r>
            <a:r>
              <a:rPr lang="tr-TR" i="1" dirty="0" err="1"/>
              <a:t>derinleşmesine</a:t>
            </a:r>
            <a:r>
              <a:rPr lang="tr-TR" i="1" dirty="0"/>
              <a:t>, </a:t>
            </a:r>
            <a:r>
              <a:rPr lang="tr-TR" i="1" dirty="0" err="1"/>
              <a:t>pekişmesine</a:t>
            </a:r>
            <a:r>
              <a:rPr lang="tr-TR" i="1" dirty="0"/>
              <a:t> yol </a:t>
            </a:r>
            <a:r>
              <a:rPr lang="tr-TR" i="1" dirty="0" err="1"/>
              <a:t>açarken</a:t>
            </a:r>
            <a:r>
              <a:rPr lang="tr-TR" i="1" dirty="0"/>
              <a:t> bir yandan da bu temsiller </a:t>
            </a:r>
            <a:r>
              <a:rPr lang="tr-TR" i="1" dirty="0" err="1"/>
              <a:t>gerçekliği</a:t>
            </a:r>
            <a:r>
              <a:rPr lang="tr-TR" i="1" dirty="0"/>
              <a:t> </a:t>
            </a:r>
            <a:r>
              <a:rPr lang="tr-TR" i="1" dirty="0" err="1"/>
              <a:t>şekillendirir</a:t>
            </a:r>
            <a:r>
              <a:rPr lang="tr-TR" i="1" dirty="0"/>
              <a:t>. </a:t>
            </a:r>
          </a:p>
          <a:p>
            <a:r>
              <a:rPr lang="tr-TR" dirty="0" err="1"/>
              <a:t>Örneğin</a:t>
            </a:r>
            <a:r>
              <a:rPr lang="tr-TR" dirty="0"/>
              <a:t> yoksullar genellikle </a:t>
            </a:r>
            <a:r>
              <a:rPr lang="tr-TR" dirty="0" err="1"/>
              <a:t>suça</a:t>
            </a:r>
            <a:r>
              <a:rPr lang="tr-TR" dirty="0"/>
              <a:t> </a:t>
            </a:r>
            <a:r>
              <a:rPr lang="tr-TR" dirty="0" err="1"/>
              <a:t>karıştıklarında</a:t>
            </a:r>
            <a:r>
              <a:rPr lang="tr-TR" dirty="0"/>
              <a:t> haber olur ve medyada temsil edilirler. Bu durum yoksulların </a:t>
            </a:r>
            <a:r>
              <a:rPr lang="tr-TR" dirty="0" err="1"/>
              <a:t>gerçek</a:t>
            </a:r>
            <a:r>
              <a:rPr lang="tr-TR" dirty="0"/>
              <a:t> hayatta </a:t>
            </a:r>
            <a:r>
              <a:rPr lang="tr-TR" dirty="0" err="1"/>
              <a:t>suçla</a:t>
            </a:r>
            <a:r>
              <a:rPr lang="tr-TR" dirty="0"/>
              <a:t> daha fazla </a:t>
            </a:r>
            <a:r>
              <a:rPr lang="tr-TR" dirty="0" err="1"/>
              <a:t>ilişkilendirilmelerine</a:t>
            </a:r>
            <a:r>
              <a:rPr lang="tr-TR" dirty="0"/>
              <a:t> neden olur. </a:t>
            </a:r>
          </a:p>
          <a:p>
            <a:r>
              <a:rPr lang="tr-TR" dirty="0"/>
              <a:t>Temsil basmakalıp fikirlerin, </a:t>
            </a:r>
            <a:r>
              <a:rPr lang="tr-TR" dirty="0" err="1"/>
              <a:t>önyargıların</a:t>
            </a:r>
            <a:r>
              <a:rPr lang="tr-TR" dirty="0"/>
              <a:t> ortaya </a:t>
            </a:r>
            <a:r>
              <a:rPr lang="tr-TR" dirty="0" err="1"/>
              <a:t>çıkmasında</a:t>
            </a:r>
            <a:r>
              <a:rPr lang="tr-TR" dirty="0"/>
              <a:t> </a:t>
            </a:r>
            <a:r>
              <a:rPr lang="tr-TR" dirty="0" err="1"/>
              <a:t>oldukça</a:t>
            </a:r>
            <a:r>
              <a:rPr lang="tr-TR" dirty="0"/>
              <a:t> </a:t>
            </a:r>
            <a:r>
              <a:rPr lang="tr-TR" dirty="0" err="1"/>
              <a:t>önemli</a:t>
            </a:r>
            <a:r>
              <a:rPr lang="tr-TR" dirty="0"/>
              <a:t> bir rol oynar. </a:t>
            </a:r>
            <a:r>
              <a:rPr lang="tr-TR" dirty="0" err="1"/>
              <a:t>Örneğin</a:t>
            </a:r>
            <a:r>
              <a:rPr lang="tr-TR" dirty="0"/>
              <a:t> kadın temsili medyadaki en problemli alanlardan biridir. Kadınlar medyada genellikle eş, anne gibi geleneksel rollerde, </a:t>
            </a:r>
            <a:r>
              <a:rPr lang="tr-TR" dirty="0" err="1"/>
              <a:t>sarışın</a:t>
            </a:r>
            <a:r>
              <a:rPr lang="tr-TR" dirty="0"/>
              <a:t> aptal, arka sayfa </a:t>
            </a:r>
            <a:r>
              <a:rPr lang="tr-TR" dirty="0" err="1"/>
              <a:t>güzeli</a:t>
            </a:r>
            <a:r>
              <a:rPr lang="tr-TR" dirty="0"/>
              <a:t> gibi cinsel nesne olarak veya edilgen, </a:t>
            </a:r>
            <a:r>
              <a:rPr lang="tr-TR" dirty="0" err="1"/>
              <a:t>güçsüz</a:t>
            </a:r>
            <a:r>
              <a:rPr lang="tr-TR" dirty="0"/>
              <a:t> kurbanlar olarak temsil edilir. </a:t>
            </a:r>
          </a:p>
          <a:p>
            <a:r>
              <a:rPr lang="tr-TR" dirty="0"/>
              <a:t>Kadınların medyada temsil edilme </a:t>
            </a:r>
            <a:r>
              <a:rPr lang="tr-TR" dirty="0" err="1"/>
              <a:t>biçimleri</a:t>
            </a:r>
            <a:r>
              <a:rPr lang="tr-TR" dirty="0"/>
              <a:t> toplumun kadınları o </a:t>
            </a:r>
            <a:r>
              <a:rPr lang="tr-TR" dirty="0" err="1"/>
              <a:t>şekilde</a:t>
            </a:r>
            <a:r>
              <a:rPr lang="tr-TR" dirty="0"/>
              <a:t> algılamaları </a:t>
            </a:r>
            <a:r>
              <a:rPr lang="tr-TR" dirty="0" err="1"/>
              <a:t>yönünde</a:t>
            </a:r>
            <a:r>
              <a:rPr lang="tr-TR" dirty="0"/>
              <a:t> bir </a:t>
            </a:r>
            <a:r>
              <a:rPr lang="tr-TR" dirty="0" err="1"/>
              <a:t>işlev</a:t>
            </a:r>
            <a:r>
              <a:rPr lang="tr-TR" dirty="0"/>
              <a:t> </a:t>
            </a:r>
            <a:r>
              <a:rPr lang="tr-TR" dirty="0" err="1"/>
              <a:t>görür</a:t>
            </a:r>
            <a:r>
              <a:rPr lang="tr-TR" dirty="0"/>
              <a:t>. Benzer </a:t>
            </a:r>
            <a:r>
              <a:rPr lang="tr-TR" dirty="0" err="1"/>
              <a:t>şekilde</a:t>
            </a:r>
            <a:r>
              <a:rPr lang="tr-TR" dirty="0"/>
              <a:t> siyahlar, Amerikan filmlerinde genellikle yardımcı rollerde oynarlar, </a:t>
            </a:r>
            <a:r>
              <a:rPr lang="tr-TR" dirty="0" err="1"/>
              <a:t>başrol</a:t>
            </a:r>
            <a:r>
              <a:rPr lang="tr-TR" dirty="0"/>
              <a:t> beyaz oyuncularındır.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77807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B3C4F2C-D321-4C42-B1AC-84A043F4E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Medyayı Doğru Okumak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C0C2CE5-ABA8-A845-AE76-853B338977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i="1" dirty="0" err="1"/>
              <a:t>Günümüzde</a:t>
            </a:r>
            <a:r>
              <a:rPr lang="tr-TR" i="1" dirty="0"/>
              <a:t> medya </a:t>
            </a:r>
            <a:r>
              <a:rPr lang="tr-TR" i="1" dirty="0" err="1"/>
              <a:t>kuruluşları</a:t>
            </a:r>
            <a:r>
              <a:rPr lang="tr-TR" i="1" dirty="0"/>
              <a:t> ticari </a:t>
            </a:r>
            <a:r>
              <a:rPr lang="tr-TR" i="1" dirty="0" err="1"/>
              <a:t>işletmelerdir</a:t>
            </a:r>
            <a:r>
              <a:rPr lang="tr-TR" i="1" dirty="0"/>
              <a:t>. </a:t>
            </a:r>
            <a:r>
              <a:rPr lang="tr-TR" i="1" dirty="0" err="1"/>
              <a:t>Öncelikli</a:t>
            </a:r>
            <a:r>
              <a:rPr lang="tr-TR" i="1" dirty="0"/>
              <a:t> hedefleri kar elde etmektir. </a:t>
            </a:r>
            <a:r>
              <a:rPr lang="tr-TR" dirty="0"/>
              <a:t>Chomsky ve </a:t>
            </a:r>
            <a:r>
              <a:rPr lang="tr-TR" dirty="0" err="1"/>
              <a:t>Herman</a:t>
            </a:r>
            <a:r>
              <a:rPr lang="tr-TR" dirty="0"/>
              <a:t>, medya, sermaye, </a:t>
            </a:r>
            <a:r>
              <a:rPr lang="tr-TR" dirty="0" err="1"/>
              <a:t>güc</a:t>
            </a:r>
            <a:r>
              <a:rPr lang="tr-TR" dirty="0"/>
              <a:t>̧, ekonomik </a:t>
            </a:r>
            <a:r>
              <a:rPr lang="tr-TR" dirty="0" err="1"/>
              <a:t>çıkar</a:t>
            </a:r>
            <a:r>
              <a:rPr lang="tr-TR" dirty="0"/>
              <a:t> </a:t>
            </a:r>
            <a:r>
              <a:rPr lang="tr-TR" dirty="0" err="1"/>
              <a:t>lişkisini</a:t>
            </a:r>
            <a:r>
              <a:rPr lang="tr-TR" dirty="0"/>
              <a:t> yani medyanın ekonomi </a:t>
            </a:r>
            <a:r>
              <a:rPr lang="tr-TR" dirty="0" err="1"/>
              <a:t>politiğini</a:t>
            </a:r>
            <a:r>
              <a:rPr lang="tr-TR" dirty="0"/>
              <a:t> analiz etmek </a:t>
            </a:r>
            <a:r>
              <a:rPr lang="tr-TR" dirty="0" err="1"/>
              <a:t>için</a:t>
            </a:r>
            <a:r>
              <a:rPr lang="tr-TR" dirty="0"/>
              <a:t> propaganda modelini </a:t>
            </a:r>
            <a:r>
              <a:rPr lang="tr-TR" dirty="0" err="1"/>
              <a:t>inşa</a:t>
            </a:r>
            <a:r>
              <a:rPr lang="tr-TR" dirty="0"/>
              <a:t> ederler. </a:t>
            </a:r>
          </a:p>
          <a:p>
            <a:r>
              <a:rPr lang="tr-TR" dirty="0"/>
              <a:t>Bu modele </a:t>
            </a:r>
            <a:r>
              <a:rPr lang="tr-TR" dirty="0" err="1"/>
              <a:t>göre</a:t>
            </a:r>
            <a:r>
              <a:rPr lang="tr-TR" dirty="0"/>
              <a:t> medyanın halka evet dedirtmek, rıza imal etmek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kullandığı</a:t>
            </a:r>
            <a:r>
              <a:rPr lang="tr-TR" dirty="0"/>
              <a:t> belirli stratejiler vardır.</a:t>
            </a:r>
          </a:p>
          <a:p>
            <a:r>
              <a:rPr lang="tr-TR" i="1" dirty="0"/>
              <a:t>Reklamlar medya- sermaye- </a:t>
            </a:r>
            <a:r>
              <a:rPr lang="tr-TR" i="1" dirty="0" err="1"/>
              <a:t>güc</a:t>
            </a:r>
            <a:r>
              <a:rPr lang="tr-TR" i="1" dirty="0"/>
              <a:t>̧ arasındaki </a:t>
            </a:r>
            <a:r>
              <a:rPr lang="tr-TR" i="1" dirty="0" err="1"/>
              <a:t>ilişkiyi</a:t>
            </a:r>
            <a:r>
              <a:rPr lang="tr-TR" i="1" dirty="0"/>
              <a:t> </a:t>
            </a:r>
            <a:r>
              <a:rPr lang="tr-TR" i="1" dirty="0" err="1"/>
              <a:t>şekillendiren</a:t>
            </a:r>
            <a:r>
              <a:rPr lang="tr-TR" i="1" dirty="0"/>
              <a:t> </a:t>
            </a:r>
            <a:r>
              <a:rPr lang="tr-TR" i="1" dirty="0" err="1"/>
              <a:t>önemli</a:t>
            </a:r>
            <a:r>
              <a:rPr lang="tr-TR" i="1" dirty="0"/>
              <a:t> bir unsurdur. </a:t>
            </a:r>
            <a:r>
              <a:rPr lang="tr-TR" dirty="0" err="1"/>
              <a:t>Çünku</a:t>
            </a:r>
            <a:r>
              <a:rPr lang="tr-TR" dirty="0"/>
              <a:t>̈ medyanın ana gelir </a:t>
            </a:r>
            <a:r>
              <a:rPr lang="tr-TR" dirty="0" err="1"/>
              <a:t>kaynağı</a:t>
            </a:r>
            <a:r>
              <a:rPr lang="tr-TR" dirty="0"/>
              <a:t> reklamlardır. Bu nedenle reklam veren </a:t>
            </a:r>
            <a:r>
              <a:rPr lang="tr-TR" dirty="0" err="1"/>
              <a:t>kuruluşların</a:t>
            </a:r>
            <a:r>
              <a:rPr lang="tr-TR" dirty="0"/>
              <a:t> </a:t>
            </a:r>
            <a:r>
              <a:rPr lang="tr-TR" dirty="0" err="1"/>
              <a:t>seçimleri</a:t>
            </a:r>
            <a:r>
              <a:rPr lang="tr-TR" dirty="0"/>
              <a:t> medya </a:t>
            </a:r>
            <a:r>
              <a:rPr lang="tr-TR" dirty="0" err="1"/>
              <a:t>içeriğini</a:t>
            </a:r>
            <a:r>
              <a:rPr lang="tr-TR" dirty="0"/>
              <a:t> etkiler. </a:t>
            </a:r>
          </a:p>
          <a:p>
            <a:r>
              <a:rPr lang="tr-TR" dirty="0"/>
              <a:t>Her programın izleyici profilleri reklam verenle </a:t>
            </a:r>
            <a:r>
              <a:rPr lang="tr-TR" dirty="0" err="1"/>
              <a:t>paylaşılır</a:t>
            </a:r>
            <a:r>
              <a:rPr lang="tr-TR" dirty="0"/>
              <a:t>. </a:t>
            </a:r>
            <a:r>
              <a:rPr lang="tr-TR" dirty="0" err="1"/>
              <a:t>Böylece</a:t>
            </a:r>
            <a:r>
              <a:rPr lang="tr-TR" dirty="0"/>
              <a:t> reklam veren </a:t>
            </a:r>
            <a:r>
              <a:rPr lang="tr-TR" dirty="0" err="1"/>
              <a:t>kuruluşlar</a:t>
            </a:r>
            <a:r>
              <a:rPr lang="tr-TR" dirty="0"/>
              <a:t> hangi televizyonlarda ne zaman hangi reklamları yayımlatmaları </a:t>
            </a:r>
            <a:r>
              <a:rPr lang="tr-TR" dirty="0" err="1"/>
              <a:t>gerektiği</a:t>
            </a:r>
            <a:r>
              <a:rPr lang="tr-TR" dirty="0"/>
              <a:t> konusunda fikir sahibi olur. </a:t>
            </a:r>
          </a:p>
          <a:p>
            <a:r>
              <a:rPr lang="tr-TR" dirty="0"/>
              <a:t>Bu nedenle kitle medyası izleyicileri </a:t>
            </a:r>
            <a:r>
              <a:rPr lang="tr-TR" dirty="0" err="1"/>
              <a:t>değil</a:t>
            </a:r>
            <a:r>
              <a:rPr lang="tr-TR" dirty="0"/>
              <a:t> satın alma </a:t>
            </a:r>
            <a:r>
              <a:rPr lang="tr-TR" dirty="0" err="1"/>
              <a:t>gücu</a:t>
            </a:r>
            <a:r>
              <a:rPr lang="tr-TR" dirty="0"/>
              <a:t>̈ olan izleyicileri cezbetmekle ilgilenir. Reklam vereni rahatsız edecek bir </a:t>
            </a:r>
            <a:r>
              <a:rPr lang="tr-TR" dirty="0" err="1"/>
              <a:t>içerik</a:t>
            </a:r>
            <a:r>
              <a:rPr lang="tr-TR" dirty="0"/>
              <a:t> medyada yer bulamaz.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21229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F4D53B5-B0EA-714E-BE5C-CD4BE4A25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Medyayı Doğru Okumak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5BB6E04-CD4D-3848-BF7D-AEDBF1248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Medya analizlerinde </a:t>
            </a:r>
            <a:r>
              <a:rPr lang="tr-TR" dirty="0" err="1"/>
              <a:t>eleştirel</a:t>
            </a:r>
            <a:r>
              <a:rPr lang="tr-TR" dirty="0"/>
              <a:t> bir </a:t>
            </a:r>
            <a:r>
              <a:rPr lang="tr-TR" dirty="0" err="1"/>
              <a:t>yaklaşıma</a:t>
            </a:r>
            <a:r>
              <a:rPr lang="tr-TR" dirty="0"/>
              <a:t> sahip olan Frankfurt Okulu temsilcileri genel olarak medya- iktidar- ideoloji </a:t>
            </a:r>
            <a:r>
              <a:rPr lang="tr-TR" dirty="0" err="1"/>
              <a:t>ilişkisini</a:t>
            </a:r>
            <a:r>
              <a:rPr lang="tr-TR" dirty="0"/>
              <a:t> ele alır. </a:t>
            </a:r>
          </a:p>
          <a:p>
            <a:r>
              <a:rPr lang="tr-TR" dirty="0"/>
              <a:t>Okulun </a:t>
            </a:r>
            <a:r>
              <a:rPr lang="tr-TR" dirty="0" err="1"/>
              <a:t>önemli</a:t>
            </a:r>
            <a:r>
              <a:rPr lang="tr-TR" dirty="0"/>
              <a:t> temsilcilerinden </a:t>
            </a:r>
            <a:r>
              <a:rPr lang="tr-TR" dirty="0" err="1"/>
              <a:t>Adorno</a:t>
            </a:r>
            <a:r>
              <a:rPr lang="tr-TR" dirty="0"/>
              <a:t> ve </a:t>
            </a:r>
            <a:r>
              <a:rPr lang="tr-TR" dirty="0" err="1"/>
              <a:t>Horkheimer</a:t>
            </a:r>
            <a:r>
              <a:rPr lang="tr-TR" dirty="0"/>
              <a:t> tarafından ortaya atılan </a:t>
            </a:r>
            <a:r>
              <a:rPr lang="tr-TR" dirty="0" err="1"/>
              <a:t>kültür</a:t>
            </a:r>
            <a:r>
              <a:rPr lang="tr-TR" dirty="0"/>
              <a:t> </a:t>
            </a:r>
            <a:r>
              <a:rPr lang="tr-TR" dirty="0" err="1"/>
              <a:t>endüstrisi</a:t>
            </a:r>
            <a:r>
              <a:rPr lang="tr-TR" dirty="0"/>
              <a:t> kavramına </a:t>
            </a:r>
            <a:r>
              <a:rPr lang="tr-TR" dirty="0" err="1"/>
              <a:t>göre</a:t>
            </a:r>
            <a:r>
              <a:rPr lang="tr-TR" dirty="0"/>
              <a:t>, </a:t>
            </a:r>
            <a:r>
              <a:rPr lang="tr-TR" dirty="0" err="1"/>
              <a:t>günümüzde</a:t>
            </a:r>
            <a:r>
              <a:rPr lang="tr-TR" dirty="0"/>
              <a:t> </a:t>
            </a:r>
            <a:r>
              <a:rPr lang="tr-TR" dirty="0" err="1"/>
              <a:t>kültür</a:t>
            </a:r>
            <a:r>
              <a:rPr lang="tr-TR" dirty="0"/>
              <a:t> </a:t>
            </a:r>
            <a:r>
              <a:rPr lang="tr-TR" dirty="0" err="1"/>
              <a:t>genis</a:t>
            </a:r>
            <a:r>
              <a:rPr lang="tr-TR" dirty="0"/>
              <a:t>̧ kitleleri uyutmak </a:t>
            </a:r>
            <a:r>
              <a:rPr lang="tr-TR" dirty="0" err="1"/>
              <a:t>için</a:t>
            </a:r>
            <a:r>
              <a:rPr lang="tr-TR" dirty="0"/>
              <a:t> medya tarafından </a:t>
            </a:r>
            <a:r>
              <a:rPr lang="tr-TR" dirty="0" err="1"/>
              <a:t>şekillendirilen</a:t>
            </a:r>
            <a:r>
              <a:rPr lang="tr-TR" dirty="0"/>
              <a:t> bir </a:t>
            </a:r>
            <a:r>
              <a:rPr lang="tr-TR" dirty="0" err="1"/>
              <a:t>endüstriye</a:t>
            </a:r>
            <a:r>
              <a:rPr lang="tr-TR" dirty="0"/>
              <a:t> </a:t>
            </a:r>
            <a:r>
              <a:rPr lang="tr-TR" dirty="0" err="1"/>
              <a:t>dönüşmüştür</a:t>
            </a:r>
            <a:r>
              <a:rPr lang="tr-TR" dirty="0"/>
              <a:t>. </a:t>
            </a:r>
          </a:p>
          <a:p>
            <a:r>
              <a:rPr lang="tr-TR" dirty="0"/>
              <a:t>Bu, </a:t>
            </a:r>
            <a:r>
              <a:rPr lang="tr-TR" dirty="0" err="1"/>
              <a:t>kültürün</a:t>
            </a:r>
            <a:r>
              <a:rPr lang="tr-TR" dirty="0"/>
              <a:t> medya tarafından imal </a:t>
            </a:r>
            <a:r>
              <a:rPr lang="tr-TR" dirty="0" err="1"/>
              <a:t>edildiği</a:t>
            </a:r>
            <a:r>
              <a:rPr lang="tr-TR" dirty="0"/>
              <a:t> ve bizlere </a:t>
            </a:r>
            <a:r>
              <a:rPr lang="tr-TR" dirty="0" err="1"/>
              <a:t>dayatıldığı</a:t>
            </a:r>
            <a:r>
              <a:rPr lang="tr-TR" dirty="0"/>
              <a:t> anlamına gelir. </a:t>
            </a:r>
            <a:r>
              <a:rPr lang="tr-TR" dirty="0" err="1"/>
              <a:t>İktidar</a:t>
            </a:r>
            <a:r>
              <a:rPr lang="tr-TR" dirty="0"/>
              <a:t>, bir </a:t>
            </a:r>
            <a:r>
              <a:rPr lang="tr-TR" dirty="0" err="1"/>
              <a:t>avuc</a:t>
            </a:r>
            <a:r>
              <a:rPr lang="tr-TR" dirty="0"/>
              <a:t>̧ </a:t>
            </a:r>
            <a:r>
              <a:rPr lang="tr-TR" dirty="0" err="1"/>
              <a:t>azınlığın</a:t>
            </a:r>
            <a:r>
              <a:rPr lang="tr-TR" dirty="0"/>
              <a:t> elinde </a:t>
            </a:r>
            <a:r>
              <a:rPr lang="tr-TR" dirty="0" err="1"/>
              <a:t>toplanmıştır</a:t>
            </a:r>
            <a:r>
              <a:rPr lang="tr-TR" dirty="0"/>
              <a:t>. Bu azınlık </a:t>
            </a:r>
            <a:r>
              <a:rPr lang="tr-TR" dirty="0" err="1"/>
              <a:t>kültür</a:t>
            </a:r>
            <a:r>
              <a:rPr lang="tr-TR" dirty="0"/>
              <a:t> </a:t>
            </a:r>
            <a:r>
              <a:rPr lang="tr-TR" dirty="0" err="1"/>
              <a:t>endüstrisi</a:t>
            </a:r>
            <a:r>
              <a:rPr lang="tr-TR" dirty="0"/>
              <a:t> </a:t>
            </a:r>
            <a:r>
              <a:rPr lang="tr-TR" dirty="0" err="1"/>
              <a:t>aracılığıyla</a:t>
            </a:r>
            <a:r>
              <a:rPr lang="tr-TR" dirty="0"/>
              <a:t> </a:t>
            </a:r>
            <a:r>
              <a:rPr lang="tr-TR" dirty="0" err="1"/>
              <a:t>genis</a:t>
            </a:r>
            <a:r>
              <a:rPr lang="tr-TR" dirty="0"/>
              <a:t>̧ kitleleri </a:t>
            </a:r>
            <a:r>
              <a:rPr lang="tr-TR" dirty="0" err="1"/>
              <a:t>manipüle</a:t>
            </a:r>
            <a:r>
              <a:rPr lang="tr-TR" dirty="0"/>
              <a:t> eder ve kolaylıkla </a:t>
            </a:r>
            <a:r>
              <a:rPr lang="tr-TR" dirty="0" err="1"/>
              <a:t>yönetir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3090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3544492-0FBF-6B43-8C08-B414A4E44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Medya Okuryazarlığı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29A7FB4-C8B8-B74D-B26A-7D7F8E42F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pPr>
              <a:buFont typeface="Wingdings" pitchFamily="2" charset="2"/>
              <a:buChar char="v"/>
            </a:pPr>
            <a:r>
              <a:rPr lang="tr-TR" dirty="0"/>
              <a:t>John Berger’in </a:t>
            </a:r>
            <a:r>
              <a:rPr lang="tr-TR" dirty="0" err="1"/>
              <a:t>belirttiği</a:t>
            </a:r>
            <a:r>
              <a:rPr lang="tr-TR" dirty="0"/>
              <a:t> gibi </a:t>
            </a:r>
            <a:r>
              <a:rPr lang="tr-TR" i="1" dirty="0"/>
              <a:t>“tarihte </a:t>
            </a:r>
            <a:r>
              <a:rPr lang="tr-TR" i="1" dirty="0" err="1"/>
              <a:t>başka</a:t>
            </a:r>
            <a:r>
              <a:rPr lang="tr-TR" i="1" dirty="0"/>
              <a:t> </a:t>
            </a:r>
            <a:r>
              <a:rPr lang="tr-TR" i="1" dirty="0" err="1"/>
              <a:t>hiçbir</a:t>
            </a:r>
            <a:r>
              <a:rPr lang="tr-TR" i="1" dirty="0"/>
              <a:t> toplum </a:t>
            </a:r>
            <a:r>
              <a:rPr lang="tr-TR" i="1" dirty="0" err="1"/>
              <a:t>böylesine</a:t>
            </a:r>
            <a:r>
              <a:rPr lang="tr-TR" i="1" dirty="0"/>
              <a:t> kalabalık bir imgeler </a:t>
            </a:r>
            <a:r>
              <a:rPr lang="tr-TR" i="1" dirty="0" err="1"/>
              <a:t>yığını</a:t>
            </a:r>
            <a:r>
              <a:rPr lang="tr-TR" i="1" dirty="0"/>
              <a:t>, </a:t>
            </a:r>
            <a:r>
              <a:rPr lang="tr-TR" i="1" dirty="0" err="1"/>
              <a:t>böylesine</a:t>
            </a:r>
            <a:r>
              <a:rPr lang="tr-TR" i="1" dirty="0"/>
              <a:t> </a:t>
            </a:r>
            <a:r>
              <a:rPr lang="tr-TR" i="1" dirty="0" err="1"/>
              <a:t>yoğun</a:t>
            </a:r>
            <a:r>
              <a:rPr lang="tr-TR" i="1" dirty="0"/>
              <a:t> bir mesaj </a:t>
            </a:r>
            <a:r>
              <a:rPr lang="tr-TR" i="1" dirty="0" err="1"/>
              <a:t>yağmuru</a:t>
            </a:r>
            <a:r>
              <a:rPr lang="tr-TR" i="1" dirty="0"/>
              <a:t> </a:t>
            </a:r>
            <a:r>
              <a:rPr lang="tr-TR" i="1" dirty="0" err="1"/>
              <a:t>görmemiştir</a:t>
            </a:r>
            <a:r>
              <a:rPr lang="tr-TR" i="1" dirty="0"/>
              <a:t>”.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84164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E08AE8-2E0C-034B-9068-671504E9B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Medyayı Doğru Okumak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D14B6A-EBB2-AC49-AF53-FD53FA7CF2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Kitle </a:t>
            </a:r>
            <a:r>
              <a:rPr lang="tr-TR" dirty="0" err="1"/>
              <a:t>kültüru</a:t>
            </a:r>
            <a:r>
              <a:rPr lang="tr-TR" dirty="0"/>
              <a:t>̈, kitlesel olarak bir </a:t>
            </a:r>
            <a:r>
              <a:rPr lang="tr-TR" dirty="0" err="1"/>
              <a:t>formüle</a:t>
            </a:r>
            <a:r>
              <a:rPr lang="tr-TR" dirty="0"/>
              <a:t> </a:t>
            </a:r>
            <a:r>
              <a:rPr lang="tr-TR" dirty="0" err="1"/>
              <a:t>göre</a:t>
            </a:r>
            <a:r>
              <a:rPr lang="tr-TR" dirty="0"/>
              <a:t> </a:t>
            </a:r>
            <a:r>
              <a:rPr lang="tr-TR" dirty="0" err="1"/>
              <a:t>üretilir</a:t>
            </a:r>
            <a:r>
              <a:rPr lang="tr-TR" dirty="0"/>
              <a:t>, </a:t>
            </a:r>
            <a:r>
              <a:rPr lang="tr-TR" dirty="0" err="1"/>
              <a:t>yaratıcılığa</a:t>
            </a:r>
            <a:r>
              <a:rPr lang="tr-TR" dirty="0"/>
              <a:t> yer vermeyen bir </a:t>
            </a:r>
            <a:r>
              <a:rPr lang="tr-TR" dirty="0" err="1"/>
              <a:t>süreçtir</a:t>
            </a:r>
            <a:r>
              <a:rPr lang="tr-TR" dirty="0"/>
              <a:t>, kitleler medya profesyonellerinin </a:t>
            </a:r>
            <a:r>
              <a:rPr lang="tr-TR" dirty="0" err="1"/>
              <a:t>ürettikleri</a:t>
            </a:r>
            <a:r>
              <a:rPr lang="tr-TR" dirty="0"/>
              <a:t> </a:t>
            </a:r>
            <a:r>
              <a:rPr lang="tr-TR" dirty="0" err="1"/>
              <a:t>ürünlerin</a:t>
            </a:r>
            <a:r>
              <a:rPr lang="tr-TR" dirty="0"/>
              <a:t> pasif </a:t>
            </a:r>
            <a:r>
              <a:rPr lang="tr-TR" dirty="0" err="1"/>
              <a:t>tüketicilerine</a:t>
            </a:r>
            <a:r>
              <a:rPr lang="tr-TR" dirty="0"/>
              <a:t> </a:t>
            </a:r>
            <a:r>
              <a:rPr lang="tr-TR" dirty="0" err="1"/>
              <a:t>dönüşürler</a:t>
            </a:r>
            <a:r>
              <a:rPr lang="tr-TR" dirty="0"/>
              <a:t>, kitle </a:t>
            </a:r>
            <a:r>
              <a:rPr lang="tr-TR" dirty="0" err="1"/>
              <a:t>kültüru</a:t>
            </a:r>
            <a:r>
              <a:rPr lang="tr-TR" dirty="0"/>
              <a:t>̈ bizi birbirimize benzer </a:t>
            </a:r>
            <a:r>
              <a:rPr lang="tr-TR" dirty="0" err="1"/>
              <a:t>hâle</a:t>
            </a:r>
            <a:r>
              <a:rPr lang="tr-TR" dirty="0"/>
              <a:t> getirir, </a:t>
            </a:r>
            <a:r>
              <a:rPr lang="tr-TR" dirty="0" err="1"/>
              <a:t>vasatlığı</a:t>
            </a:r>
            <a:r>
              <a:rPr lang="tr-TR" dirty="0"/>
              <a:t> </a:t>
            </a:r>
            <a:r>
              <a:rPr lang="tr-TR" dirty="0" err="1"/>
              <a:t>över</a:t>
            </a:r>
            <a:r>
              <a:rPr lang="tr-TR" dirty="0"/>
              <a:t>, insanların </a:t>
            </a:r>
            <a:r>
              <a:rPr lang="tr-TR" dirty="0" err="1"/>
              <a:t>gerçeklikten</a:t>
            </a:r>
            <a:r>
              <a:rPr lang="tr-TR" dirty="0"/>
              <a:t> </a:t>
            </a:r>
            <a:r>
              <a:rPr lang="tr-TR" dirty="0" err="1"/>
              <a:t>kaçmalarına</a:t>
            </a:r>
            <a:r>
              <a:rPr lang="tr-TR" dirty="0"/>
              <a:t> olanak verir. </a:t>
            </a:r>
          </a:p>
          <a:p>
            <a:r>
              <a:rPr lang="tr-TR" dirty="0" err="1"/>
              <a:t>Böyle</a:t>
            </a:r>
            <a:r>
              <a:rPr lang="tr-TR" dirty="0"/>
              <a:t> bir </a:t>
            </a:r>
            <a:r>
              <a:rPr lang="tr-TR" dirty="0" err="1"/>
              <a:t>dünyada</a:t>
            </a:r>
            <a:r>
              <a:rPr lang="tr-TR" dirty="0"/>
              <a:t> medya bize kimlik kazandırır, hayattan ne beklememiz </a:t>
            </a:r>
            <a:r>
              <a:rPr lang="tr-TR" dirty="0" err="1"/>
              <a:t>gerektiğini</a:t>
            </a:r>
            <a:r>
              <a:rPr lang="tr-TR" dirty="0"/>
              <a:t> nasıl biri olmamız </a:t>
            </a:r>
            <a:r>
              <a:rPr lang="tr-TR" dirty="0" err="1"/>
              <a:t>gerektiğini</a:t>
            </a:r>
            <a:r>
              <a:rPr lang="tr-TR" dirty="0"/>
              <a:t> bize </a:t>
            </a:r>
            <a:r>
              <a:rPr lang="tr-TR" dirty="0" err="1"/>
              <a:t>öğretir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74379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246D2AF-D23E-2B42-BA2B-9DDFCDE85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Medyayı Doğru Okumak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B0C8539-DB42-4343-88A2-F98847C7B3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Medya insanların </a:t>
            </a:r>
            <a:r>
              <a:rPr lang="tr-TR" dirty="0" err="1"/>
              <a:t>gerçek</a:t>
            </a:r>
            <a:r>
              <a:rPr lang="tr-TR" dirty="0"/>
              <a:t> sorunları </a:t>
            </a:r>
            <a:r>
              <a:rPr lang="tr-TR" dirty="0" err="1"/>
              <a:t>üzerine</a:t>
            </a:r>
            <a:r>
              <a:rPr lang="tr-TR" dirty="0"/>
              <a:t> </a:t>
            </a:r>
            <a:r>
              <a:rPr lang="tr-TR" dirty="0" err="1"/>
              <a:t>düşünmelerine</a:t>
            </a:r>
            <a:r>
              <a:rPr lang="tr-TR" dirty="0"/>
              <a:t> engel olur. Diziler, reklamlar, futbol </a:t>
            </a:r>
            <a:r>
              <a:rPr lang="tr-TR" dirty="0" err="1"/>
              <a:t>maçları</a:t>
            </a:r>
            <a:r>
              <a:rPr lang="tr-TR" dirty="0"/>
              <a:t> </a:t>
            </a:r>
            <a:r>
              <a:rPr lang="tr-TR" dirty="0" err="1"/>
              <a:t>aracılığıyla</a:t>
            </a:r>
            <a:r>
              <a:rPr lang="tr-TR" dirty="0"/>
              <a:t> </a:t>
            </a:r>
            <a:r>
              <a:rPr lang="tr-TR" dirty="0" err="1"/>
              <a:t>gerçek</a:t>
            </a:r>
            <a:r>
              <a:rPr lang="tr-TR" dirty="0"/>
              <a:t> hayatta </a:t>
            </a:r>
            <a:r>
              <a:rPr lang="tr-TR" dirty="0" err="1"/>
              <a:t>yaşadığımız</a:t>
            </a:r>
            <a:r>
              <a:rPr lang="tr-TR" dirty="0"/>
              <a:t> ekonomik, siyasi vb. problemlerden </a:t>
            </a:r>
            <a:r>
              <a:rPr lang="tr-TR" dirty="0" err="1"/>
              <a:t>uzaklaşarak</a:t>
            </a:r>
            <a:r>
              <a:rPr lang="tr-TR" dirty="0"/>
              <a:t> fantazya </a:t>
            </a:r>
            <a:r>
              <a:rPr lang="tr-TR" dirty="0" err="1"/>
              <a:t>âleminde</a:t>
            </a:r>
            <a:r>
              <a:rPr lang="tr-TR" dirty="0"/>
              <a:t> rahatlarız. </a:t>
            </a:r>
          </a:p>
          <a:p>
            <a:r>
              <a:rPr lang="tr-TR" dirty="0" err="1"/>
              <a:t>Böylece</a:t>
            </a:r>
            <a:r>
              <a:rPr lang="tr-TR" dirty="0"/>
              <a:t> kitleler </a:t>
            </a:r>
            <a:r>
              <a:rPr lang="tr-TR" dirty="0" err="1"/>
              <a:t>uyuşturularak</a:t>
            </a:r>
            <a:r>
              <a:rPr lang="tr-TR" dirty="0"/>
              <a:t> kapitalist sistemin </a:t>
            </a:r>
            <a:r>
              <a:rPr lang="tr-TR" dirty="0" err="1"/>
              <a:t>çıkarları</a:t>
            </a:r>
            <a:r>
              <a:rPr lang="tr-TR" dirty="0"/>
              <a:t> </a:t>
            </a:r>
            <a:r>
              <a:rPr lang="tr-TR" dirty="0" err="1"/>
              <a:t>doğrultusunda</a:t>
            </a:r>
            <a:r>
              <a:rPr lang="tr-TR" dirty="0"/>
              <a:t> daha kolay </a:t>
            </a:r>
            <a:r>
              <a:rPr lang="tr-TR" dirty="0" err="1"/>
              <a:t>yönetilir</a:t>
            </a:r>
            <a:r>
              <a:rPr lang="tr-TR" dirty="0"/>
              <a:t>. Frankfurt Okulu’nun medya- </a:t>
            </a:r>
            <a:r>
              <a:rPr lang="tr-TR" dirty="0" err="1"/>
              <a:t>kültür</a:t>
            </a:r>
            <a:r>
              <a:rPr lang="tr-TR" dirty="0"/>
              <a:t>- ideoloji ve iktidar </a:t>
            </a:r>
            <a:r>
              <a:rPr lang="tr-TR" dirty="0" err="1"/>
              <a:t>üzerine</a:t>
            </a:r>
            <a:r>
              <a:rPr lang="tr-TR" dirty="0"/>
              <a:t> yaptıkları </a:t>
            </a:r>
            <a:r>
              <a:rPr lang="tr-TR" dirty="0" err="1"/>
              <a:t>çözümlemeler</a:t>
            </a:r>
            <a:r>
              <a:rPr lang="tr-TR" dirty="0"/>
              <a:t> medya </a:t>
            </a:r>
            <a:r>
              <a:rPr lang="tr-TR" dirty="0" err="1"/>
              <a:t>okuryazarlığı</a:t>
            </a:r>
            <a:r>
              <a:rPr lang="tr-TR" dirty="0"/>
              <a:t> </a:t>
            </a:r>
            <a:r>
              <a:rPr lang="tr-TR" dirty="0" err="1"/>
              <a:t>yaklaşımlarının</a:t>
            </a:r>
            <a:r>
              <a:rPr lang="tr-TR" dirty="0"/>
              <a:t> </a:t>
            </a:r>
            <a:r>
              <a:rPr lang="tr-TR" dirty="0" err="1"/>
              <a:t>şekillenmesinde</a:t>
            </a:r>
            <a:r>
              <a:rPr lang="tr-TR" dirty="0"/>
              <a:t> yol </a:t>
            </a:r>
            <a:r>
              <a:rPr lang="tr-TR" dirty="0" err="1"/>
              <a:t>gösterici</a:t>
            </a:r>
            <a:r>
              <a:rPr lang="tr-TR" dirty="0"/>
              <a:t> </a:t>
            </a:r>
            <a:r>
              <a:rPr lang="tr-TR" dirty="0" err="1"/>
              <a:t>olmuştur</a:t>
            </a:r>
            <a:r>
              <a:rPr lang="tr-TR" dirty="0"/>
              <a:t>. </a:t>
            </a:r>
          </a:p>
          <a:p>
            <a:r>
              <a:rPr lang="tr-TR" dirty="0"/>
              <a:t>Medya- iktidar- ideoloji </a:t>
            </a:r>
            <a:r>
              <a:rPr lang="tr-TR" dirty="0" err="1"/>
              <a:t>ilişkisini</a:t>
            </a:r>
            <a:r>
              <a:rPr lang="tr-TR" dirty="0"/>
              <a:t> bilmek “medyadaki mesajların </a:t>
            </a:r>
            <a:r>
              <a:rPr lang="tr-TR" dirty="0" err="1"/>
              <a:t>büyük</a:t>
            </a:r>
            <a:r>
              <a:rPr lang="tr-TR" dirty="0"/>
              <a:t> </a:t>
            </a:r>
            <a:r>
              <a:rPr lang="tr-TR" dirty="0" err="1"/>
              <a:t>çoğunluğunun</a:t>
            </a:r>
            <a:r>
              <a:rPr lang="tr-TR" dirty="0"/>
              <a:t> gelir ya da </a:t>
            </a:r>
            <a:r>
              <a:rPr lang="tr-TR" dirty="0" err="1"/>
              <a:t>güc</a:t>
            </a:r>
            <a:r>
              <a:rPr lang="tr-TR" dirty="0"/>
              <a:t>̧ elde edebilmek </a:t>
            </a:r>
            <a:r>
              <a:rPr lang="tr-TR" dirty="0" err="1"/>
              <a:t>için</a:t>
            </a:r>
            <a:r>
              <a:rPr lang="tr-TR" dirty="0"/>
              <a:t> organize </a:t>
            </a:r>
            <a:r>
              <a:rPr lang="tr-TR" dirty="0" err="1"/>
              <a:t>edildiğini</a:t>
            </a:r>
            <a:r>
              <a:rPr lang="tr-TR" dirty="0"/>
              <a:t>” fark etmemizi </a:t>
            </a:r>
            <a:r>
              <a:rPr lang="tr-TR" dirty="0" err="1"/>
              <a:t>sağlar</a:t>
            </a:r>
            <a:r>
              <a:rPr lang="tr-TR" dirty="0"/>
              <a:t>. Bu nedenle medya mesajlarını okurken “bu mesaj neden </a:t>
            </a:r>
            <a:r>
              <a:rPr lang="tr-TR" dirty="0" err="1"/>
              <a:t>gönderilmiştir</a:t>
            </a:r>
            <a:r>
              <a:rPr lang="tr-TR" dirty="0"/>
              <a:t>?” sorusunu kendimize sormak </a:t>
            </a:r>
            <a:r>
              <a:rPr lang="tr-TR" dirty="0" err="1"/>
              <a:t>önemlidir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06557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A03ABCE-8DB1-5C42-9033-635E98E5C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Medyayı Doğru Okumak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102328C-6B9E-EB4A-8251-8D773E3E1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Ticari </a:t>
            </a:r>
            <a:r>
              <a:rPr lang="tr-TR" dirty="0" err="1"/>
              <a:t>iletişim</a:t>
            </a:r>
            <a:r>
              <a:rPr lang="tr-TR" dirty="0"/>
              <a:t>, izleyicilerin medya </a:t>
            </a:r>
            <a:r>
              <a:rPr lang="tr-TR" dirty="0" err="1"/>
              <a:t>okuryazarlığına</a:t>
            </a:r>
            <a:r>
              <a:rPr lang="tr-TR" dirty="0"/>
              <a:t> </a:t>
            </a:r>
            <a:r>
              <a:rPr lang="tr-TR" dirty="0" err="1"/>
              <a:t>ihtiyac</a:t>
            </a:r>
            <a:r>
              <a:rPr lang="tr-TR" dirty="0"/>
              <a:t>̧ </a:t>
            </a:r>
            <a:r>
              <a:rPr lang="tr-TR" dirty="0" err="1"/>
              <a:t>duyduğu</a:t>
            </a:r>
            <a:r>
              <a:rPr lang="tr-TR" dirty="0"/>
              <a:t> </a:t>
            </a:r>
            <a:r>
              <a:rPr lang="tr-TR" dirty="0" err="1"/>
              <a:t>önemli</a:t>
            </a:r>
            <a:r>
              <a:rPr lang="tr-TR" dirty="0"/>
              <a:t> alanlardan biridir. Ticari </a:t>
            </a:r>
            <a:r>
              <a:rPr lang="tr-TR" dirty="0" err="1"/>
              <a:t>iletişimin</a:t>
            </a:r>
            <a:r>
              <a:rPr lang="tr-TR" dirty="0"/>
              <a:t> kapsamı giderek </a:t>
            </a:r>
            <a:r>
              <a:rPr lang="tr-TR" dirty="0" err="1"/>
              <a:t>genişlemektedir</a:t>
            </a:r>
            <a:r>
              <a:rPr lang="tr-TR" dirty="0"/>
              <a:t>. Program aralarında yayımlanan reklamlardan program desteklenmesine (sponsorluk), </a:t>
            </a:r>
            <a:r>
              <a:rPr lang="tr-TR" dirty="0" err="1"/>
              <a:t>ürün</a:t>
            </a:r>
            <a:r>
              <a:rPr lang="tr-TR" dirty="0"/>
              <a:t> </a:t>
            </a:r>
            <a:r>
              <a:rPr lang="tr-TR" dirty="0" err="1"/>
              <a:t>yerleştirmeden</a:t>
            </a:r>
            <a:r>
              <a:rPr lang="tr-TR" dirty="0"/>
              <a:t> </a:t>
            </a:r>
            <a:r>
              <a:rPr lang="tr-TR" dirty="0" err="1"/>
              <a:t>tele-alışveris</a:t>
            </a:r>
            <a:r>
              <a:rPr lang="tr-TR" dirty="0"/>
              <a:t>̧ yayınlarına kadar farklı formatlarda </a:t>
            </a:r>
            <a:r>
              <a:rPr lang="tr-TR" dirty="0" err="1"/>
              <a:t>karşı</a:t>
            </a:r>
            <a:r>
              <a:rPr lang="tr-TR" dirty="0"/>
              <a:t> </a:t>
            </a:r>
            <a:r>
              <a:rPr lang="tr-TR" dirty="0" err="1"/>
              <a:t>karşıya</a:t>
            </a:r>
            <a:r>
              <a:rPr lang="tr-TR" dirty="0"/>
              <a:t> </a:t>
            </a:r>
            <a:r>
              <a:rPr lang="tr-TR" dirty="0" err="1"/>
              <a:t>kaldığımız</a:t>
            </a:r>
            <a:r>
              <a:rPr lang="tr-TR" dirty="0"/>
              <a:t> ticari </a:t>
            </a:r>
            <a:r>
              <a:rPr lang="tr-TR" dirty="0" err="1"/>
              <a:t>iletişim</a:t>
            </a:r>
            <a:r>
              <a:rPr lang="tr-TR" dirty="0"/>
              <a:t> medya </a:t>
            </a:r>
            <a:r>
              <a:rPr lang="tr-TR" dirty="0" err="1"/>
              <a:t>okuryazarlığı</a:t>
            </a:r>
            <a:r>
              <a:rPr lang="tr-TR" dirty="0"/>
              <a:t> </a:t>
            </a:r>
            <a:r>
              <a:rPr lang="tr-TR" dirty="0" err="1"/>
              <a:t>açısından</a:t>
            </a:r>
            <a:r>
              <a:rPr lang="tr-TR" dirty="0"/>
              <a:t> giderek daha fazla </a:t>
            </a:r>
            <a:r>
              <a:rPr lang="tr-TR" dirty="0" err="1"/>
              <a:t>önem</a:t>
            </a:r>
            <a:r>
              <a:rPr lang="tr-TR" dirty="0"/>
              <a:t> kazanmaktadır. </a:t>
            </a:r>
          </a:p>
          <a:p>
            <a:r>
              <a:rPr lang="tr-TR" i="1" dirty="0"/>
              <a:t>Kanun </a:t>
            </a:r>
            <a:r>
              <a:rPr lang="tr-TR" i="1" dirty="0" err="1"/>
              <a:t>gereği</a:t>
            </a:r>
            <a:r>
              <a:rPr lang="tr-TR" i="1" dirty="0"/>
              <a:t>, ticari </a:t>
            </a:r>
            <a:r>
              <a:rPr lang="tr-TR" i="1" dirty="0" err="1"/>
              <a:t>iletişim</a:t>
            </a:r>
            <a:r>
              <a:rPr lang="tr-TR" i="1" dirty="0"/>
              <a:t>, yayın hizmetinin </a:t>
            </a:r>
            <a:r>
              <a:rPr lang="tr-TR" i="1" dirty="0" err="1"/>
              <a:t>diğer</a:t>
            </a:r>
            <a:r>
              <a:rPr lang="tr-TR" i="1" dirty="0"/>
              <a:t> unsurlarından </a:t>
            </a:r>
            <a:r>
              <a:rPr lang="tr-TR" i="1" dirty="0" err="1"/>
              <a:t>görsel</a:t>
            </a:r>
            <a:r>
              <a:rPr lang="tr-TR" i="1" dirty="0"/>
              <a:t> ve </a:t>
            </a:r>
            <a:r>
              <a:rPr lang="tr-TR" i="1" dirty="0" err="1"/>
              <a:t>işitsel</a:t>
            </a:r>
            <a:r>
              <a:rPr lang="tr-TR" i="1" dirty="0"/>
              <a:t> olarak kolayca ayırt edilebilir nitelikte olmalıdır, gizli ticari </a:t>
            </a:r>
            <a:r>
              <a:rPr lang="tr-TR" i="1" dirty="0" err="1"/>
              <a:t>iletişim</a:t>
            </a:r>
            <a:r>
              <a:rPr lang="tr-TR" i="1" dirty="0"/>
              <a:t> yapılamaz ve ticari </a:t>
            </a:r>
            <a:r>
              <a:rPr lang="tr-TR" i="1" dirty="0" err="1"/>
              <a:t>iletişim</a:t>
            </a:r>
            <a:r>
              <a:rPr lang="tr-TR" i="1" dirty="0"/>
              <a:t> medya hizmet </a:t>
            </a:r>
            <a:r>
              <a:rPr lang="tr-TR" i="1" dirty="0" err="1"/>
              <a:t>sağlayıcısının</a:t>
            </a:r>
            <a:r>
              <a:rPr lang="tr-TR" i="1" dirty="0"/>
              <a:t> </a:t>
            </a:r>
            <a:r>
              <a:rPr lang="tr-TR" i="1" dirty="0" err="1"/>
              <a:t>editoryal</a:t>
            </a:r>
            <a:r>
              <a:rPr lang="tr-TR" i="1" dirty="0"/>
              <a:t> </a:t>
            </a:r>
            <a:r>
              <a:rPr lang="tr-TR" i="1" dirty="0" err="1"/>
              <a:t>bağımsızlığını</a:t>
            </a:r>
            <a:r>
              <a:rPr lang="tr-TR" i="1" dirty="0"/>
              <a:t> zedeleyecek nitelikte olamaz. </a:t>
            </a:r>
          </a:p>
          <a:p>
            <a:r>
              <a:rPr lang="tr-TR" dirty="0"/>
              <a:t>Bununla birlikte; ticari </a:t>
            </a:r>
            <a:r>
              <a:rPr lang="tr-TR" dirty="0" err="1"/>
              <a:t>iletişimin</a:t>
            </a:r>
            <a:r>
              <a:rPr lang="tr-TR" dirty="0"/>
              <a:t> </a:t>
            </a:r>
            <a:r>
              <a:rPr lang="tr-TR" dirty="0" err="1"/>
              <a:t>yaygınlığı</a:t>
            </a:r>
            <a:r>
              <a:rPr lang="tr-TR" dirty="0"/>
              <a:t> ve </a:t>
            </a:r>
            <a:r>
              <a:rPr lang="tr-TR" dirty="0" err="1"/>
              <a:t>etkinliği</a:t>
            </a:r>
            <a:r>
              <a:rPr lang="tr-TR" dirty="0"/>
              <a:t> </a:t>
            </a:r>
            <a:r>
              <a:rPr lang="tr-TR" dirty="0" err="1"/>
              <a:t>göz</a:t>
            </a:r>
            <a:r>
              <a:rPr lang="tr-TR" dirty="0"/>
              <a:t> </a:t>
            </a:r>
            <a:r>
              <a:rPr lang="tr-TR" dirty="0" err="1"/>
              <a:t>önünde</a:t>
            </a:r>
            <a:r>
              <a:rPr lang="tr-TR" dirty="0"/>
              <a:t> </a:t>
            </a:r>
            <a:r>
              <a:rPr lang="tr-TR" dirty="0" err="1"/>
              <a:t>bulundurulduğunda</a:t>
            </a:r>
            <a:r>
              <a:rPr lang="tr-TR" dirty="0"/>
              <a:t> izleyicilerin de ticari </a:t>
            </a:r>
            <a:r>
              <a:rPr lang="tr-TR" dirty="0" err="1"/>
              <a:t>iletişim</a:t>
            </a:r>
            <a:r>
              <a:rPr lang="tr-TR" dirty="0"/>
              <a:t> mesajlarına </a:t>
            </a:r>
            <a:r>
              <a:rPr lang="tr-TR" dirty="0" err="1"/>
              <a:t>karşı</a:t>
            </a:r>
            <a:r>
              <a:rPr lang="tr-TR" dirty="0"/>
              <a:t> medya okuryazarlık becerisi kazanmaları </a:t>
            </a:r>
            <a:r>
              <a:rPr lang="tr-TR" dirty="0" err="1"/>
              <a:t>günümüzde</a:t>
            </a:r>
            <a:r>
              <a:rPr lang="tr-TR" dirty="0"/>
              <a:t> bir zorunluluk olarak </a:t>
            </a:r>
            <a:r>
              <a:rPr lang="tr-TR" dirty="0" err="1"/>
              <a:t>karşımıza</a:t>
            </a:r>
            <a:r>
              <a:rPr lang="tr-TR" dirty="0"/>
              <a:t> </a:t>
            </a:r>
            <a:r>
              <a:rPr lang="tr-TR" dirty="0" err="1"/>
              <a:t>çıkmaktadır</a:t>
            </a:r>
            <a:r>
              <a:rPr lang="tr-TR" dirty="0"/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39433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9145A86-484D-454F-BA76-C7C11A396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Medyayı Doğru Okumak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C46E84-77D3-574F-A2FC-CB4CE8B83F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İnternetin</a:t>
            </a:r>
            <a:r>
              <a:rPr lang="tr-TR" dirty="0"/>
              <a:t> </a:t>
            </a:r>
            <a:r>
              <a:rPr lang="tr-TR" dirty="0" err="1"/>
              <a:t>yaygınlaşmasıyla</a:t>
            </a:r>
            <a:r>
              <a:rPr lang="tr-TR" dirty="0"/>
              <a:t> birlikte dijital reklamcılık ortaya </a:t>
            </a:r>
            <a:r>
              <a:rPr lang="tr-TR" dirty="0" err="1"/>
              <a:t>çıkmıştır</a:t>
            </a:r>
            <a:r>
              <a:rPr lang="tr-TR" dirty="0"/>
              <a:t>. Dijital reklamcılıkla birlikte </a:t>
            </a:r>
            <a:r>
              <a:rPr lang="tr-TR" dirty="0" err="1"/>
              <a:t>tüketiciye</a:t>
            </a:r>
            <a:r>
              <a:rPr lang="tr-TR" dirty="0"/>
              <a:t> </a:t>
            </a:r>
            <a:r>
              <a:rPr lang="tr-TR" dirty="0" err="1"/>
              <a:t>ulaşmak</a:t>
            </a:r>
            <a:r>
              <a:rPr lang="tr-TR" dirty="0"/>
              <a:t> hem </a:t>
            </a:r>
            <a:r>
              <a:rPr lang="tr-TR" dirty="0" err="1"/>
              <a:t>kolaylaşmıs</a:t>
            </a:r>
            <a:r>
              <a:rPr lang="tr-TR" dirty="0"/>
              <a:t>̧ hem de reklamlar </a:t>
            </a:r>
            <a:r>
              <a:rPr lang="tr-TR" dirty="0" err="1"/>
              <a:t>kişiselleştirilmiştir</a:t>
            </a:r>
            <a:r>
              <a:rPr lang="tr-TR" dirty="0"/>
              <a:t>. </a:t>
            </a:r>
          </a:p>
          <a:p>
            <a:r>
              <a:rPr lang="tr-TR" dirty="0"/>
              <a:t>Dijital reklamcılık; kullanıcıların </a:t>
            </a:r>
            <a:r>
              <a:rPr lang="tr-TR" dirty="0" err="1"/>
              <a:t>kişisel</a:t>
            </a:r>
            <a:r>
              <a:rPr lang="tr-TR" dirty="0"/>
              <a:t> bilgilerinin kendi farkındalıkları </a:t>
            </a:r>
            <a:r>
              <a:rPr lang="tr-TR" dirty="0" err="1"/>
              <a:t>dışında</a:t>
            </a:r>
            <a:r>
              <a:rPr lang="tr-TR" dirty="0"/>
              <a:t> ele </a:t>
            </a:r>
            <a:r>
              <a:rPr lang="tr-TR" dirty="0" err="1"/>
              <a:t>geçirilmesi</a:t>
            </a:r>
            <a:r>
              <a:rPr lang="tr-TR" dirty="0"/>
              <a:t> ve ticari </a:t>
            </a:r>
            <a:r>
              <a:rPr lang="tr-TR" dirty="0" err="1"/>
              <a:t>amaçlarla</a:t>
            </a:r>
            <a:r>
              <a:rPr lang="tr-TR" dirty="0"/>
              <a:t> kullanılması, reklamın yayımlanan </a:t>
            </a:r>
            <a:r>
              <a:rPr lang="tr-TR" dirty="0" err="1"/>
              <a:t>diğer</a:t>
            </a:r>
            <a:r>
              <a:rPr lang="tr-TR" dirty="0"/>
              <a:t> </a:t>
            </a:r>
            <a:r>
              <a:rPr lang="tr-TR" dirty="0" err="1"/>
              <a:t>içeriklerden</a:t>
            </a:r>
            <a:r>
              <a:rPr lang="tr-TR" dirty="0"/>
              <a:t> kolayca ayırt edilebilir olma </a:t>
            </a:r>
            <a:r>
              <a:rPr lang="tr-TR" dirty="0" err="1"/>
              <a:t>niteliğinin</a:t>
            </a:r>
            <a:r>
              <a:rPr lang="tr-TR" dirty="0"/>
              <a:t> </a:t>
            </a:r>
            <a:r>
              <a:rPr lang="tr-TR" dirty="0" err="1"/>
              <a:t>gittikçe</a:t>
            </a:r>
            <a:r>
              <a:rPr lang="tr-TR" dirty="0"/>
              <a:t> </a:t>
            </a:r>
            <a:r>
              <a:rPr lang="tr-TR" dirty="0" err="1"/>
              <a:t>belirsizleşmesi</a:t>
            </a:r>
            <a:r>
              <a:rPr lang="tr-TR" dirty="0"/>
              <a:t>, reklam </a:t>
            </a:r>
            <a:r>
              <a:rPr lang="tr-TR" dirty="0" err="1"/>
              <a:t>kirliliği</a:t>
            </a:r>
            <a:r>
              <a:rPr lang="tr-TR" dirty="0"/>
              <a:t>, haber ve reklam ayrımının kaybolması gibi yeni sorunları da beraberinde </a:t>
            </a:r>
            <a:r>
              <a:rPr lang="tr-TR" dirty="0" err="1"/>
              <a:t>getirmiştir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33981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722AF5-692B-B149-9901-AE9B03FC6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Dijital Medya Okuryazarlığı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C46FCC-ED49-BF43-8F04-89B96D08F5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Günümüzde</a:t>
            </a:r>
            <a:r>
              <a:rPr lang="tr-TR" dirty="0"/>
              <a:t>, toplum yapısının </a:t>
            </a:r>
            <a:r>
              <a:rPr lang="tr-TR" dirty="0" err="1"/>
              <a:t>gittikçe</a:t>
            </a:r>
            <a:r>
              <a:rPr lang="tr-TR" dirty="0"/>
              <a:t> daha fazla </a:t>
            </a:r>
            <a:r>
              <a:rPr lang="tr-TR" dirty="0" err="1"/>
              <a:t>karmaşıklaşmasıyla</a:t>
            </a:r>
            <a:r>
              <a:rPr lang="tr-TR" dirty="0"/>
              <a:t> birlikte enformasyona duyulan </a:t>
            </a:r>
            <a:r>
              <a:rPr lang="tr-TR" dirty="0" err="1"/>
              <a:t>ihtiyac</a:t>
            </a:r>
            <a:r>
              <a:rPr lang="tr-TR" dirty="0"/>
              <a:t>̧ da </a:t>
            </a:r>
            <a:r>
              <a:rPr lang="tr-TR" dirty="0" err="1"/>
              <a:t>gittikçe</a:t>
            </a:r>
            <a:r>
              <a:rPr lang="tr-TR" dirty="0"/>
              <a:t> artmaktadır.</a:t>
            </a:r>
          </a:p>
          <a:p>
            <a:r>
              <a:rPr lang="tr-TR" dirty="0"/>
              <a:t> Bilgisayar ve internet teknolojilerinin (BİT) </a:t>
            </a:r>
            <a:r>
              <a:rPr lang="tr-TR" dirty="0" err="1"/>
              <a:t>yaygınlaşması</a:t>
            </a:r>
            <a:r>
              <a:rPr lang="tr-TR" dirty="0"/>
              <a:t> ve bu teknolojilerin </a:t>
            </a:r>
            <a:r>
              <a:rPr lang="tr-TR" dirty="0" err="1"/>
              <a:t>gündelik</a:t>
            </a:r>
            <a:r>
              <a:rPr lang="tr-TR" dirty="0"/>
              <a:t> hayatın her alanında etkin bir </a:t>
            </a:r>
            <a:r>
              <a:rPr lang="tr-TR" dirty="0" err="1"/>
              <a:t>şekilde</a:t>
            </a:r>
            <a:r>
              <a:rPr lang="tr-TR" dirty="0"/>
              <a:t> kullanılması sonucunda enformasyona </a:t>
            </a:r>
            <a:r>
              <a:rPr lang="tr-TR" dirty="0" err="1"/>
              <a:t>erişmenin</a:t>
            </a:r>
            <a:r>
              <a:rPr lang="tr-TR" dirty="0"/>
              <a:t> en yaygın ve kolay yolu internet kullanımıdır. </a:t>
            </a:r>
          </a:p>
          <a:p>
            <a:r>
              <a:rPr lang="tr-TR" dirty="0"/>
              <a:t>Yani </a:t>
            </a:r>
            <a:r>
              <a:rPr lang="tr-TR" dirty="0" err="1"/>
              <a:t>çağdas</a:t>
            </a:r>
            <a:r>
              <a:rPr lang="tr-TR" dirty="0"/>
              <a:t>̧ toplumda enformasyona </a:t>
            </a:r>
            <a:r>
              <a:rPr lang="tr-TR" dirty="0" err="1"/>
              <a:t>erişmek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internete </a:t>
            </a:r>
            <a:r>
              <a:rPr lang="tr-TR" dirty="0" err="1"/>
              <a:t>erişmek</a:t>
            </a:r>
            <a:r>
              <a:rPr lang="tr-TR" dirty="0"/>
              <a:t> bir </a:t>
            </a:r>
            <a:r>
              <a:rPr lang="tr-TR" dirty="0" err="1"/>
              <a:t>zorunluluğa</a:t>
            </a:r>
            <a:r>
              <a:rPr lang="tr-TR" dirty="0"/>
              <a:t> </a:t>
            </a:r>
            <a:r>
              <a:rPr lang="tr-TR" dirty="0" err="1"/>
              <a:t>dönüşmektedir</a:t>
            </a:r>
            <a:r>
              <a:rPr lang="tr-TR" dirty="0"/>
              <a:t>. </a:t>
            </a:r>
            <a:r>
              <a:rPr lang="tr-TR" dirty="0" err="1"/>
              <a:t>İnternete</a:t>
            </a:r>
            <a:r>
              <a:rPr lang="tr-TR" dirty="0"/>
              <a:t> </a:t>
            </a:r>
            <a:r>
              <a:rPr lang="tr-TR" dirty="0" err="1"/>
              <a:t>erişim</a:t>
            </a:r>
            <a:r>
              <a:rPr lang="tr-TR" dirty="0"/>
              <a:t> ve internet becerilerine sahip olmak </a:t>
            </a:r>
            <a:r>
              <a:rPr lang="tr-TR" dirty="0" err="1"/>
              <a:t>çağdas</a:t>
            </a:r>
            <a:r>
              <a:rPr lang="tr-TR" dirty="0"/>
              <a:t>̧ enformasyon toplumuna tam katılım </a:t>
            </a:r>
            <a:r>
              <a:rPr lang="tr-TR" dirty="0" err="1"/>
              <a:t>sağlamak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bir zorunluluktur.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36851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DCA4559-B6DD-914F-8D30-59D380AAC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Dijital Medya Okuryazarlığı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64C1B0-E981-304C-AC99-6FBC3AF479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Yaşanan</a:t>
            </a:r>
            <a:r>
              <a:rPr lang="tr-TR" dirty="0"/>
              <a:t> bu </a:t>
            </a:r>
            <a:r>
              <a:rPr lang="tr-TR" dirty="0" err="1"/>
              <a:t>dönüşümler</a:t>
            </a:r>
            <a:r>
              <a:rPr lang="tr-TR" dirty="0"/>
              <a:t> medya </a:t>
            </a:r>
            <a:r>
              <a:rPr lang="tr-TR" dirty="0" err="1"/>
              <a:t>okuryazarlığı</a:t>
            </a:r>
            <a:r>
              <a:rPr lang="tr-TR" dirty="0"/>
              <a:t> kavramının tanımını da </a:t>
            </a:r>
            <a:r>
              <a:rPr lang="tr-TR" dirty="0" err="1"/>
              <a:t>genişletmiştir</a:t>
            </a:r>
            <a:r>
              <a:rPr lang="tr-TR" dirty="0"/>
              <a:t>. </a:t>
            </a:r>
          </a:p>
          <a:p>
            <a:r>
              <a:rPr lang="tr-TR" dirty="0"/>
              <a:t>Medya </a:t>
            </a:r>
            <a:r>
              <a:rPr lang="tr-TR" dirty="0" err="1"/>
              <a:t>okuryazarlığı</a:t>
            </a:r>
            <a:r>
              <a:rPr lang="tr-TR" dirty="0"/>
              <a:t> artık sadece radyo, gazete, televizyon, sinema gibi geleneksel medya </a:t>
            </a:r>
            <a:r>
              <a:rPr lang="tr-TR" dirty="0" err="1"/>
              <a:t>ürünlerini</a:t>
            </a:r>
            <a:r>
              <a:rPr lang="tr-TR" dirty="0"/>
              <a:t> </a:t>
            </a:r>
            <a:r>
              <a:rPr lang="tr-TR" dirty="0" err="1"/>
              <a:t>eleştirel</a:t>
            </a:r>
            <a:r>
              <a:rPr lang="tr-TR" dirty="0"/>
              <a:t> </a:t>
            </a:r>
            <a:r>
              <a:rPr lang="tr-TR" dirty="0" err="1"/>
              <a:t>değerlendirmeyi</a:t>
            </a:r>
            <a:r>
              <a:rPr lang="tr-TR" dirty="0"/>
              <a:t> </a:t>
            </a:r>
            <a:r>
              <a:rPr lang="tr-TR" dirty="0" err="1"/>
              <a:t>değil</a:t>
            </a:r>
            <a:r>
              <a:rPr lang="tr-TR" dirty="0"/>
              <a:t> bilgisayar ve internet teknolojilerine </a:t>
            </a:r>
            <a:r>
              <a:rPr lang="tr-TR" dirty="0" err="1"/>
              <a:t>erişimi</a:t>
            </a:r>
            <a:r>
              <a:rPr lang="tr-TR" dirty="0"/>
              <a:t> ve bu teknolojilerin etkin kullanımı becerilerine sahip olmayı da kapsar. </a:t>
            </a:r>
          </a:p>
          <a:p>
            <a:r>
              <a:rPr lang="tr-TR" dirty="0"/>
              <a:t>BİT becerileri dijital medya </a:t>
            </a:r>
            <a:r>
              <a:rPr lang="tr-TR" dirty="0" err="1"/>
              <a:t>okuryazarlığının</a:t>
            </a:r>
            <a:r>
              <a:rPr lang="tr-TR" dirty="0"/>
              <a:t> temelini </a:t>
            </a:r>
            <a:r>
              <a:rPr lang="tr-TR" dirty="0" err="1"/>
              <a:t>oluşturmaktadır</a:t>
            </a:r>
            <a:r>
              <a:rPr lang="tr-TR" dirty="0"/>
              <a:t>. Yani dijital olarak medya okuryazarı kabul edilebilmek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öncelikle</a:t>
            </a:r>
            <a:r>
              <a:rPr lang="tr-TR" dirty="0"/>
              <a:t> bu teknolojilere </a:t>
            </a:r>
            <a:r>
              <a:rPr lang="tr-TR" dirty="0" err="1"/>
              <a:t>erişim</a:t>
            </a:r>
            <a:r>
              <a:rPr lang="tr-TR" dirty="0"/>
              <a:t> </a:t>
            </a:r>
            <a:r>
              <a:rPr lang="tr-TR" dirty="0" err="1"/>
              <a:t>imkânına</a:t>
            </a:r>
            <a:r>
              <a:rPr lang="tr-TR" dirty="0"/>
              <a:t> sahip olmak ve ardından bu teknolojilerin nasıl </a:t>
            </a:r>
            <a:r>
              <a:rPr lang="tr-TR" dirty="0" err="1"/>
              <a:t>kullanıldığını</a:t>
            </a:r>
            <a:r>
              <a:rPr lang="tr-TR" dirty="0"/>
              <a:t> bilmek gerekmektedir.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81934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01DB8A2-481F-1642-90DE-B4FEF9CFF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Dijital Medya Okuryazarlığı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C8EF2D-A51E-1740-9BB4-5C8D672786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i="1" dirty="0"/>
              <a:t>Dijital okuryazarlık kavramı internetteki bilgiyi ve </a:t>
            </a:r>
            <a:r>
              <a:rPr lang="tr-TR" i="1" dirty="0" err="1"/>
              <a:t>diğer</a:t>
            </a:r>
            <a:r>
              <a:rPr lang="tr-TR" i="1" dirty="0"/>
              <a:t> dijital kaynakları kullanabilme, dijital ortamlarda enformasyon arayabilme, sonsuz sayıdaki enformasyon </a:t>
            </a:r>
            <a:r>
              <a:rPr lang="tr-TR" i="1" dirty="0" err="1"/>
              <a:t>içinden</a:t>
            </a:r>
            <a:r>
              <a:rPr lang="tr-TR" i="1" dirty="0"/>
              <a:t> </a:t>
            </a:r>
            <a:r>
              <a:rPr lang="tr-TR" i="1" dirty="0" err="1"/>
              <a:t>ihtiyac</a:t>
            </a:r>
            <a:r>
              <a:rPr lang="tr-TR" i="1" dirty="0"/>
              <a:t>̧ duyulan ve nitelikli enformasyona </a:t>
            </a:r>
            <a:r>
              <a:rPr lang="tr-TR" i="1" dirty="0" err="1"/>
              <a:t>ulaşabilme</a:t>
            </a:r>
            <a:r>
              <a:rPr lang="tr-TR" i="1" dirty="0"/>
              <a:t> genel becerisidir. </a:t>
            </a:r>
            <a:r>
              <a:rPr lang="tr-TR" dirty="0"/>
              <a:t>Dijital medya </a:t>
            </a:r>
            <a:r>
              <a:rPr lang="tr-TR" dirty="0" err="1"/>
              <a:t>okuryazarlığı</a:t>
            </a:r>
            <a:r>
              <a:rPr lang="tr-TR" dirty="0"/>
              <a:t> geleneksel medya </a:t>
            </a:r>
            <a:r>
              <a:rPr lang="tr-TR" dirty="0" err="1"/>
              <a:t>okuryazarlığından</a:t>
            </a:r>
            <a:r>
              <a:rPr lang="tr-TR" dirty="0"/>
              <a:t> farklı nitelikler gerektirir. </a:t>
            </a:r>
          </a:p>
          <a:p>
            <a:r>
              <a:rPr lang="tr-TR" dirty="0"/>
              <a:t>Geleneksel medya enformasyon </a:t>
            </a:r>
            <a:r>
              <a:rPr lang="tr-TR" dirty="0" err="1"/>
              <a:t>akışı</a:t>
            </a:r>
            <a:r>
              <a:rPr lang="tr-TR" dirty="0"/>
              <a:t> </a:t>
            </a:r>
            <a:r>
              <a:rPr lang="tr-TR" dirty="0" err="1"/>
              <a:t>üzerinde</a:t>
            </a:r>
            <a:r>
              <a:rPr lang="tr-TR" dirty="0"/>
              <a:t> kullanıcıya </a:t>
            </a:r>
            <a:r>
              <a:rPr lang="tr-TR" dirty="0" err="1"/>
              <a:t>çok</a:t>
            </a:r>
            <a:r>
              <a:rPr lang="tr-TR" dirty="0"/>
              <a:t> fazla kontrol </a:t>
            </a:r>
            <a:r>
              <a:rPr lang="tr-TR" dirty="0" err="1"/>
              <a:t>imkânı</a:t>
            </a:r>
            <a:r>
              <a:rPr lang="tr-TR" dirty="0"/>
              <a:t> vermez. </a:t>
            </a:r>
          </a:p>
          <a:p>
            <a:r>
              <a:rPr lang="tr-TR" dirty="0" err="1"/>
              <a:t>İnternette</a:t>
            </a:r>
            <a:r>
              <a:rPr lang="tr-TR" dirty="0"/>
              <a:t> kullanıcı yalnızca ileriye </a:t>
            </a:r>
            <a:r>
              <a:rPr lang="tr-TR" dirty="0" err="1"/>
              <a:t>doğru</a:t>
            </a:r>
            <a:r>
              <a:rPr lang="tr-TR" dirty="0"/>
              <a:t> </a:t>
            </a:r>
            <a:r>
              <a:rPr lang="tr-TR" dirty="0" err="1"/>
              <a:t>değil</a:t>
            </a:r>
            <a:r>
              <a:rPr lang="tr-TR" dirty="0"/>
              <a:t> geriye ve hatta bilinmeyene </a:t>
            </a:r>
            <a:r>
              <a:rPr lang="tr-TR" dirty="0" err="1"/>
              <a:t>doğru</a:t>
            </a:r>
            <a:r>
              <a:rPr lang="tr-TR" dirty="0"/>
              <a:t> ilerler. Web sayfalarının tasarımları birbirinden </a:t>
            </a:r>
            <a:r>
              <a:rPr lang="tr-TR" dirty="0" err="1"/>
              <a:t>oldukça</a:t>
            </a:r>
            <a:r>
              <a:rPr lang="tr-TR" dirty="0"/>
              <a:t> farklıdır. </a:t>
            </a:r>
          </a:p>
          <a:p>
            <a:r>
              <a:rPr lang="tr-TR" dirty="0"/>
              <a:t>Kullanıcı bu farklı tasarıma sahip sayfalar arasında </a:t>
            </a:r>
            <a:r>
              <a:rPr lang="tr-TR" dirty="0" err="1"/>
              <a:t>sürekli</a:t>
            </a:r>
            <a:r>
              <a:rPr lang="tr-TR" dirty="0"/>
              <a:t> gezinir. Dolayısıyla dijital medya </a:t>
            </a:r>
            <a:r>
              <a:rPr lang="tr-TR" dirty="0" err="1"/>
              <a:t>okuryazarlığında</a:t>
            </a:r>
            <a:r>
              <a:rPr lang="tr-TR" dirty="0"/>
              <a:t> formata </a:t>
            </a:r>
            <a:r>
              <a:rPr lang="tr-TR" dirty="0" err="1"/>
              <a:t>hâkim</a:t>
            </a:r>
            <a:r>
              <a:rPr lang="tr-TR" dirty="0"/>
              <a:t> olmak </a:t>
            </a:r>
            <a:r>
              <a:rPr lang="tr-TR" dirty="0" err="1"/>
              <a:t>çok</a:t>
            </a:r>
            <a:r>
              <a:rPr lang="tr-TR" dirty="0"/>
              <a:t> daha zordur. BİT kullanımı, metinler ve formatlar arasında </a:t>
            </a:r>
            <a:r>
              <a:rPr lang="tr-TR" dirty="0" err="1"/>
              <a:t>sürekli</a:t>
            </a:r>
            <a:r>
              <a:rPr lang="tr-TR" dirty="0"/>
              <a:t> bir </a:t>
            </a:r>
            <a:r>
              <a:rPr lang="tr-TR" dirty="0" err="1"/>
              <a:t>geçişkenliği</a:t>
            </a:r>
            <a:r>
              <a:rPr lang="tr-TR" dirty="0"/>
              <a:t> gerekli kılar.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67284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9FAE1BC-200E-C647-A10B-D67A10CC3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Dijital Medya Okuryazarlığı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510AB51-C183-424D-B708-91EF4FDE94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Geleneksel medyada enformasyon medya profesyonellerinin denetiminden </a:t>
            </a:r>
            <a:r>
              <a:rPr lang="tr-TR" dirty="0" err="1"/>
              <a:t>geçerek</a:t>
            </a:r>
            <a:r>
              <a:rPr lang="tr-TR" dirty="0"/>
              <a:t> kullanıcıya </a:t>
            </a:r>
            <a:r>
              <a:rPr lang="tr-TR" dirty="0" err="1"/>
              <a:t>ulaştırılır</a:t>
            </a:r>
            <a:r>
              <a:rPr lang="tr-TR" dirty="0"/>
              <a:t>. </a:t>
            </a:r>
          </a:p>
          <a:p>
            <a:r>
              <a:rPr lang="tr-TR" dirty="0"/>
              <a:t>Oysa internette genellikle </a:t>
            </a:r>
            <a:r>
              <a:rPr lang="tr-TR" dirty="0" err="1"/>
              <a:t>böyle</a:t>
            </a:r>
            <a:r>
              <a:rPr lang="tr-TR" dirty="0"/>
              <a:t> bir profesyonel </a:t>
            </a:r>
            <a:r>
              <a:rPr lang="tr-TR" dirty="0" err="1"/>
              <a:t>editörlük</a:t>
            </a:r>
            <a:r>
              <a:rPr lang="tr-TR" dirty="0"/>
              <a:t> yoktur. Sonsuz sayıda enformasyon </a:t>
            </a:r>
            <a:r>
              <a:rPr lang="tr-TR" dirty="0" err="1"/>
              <a:t>çok</a:t>
            </a:r>
            <a:r>
              <a:rPr lang="tr-TR" dirty="0"/>
              <a:t> sayıda farklı kullanıcı tarafından </a:t>
            </a:r>
            <a:r>
              <a:rPr lang="tr-TR" dirty="0" err="1"/>
              <a:t>paylaşıma</a:t>
            </a:r>
            <a:r>
              <a:rPr lang="tr-TR" dirty="0"/>
              <a:t> ve </a:t>
            </a:r>
            <a:r>
              <a:rPr lang="tr-TR" dirty="0" err="1"/>
              <a:t>dolaşıma</a:t>
            </a:r>
            <a:r>
              <a:rPr lang="tr-TR" dirty="0"/>
              <a:t> sokulur. </a:t>
            </a:r>
          </a:p>
          <a:p>
            <a:r>
              <a:rPr lang="tr-TR" dirty="0"/>
              <a:t>Bu nedenle, internette enformasyon potansiyel olarak sınırsızdır. Dolayısıyla dijital medya </a:t>
            </a:r>
            <a:r>
              <a:rPr lang="tr-TR" dirty="0" err="1"/>
              <a:t>okuryazarlığında</a:t>
            </a:r>
            <a:r>
              <a:rPr lang="tr-TR" dirty="0"/>
              <a:t> kullanıcının </a:t>
            </a:r>
            <a:r>
              <a:rPr lang="tr-TR" dirty="0" err="1"/>
              <a:t>seçici</a:t>
            </a:r>
            <a:r>
              <a:rPr lang="tr-TR" dirty="0"/>
              <a:t> olması </a:t>
            </a:r>
            <a:r>
              <a:rPr lang="tr-TR" dirty="0" err="1"/>
              <a:t>çok</a:t>
            </a:r>
            <a:r>
              <a:rPr lang="tr-TR" dirty="0"/>
              <a:t> daha </a:t>
            </a:r>
            <a:r>
              <a:rPr lang="tr-TR" dirty="0" err="1"/>
              <a:t>önemlidir</a:t>
            </a:r>
            <a:r>
              <a:rPr lang="tr-TR" dirty="0"/>
              <a:t>. </a:t>
            </a:r>
          </a:p>
          <a:p>
            <a:r>
              <a:rPr lang="tr-TR" dirty="0"/>
              <a:t>Geleneksel ve dijital medya arasındaki yapıya ve </a:t>
            </a:r>
            <a:r>
              <a:rPr lang="tr-TR" dirty="0" err="1"/>
              <a:t>içeriğe</a:t>
            </a:r>
            <a:r>
              <a:rPr lang="tr-TR" dirty="0"/>
              <a:t> </a:t>
            </a:r>
            <a:r>
              <a:rPr lang="tr-TR" dirty="0" err="1"/>
              <a:t>ilişkin</a:t>
            </a:r>
            <a:r>
              <a:rPr lang="tr-TR" dirty="0"/>
              <a:t> farklılıklar dijital medya </a:t>
            </a:r>
            <a:r>
              <a:rPr lang="tr-TR" dirty="0" err="1"/>
              <a:t>okuryazarlığını</a:t>
            </a:r>
            <a:r>
              <a:rPr lang="tr-TR" dirty="0"/>
              <a:t> geleneksel medya </a:t>
            </a:r>
            <a:r>
              <a:rPr lang="tr-TR" dirty="0" err="1"/>
              <a:t>okuryazarlığına</a:t>
            </a:r>
            <a:r>
              <a:rPr lang="tr-TR" dirty="0"/>
              <a:t> </a:t>
            </a:r>
            <a:r>
              <a:rPr lang="tr-TR" dirty="0" err="1"/>
              <a:t>göre</a:t>
            </a:r>
            <a:r>
              <a:rPr lang="tr-TR" dirty="0"/>
              <a:t> daha </a:t>
            </a:r>
            <a:r>
              <a:rPr lang="tr-TR" dirty="0" err="1"/>
              <a:t>karmaşık</a:t>
            </a:r>
            <a:r>
              <a:rPr lang="tr-TR" dirty="0"/>
              <a:t> kılar.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99986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9AA78D-F23F-C741-BA5D-1CCA00889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Dijital Medya Okuryazarlığı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3F192C5-54A9-5F41-A2B1-66D874DD6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Dijital medya, kullanıcısından daha fazla beceri talep eder. </a:t>
            </a:r>
          </a:p>
          <a:p>
            <a:r>
              <a:rPr lang="tr-TR" dirty="0"/>
              <a:t>Bu beceri hem teknolojiyi kullanmaya </a:t>
            </a:r>
            <a:r>
              <a:rPr lang="tr-TR" dirty="0" err="1"/>
              <a:t>ilişkin</a:t>
            </a:r>
            <a:r>
              <a:rPr lang="tr-TR" dirty="0"/>
              <a:t> becerilerdir (klavye, </a:t>
            </a:r>
            <a:r>
              <a:rPr lang="tr-TR" dirty="0" err="1"/>
              <a:t>mouse</a:t>
            </a:r>
            <a:r>
              <a:rPr lang="tr-TR" dirty="0"/>
              <a:t> kullanma becerisi, web sayfaları arasında gezinebilme vb.) hem de enformasyona </a:t>
            </a:r>
            <a:r>
              <a:rPr lang="tr-TR" dirty="0" err="1"/>
              <a:t>ulaştıktan</a:t>
            </a:r>
            <a:r>
              <a:rPr lang="tr-TR" dirty="0"/>
              <a:t> sonra gerekli olacak analitik becerileri kapsar. </a:t>
            </a:r>
          </a:p>
          <a:p>
            <a:r>
              <a:rPr lang="tr-TR" dirty="0"/>
              <a:t>Yani internet </a:t>
            </a:r>
            <a:r>
              <a:rPr lang="tr-TR" dirty="0" err="1"/>
              <a:t>erişimi</a:t>
            </a:r>
            <a:r>
              <a:rPr lang="tr-TR" dirty="0"/>
              <a:t> </a:t>
            </a:r>
            <a:r>
              <a:rPr lang="tr-TR" dirty="0" err="1"/>
              <a:t>kendiliğinden</a:t>
            </a:r>
            <a:r>
              <a:rPr lang="tr-TR" dirty="0"/>
              <a:t>, tek </a:t>
            </a:r>
            <a:r>
              <a:rPr lang="tr-TR" dirty="0" err="1"/>
              <a:t>başına</a:t>
            </a:r>
            <a:r>
              <a:rPr lang="tr-TR" dirty="0"/>
              <a:t> bilgili bir kamuyu garantilemez. </a:t>
            </a:r>
            <a:r>
              <a:rPr lang="tr-TR" dirty="0" err="1"/>
              <a:t>Erişimin</a:t>
            </a:r>
            <a:r>
              <a:rPr lang="tr-TR" dirty="0"/>
              <a:t> yanı sıra dijital becerilerin </a:t>
            </a:r>
            <a:r>
              <a:rPr lang="tr-TR" dirty="0" err="1"/>
              <a:t>geliştirilmesi</a:t>
            </a:r>
            <a:r>
              <a:rPr lang="tr-TR" dirty="0"/>
              <a:t> de internetin faydalarından yararlanabilmek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oldukça</a:t>
            </a:r>
            <a:r>
              <a:rPr lang="tr-TR" dirty="0"/>
              <a:t> </a:t>
            </a:r>
            <a:r>
              <a:rPr lang="tr-TR" dirty="0" err="1"/>
              <a:t>önemlidir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92282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B191198-A3AC-D945-9245-39E9AEFE0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Gerekli Beceriler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C77B662-744B-D24C-BD37-18AE419DA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err="1"/>
              <a:t>İnternet</a:t>
            </a:r>
            <a:r>
              <a:rPr lang="tr-TR" dirty="0"/>
              <a:t> kullanımıyla ilgili kavram ve terimleri anlamak </a:t>
            </a:r>
          </a:p>
          <a:p>
            <a:r>
              <a:rPr lang="tr-TR" dirty="0"/>
              <a:t>Herhangi bir web tarayıcısı kullanabilmek </a:t>
            </a:r>
          </a:p>
          <a:p>
            <a:r>
              <a:rPr lang="tr-TR" dirty="0"/>
              <a:t>Arama motorunda arama yapabilmek </a:t>
            </a:r>
          </a:p>
          <a:p>
            <a:r>
              <a:rPr lang="tr-TR" dirty="0"/>
              <a:t>Farklı web sayfa tasarımlarını kullanabilmek </a:t>
            </a:r>
          </a:p>
          <a:p>
            <a:r>
              <a:rPr lang="tr-TR" dirty="0"/>
              <a:t>Web sayfaları arasında gezinebilmek </a:t>
            </a:r>
          </a:p>
          <a:p>
            <a:r>
              <a:rPr lang="tr-TR" dirty="0"/>
              <a:t>Farklı dosya formatlarını tanımak (Word, PDF, JPEG), bu formatlardaki dosyaları </a:t>
            </a:r>
            <a:r>
              <a:rPr lang="tr-TR" dirty="0" err="1"/>
              <a:t>açabilmek</a:t>
            </a:r>
            <a:r>
              <a:rPr lang="tr-TR" dirty="0"/>
              <a:t>, kaydedebilmek </a:t>
            </a:r>
          </a:p>
          <a:p>
            <a:r>
              <a:rPr lang="tr-TR" dirty="0"/>
              <a:t>E- posta </a:t>
            </a:r>
            <a:r>
              <a:rPr lang="tr-TR" dirty="0" err="1"/>
              <a:t>göndermek</a:t>
            </a:r>
            <a:r>
              <a:rPr lang="tr-TR" dirty="0"/>
              <a:t>, e-posta okumak, e-postaların eklerini </a:t>
            </a:r>
            <a:r>
              <a:rPr lang="tr-TR" dirty="0" err="1"/>
              <a:t>açabilmek</a:t>
            </a:r>
            <a:r>
              <a:rPr lang="tr-TR" dirty="0"/>
              <a:t> </a:t>
            </a:r>
          </a:p>
          <a:p>
            <a:r>
              <a:rPr lang="tr-TR" dirty="0"/>
              <a:t>Potansiyel olarak sınırsız olan dijital enformasyon </a:t>
            </a:r>
            <a:r>
              <a:rPr lang="tr-TR" dirty="0" err="1"/>
              <a:t>içerisinden</a:t>
            </a:r>
            <a:r>
              <a:rPr lang="tr-TR" dirty="0"/>
              <a:t> </a:t>
            </a:r>
            <a:r>
              <a:rPr lang="tr-TR" dirty="0" err="1"/>
              <a:t>işe</a:t>
            </a:r>
            <a:r>
              <a:rPr lang="tr-TR" dirty="0"/>
              <a:t> yarar ve </a:t>
            </a:r>
            <a:r>
              <a:rPr lang="tr-TR" dirty="0" err="1"/>
              <a:t>doğru</a:t>
            </a:r>
            <a:r>
              <a:rPr lang="tr-TR" dirty="0"/>
              <a:t> enformasyonu </a:t>
            </a:r>
            <a:r>
              <a:rPr lang="tr-TR" dirty="0" err="1"/>
              <a:t>seçebilmek</a:t>
            </a:r>
            <a:r>
              <a:rPr lang="tr-TR" dirty="0"/>
              <a:t> </a:t>
            </a:r>
          </a:p>
          <a:p>
            <a:r>
              <a:rPr lang="tr-TR" dirty="0" err="1"/>
              <a:t>Seçilen</a:t>
            </a:r>
            <a:r>
              <a:rPr lang="tr-TR" dirty="0"/>
              <a:t> enformasyonu </a:t>
            </a:r>
            <a:r>
              <a:rPr lang="tr-TR" dirty="0" err="1"/>
              <a:t>eleştirel</a:t>
            </a:r>
            <a:r>
              <a:rPr lang="tr-TR" dirty="0"/>
              <a:t> olarak analiz edebilmek ve kullanabilmek vb.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5759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A61DC7E-A583-BD46-AD00-D72EE5A6D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Medya Okuryazarlığı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86297F1-921B-8A40-A6BB-E711CD6ADD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Enformasyona </a:t>
            </a:r>
            <a:r>
              <a:rPr lang="tr-TR" dirty="0" err="1"/>
              <a:t>ulaşamamak</a:t>
            </a:r>
            <a:r>
              <a:rPr lang="tr-TR" dirty="0"/>
              <a:t> insanlar </a:t>
            </a:r>
            <a:r>
              <a:rPr lang="tr-TR" dirty="0" err="1"/>
              <a:t>için</a:t>
            </a:r>
            <a:r>
              <a:rPr lang="tr-TR" dirty="0"/>
              <a:t> nasıl </a:t>
            </a:r>
            <a:r>
              <a:rPr lang="tr-TR" dirty="0" err="1"/>
              <a:t>önemli</a:t>
            </a:r>
            <a:r>
              <a:rPr lang="tr-TR" dirty="0"/>
              <a:t> bir problemse aynı </a:t>
            </a:r>
            <a:r>
              <a:rPr lang="tr-TR" dirty="0" err="1"/>
              <a:t>şekilde</a:t>
            </a:r>
            <a:r>
              <a:rPr lang="tr-TR" dirty="0"/>
              <a:t> </a:t>
            </a:r>
            <a:r>
              <a:rPr lang="tr-TR" dirty="0" err="1"/>
              <a:t>aşırı</a:t>
            </a:r>
            <a:r>
              <a:rPr lang="tr-TR" dirty="0"/>
              <a:t> enformasyonla nasıl baş </a:t>
            </a:r>
            <a:r>
              <a:rPr lang="tr-TR" dirty="0" err="1"/>
              <a:t>edileceği</a:t>
            </a:r>
            <a:r>
              <a:rPr lang="tr-TR" dirty="0"/>
              <a:t> ve edinilen enformasyonla ne </a:t>
            </a:r>
            <a:r>
              <a:rPr lang="tr-TR" dirty="0" err="1"/>
              <a:t>yapılacağı</a:t>
            </a:r>
            <a:r>
              <a:rPr lang="tr-TR" dirty="0"/>
              <a:t> da insanların </a:t>
            </a:r>
            <a:r>
              <a:rPr lang="tr-TR" dirty="0" err="1"/>
              <a:t>çözmesi</a:t>
            </a:r>
            <a:r>
              <a:rPr lang="tr-TR" dirty="0"/>
              <a:t> gereken </a:t>
            </a:r>
            <a:r>
              <a:rPr lang="tr-TR" dirty="0" err="1"/>
              <a:t>çok</a:t>
            </a:r>
            <a:r>
              <a:rPr lang="tr-TR" dirty="0"/>
              <a:t> </a:t>
            </a:r>
            <a:r>
              <a:rPr lang="tr-TR" dirty="0" err="1"/>
              <a:t>önemli</a:t>
            </a:r>
            <a:r>
              <a:rPr lang="tr-TR" dirty="0"/>
              <a:t> bir problemdir. </a:t>
            </a:r>
          </a:p>
          <a:p>
            <a:r>
              <a:rPr lang="tr-TR" i="1" dirty="0" err="1"/>
              <a:t>Günümüzde</a:t>
            </a:r>
            <a:r>
              <a:rPr lang="tr-TR" i="1" dirty="0"/>
              <a:t> medya en </a:t>
            </a:r>
            <a:r>
              <a:rPr lang="tr-TR" i="1" dirty="0" err="1"/>
              <a:t>önemli</a:t>
            </a:r>
            <a:r>
              <a:rPr lang="tr-TR" i="1" dirty="0"/>
              <a:t> enformasyon </a:t>
            </a:r>
            <a:r>
              <a:rPr lang="tr-TR" i="1" dirty="0" err="1"/>
              <a:t>sağlayıcısıdır</a:t>
            </a:r>
            <a:r>
              <a:rPr lang="tr-TR" i="1" dirty="0"/>
              <a:t>. </a:t>
            </a:r>
          </a:p>
          <a:p>
            <a:r>
              <a:rPr lang="tr-TR" dirty="0"/>
              <a:t>Medya mesajlarını yazılı, </a:t>
            </a:r>
            <a:r>
              <a:rPr lang="tr-TR" dirty="0" err="1"/>
              <a:t>işitsel</a:t>
            </a:r>
            <a:r>
              <a:rPr lang="tr-TR" dirty="0"/>
              <a:t> veya </a:t>
            </a:r>
            <a:r>
              <a:rPr lang="tr-TR" dirty="0" err="1"/>
              <a:t>görsel</a:t>
            </a:r>
            <a:r>
              <a:rPr lang="tr-TR" dirty="0"/>
              <a:t> farklı formatlarda alıcıya iletir. </a:t>
            </a:r>
          </a:p>
          <a:p>
            <a:r>
              <a:rPr lang="tr-TR" i="1" dirty="0"/>
              <a:t>Medya </a:t>
            </a:r>
            <a:r>
              <a:rPr lang="tr-TR" i="1" dirty="0" err="1"/>
              <a:t>okuryazarlığı</a:t>
            </a:r>
            <a:r>
              <a:rPr lang="tr-TR" i="1" dirty="0"/>
              <a:t> farklı formatlarda ve </a:t>
            </a:r>
            <a:r>
              <a:rPr lang="tr-TR" i="1" dirty="0" err="1"/>
              <a:t>çok</a:t>
            </a:r>
            <a:r>
              <a:rPr lang="tr-TR" i="1" dirty="0"/>
              <a:t> sayıdaki medya mesajına </a:t>
            </a:r>
            <a:r>
              <a:rPr lang="tr-TR" i="1" dirty="0" err="1"/>
              <a:t>ulaşabilme</a:t>
            </a:r>
            <a:r>
              <a:rPr lang="tr-TR" i="1" dirty="0"/>
              <a:t>, bu mesajları </a:t>
            </a:r>
            <a:r>
              <a:rPr lang="tr-TR" i="1" dirty="0" err="1"/>
              <a:t>alımlama</a:t>
            </a:r>
            <a:r>
              <a:rPr lang="tr-TR" i="1" dirty="0"/>
              <a:t>, yorumlama ve </a:t>
            </a:r>
            <a:r>
              <a:rPr lang="tr-TR" i="1" dirty="0" err="1"/>
              <a:t>eleştirel</a:t>
            </a:r>
            <a:r>
              <a:rPr lang="tr-TR" i="1" dirty="0"/>
              <a:t> </a:t>
            </a:r>
            <a:r>
              <a:rPr lang="tr-TR" i="1" dirty="0" err="1"/>
              <a:t>değerlendirmeye</a:t>
            </a:r>
            <a:r>
              <a:rPr lang="tr-TR" i="1" dirty="0"/>
              <a:t> tabi tutabilme </a:t>
            </a:r>
            <a:r>
              <a:rPr lang="tr-TR" i="1" dirty="0" err="1"/>
              <a:t>yeteneği</a:t>
            </a:r>
            <a:r>
              <a:rPr lang="tr-TR" i="1" dirty="0"/>
              <a:t> kazandıran bir </a:t>
            </a:r>
            <a:r>
              <a:rPr lang="tr-TR" i="1" dirty="0" err="1"/>
              <a:t>eğitim</a:t>
            </a:r>
            <a:r>
              <a:rPr lang="tr-TR" i="1" dirty="0"/>
              <a:t> </a:t>
            </a:r>
            <a:r>
              <a:rPr lang="tr-TR" i="1" dirty="0" err="1"/>
              <a:t>sürecidir</a:t>
            </a:r>
            <a:r>
              <a:rPr lang="tr-TR" i="1" dirty="0"/>
              <a:t>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10536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0B9408-F151-6443-9A0D-6810F6472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Dünya ve Türkiye’de Güncel Durum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E29AD4-E109-7344-9B27-50CE68DCA8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/>
              <a:t>Günümüzde</a:t>
            </a:r>
            <a:r>
              <a:rPr lang="tr-TR" dirty="0"/>
              <a:t> medya </a:t>
            </a:r>
            <a:r>
              <a:rPr lang="tr-TR" dirty="0" err="1"/>
              <a:t>okuryazarlığının</a:t>
            </a:r>
            <a:r>
              <a:rPr lang="tr-TR" dirty="0"/>
              <a:t> okul </a:t>
            </a:r>
            <a:r>
              <a:rPr lang="tr-TR" dirty="0" err="1"/>
              <a:t>müfredatının</a:t>
            </a:r>
            <a:r>
              <a:rPr lang="tr-TR" dirty="0"/>
              <a:t> bir </a:t>
            </a:r>
            <a:r>
              <a:rPr lang="tr-TR" dirty="0" err="1"/>
              <a:t>parçası</a:t>
            </a:r>
            <a:r>
              <a:rPr lang="tr-TR" dirty="0"/>
              <a:t> olması </a:t>
            </a:r>
            <a:r>
              <a:rPr lang="tr-TR" dirty="0" err="1"/>
              <a:t>gerekliliği</a:t>
            </a:r>
            <a:r>
              <a:rPr lang="tr-TR" dirty="0"/>
              <a:t> genel kabul </a:t>
            </a:r>
            <a:r>
              <a:rPr lang="tr-TR" dirty="0" err="1"/>
              <a:t>görürken</a:t>
            </a:r>
            <a:r>
              <a:rPr lang="tr-TR" dirty="0"/>
              <a:t> </a:t>
            </a:r>
            <a:r>
              <a:rPr lang="tr-TR" dirty="0" err="1"/>
              <a:t>ülkeler</a:t>
            </a:r>
            <a:r>
              <a:rPr lang="tr-TR" dirty="0"/>
              <a:t> medya </a:t>
            </a:r>
            <a:r>
              <a:rPr lang="tr-TR" dirty="0" err="1"/>
              <a:t>okuryazarlığına</a:t>
            </a:r>
            <a:r>
              <a:rPr lang="tr-TR" dirty="0"/>
              <a:t> </a:t>
            </a:r>
            <a:r>
              <a:rPr lang="tr-TR" dirty="0" err="1"/>
              <a:t>yaklaşım</a:t>
            </a:r>
            <a:r>
              <a:rPr lang="tr-TR" dirty="0"/>
              <a:t> konusunda farklı </a:t>
            </a:r>
            <a:r>
              <a:rPr lang="tr-TR" dirty="0" err="1"/>
              <a:t>yaklaşımlar</a:t>
            </a:r>
            <a:r>
              <a:rPr lang="tr-TR" dirty="0"/>
              <a:t> benimseyebilmektedir. </a:t>
            </a:r>
          </a:p>
          <a:p>
            <a:r>
              <a:rPr lang="tr-TR" dirty="0"/>
              <a:t>Benzer </a:t>
            </a:r>
            <a:r>
              <a:rPr lang="tr-TR" dirty="0" err="1"/>
              <a:t>şekilde</a:t>
            </a:r>
            <a:r>
              <a:rPr lang="tr-TR" dirty="0"/>
              <a:t> farklı </a:t>
            </a:r>
            <a:r>
              <a:rPr lang="tr-TR" dirty="0" err="1"/>
              <a:t>ülkelerde</a:t>
            </a:r>
            <a:r>
              <a:rPr lang="tr-TR" dirty="0"/>
              <a:t> medya </a:t>
            </a:r>
            <a:r>
              <a:rPr lang="tr-TR" dirty="0" err="1"/>
              <a:t>okuryazarlığının</a:t>
            </a:r>
            <a:r>
              <a:rPr lang="tr-TR" dirty="0"/>
              <a:t> </a:t>
            </a:r>
            <a:r>
              <a:rPr lang="tr-TR" dirty="0" err="1"/>
              <a:t>gelişim</a:t>
            </a:r>
            <a:r>
              <a:rPr lang="tr-TR" dirty="0"/>
              <a:t> seyri farklı bir </a:t>
            </a:r>
            <a:r>
              <a:rPr lang="tr-TR" dirty="0" err="1"/>
              <a:t>sürec</a:t>
            </a:r>
            <a:r>
              <a:rPr lang="tr-TR" dirty="0"/>
              <a:t>̧ izleyebilmektedir. </a:t>
            </a:r>
          </a:p>
          <a:p>
            <a:r>
              <a:rPr lang="tr-TR" dirty="0" err="1"/>
              <a:t>İnceoğlu’nun</a:t>
            </a:r>
            <a:r>
              <a:rPr lang="tr-TR" dirty="0"/>
              <a:t> </a:t>
            </a:r>
            <a:r>
              <a:rPr lang="tr-TR" dirty="0" err="1"/>
              <a:t>işaret</a:t>
            </a:r>
            <a:r>
              <a:rPr lang="tr-TR" dirty="0"/>
              <a:t> </a:t>
            </a:r>
            <a:r>
              <a:rPr lang="tr-TR" dirty="0" err="1"/>
              <a:t>ettiği</a:t>
            </a:r>
            <a:r>
              <a:rPr lang="tr-TR" dirty="0"/>
              <a:t> gibi; Batılı ve Batılı olmayan </a:t>
            </a:r>
            <a:r>
              <a:rPr lang="tr-TR" dirty="0" err="1"/>
              <a:t>ülkeler</a:t>
            </a:r>
            <a:r>
              <a:rPr lang="tr-TR" dirty="0"/>
              <a:t> arasında medya </a:t>
            </a:r>
            <a:r>
              <a:rPr lang="tr-TR" dirty="0" err="1"/>
              <a:t>okuryazarlığı</a:t>
            </a:r>
            <a:r>
              <a:rPr lang="tr-TR" dirty="0"/>
              <a:t> ile ilgili </a:t>
            </a:r>
            <a:r>
              <a:rPr lang="tr-TR" dirty="0" err="1"/>
              <a:t>görüs</a:t>
            </a:r>
            <a:r>
              <a:rPr lang="tr-TR" dirty="0"/>
              <a:t>̧ ayrılıkları bulunmaktadır.</a:t>
            </a:r>
          </a:p>
          <a:p>
            <a:r>
              <a:rPr lang="tr-TR" dirty="0"/>
              <a:t> Kanada, Avrupa ve Avustralyalı uzmanlar medya </a:t>
            </a:r>
            <a:r>
              <a:rPr lang="tr-TR" dirty="0" err="1"/>
              <a:t>okuryazarlığının</a:t>
            </a:r>
            <a:r>
              <a:rPr lang="tr-TR" dirty="0"/>
              <a:t> </a:t>
            </a:r>
            <a:r>
              <a:rPr lang="tr-TR" dirty="0" err="1"/>
              <a:t>eleştirel</a:t>
            </a:r>
            <a:r>
              <a:rPr lang="tr-TR" dirty="0"/>
              <a:t>, </a:t>
            </a:r>
            <a:r>
              <a:rPr lang="tr-TR" dirty="0" err="1"/>
              <a:t>bağımsız</a:t>
            </a:r>
            <a:r>
              <a:rPr lang="tr-TR" dirty="0"/>
              <a:t> bireyler </a:t>
            </a:r>
            <a:r>
              <a:rPr lang="tr-TR" dirty="0" err="1"/>
              <a:t>yetiştireceği</a:t>
            </a:r>
            <a:r>
              <a:rPr lang="tr-TR" dirty="0"/>
              <a:t> </a:t>
            </a:r>
            <a:r>
              <a:rPr lang="tr-TR" dirty="0" err="1"/>
              <a:t>üzerinde</a:t>
            </a:r>
            <a:r>
              <a:rPr lang="tr-TR" dirty="0"/>
              <a:t> dururken, Hindistan, Brezilya ve </a:t>
            </a:r>
            <a:r>
              <a:rPr lang="tr-TR" dirty="0" err="1"/>
              <a:t>Güney</a:t>
            </a:r>
            <a:r>
              <a:rPr lang="tr-TR" dirty="0"/>
              <a:t> Afrika’da </a:t>
            </a:r>
            <a:r>
              <a:rPr lang="tr-TR" dirty="0" err="1"/>
              <a:t>yaşayan</a:t>
            </a:r>
            <a:r>
              <a:rPr lang="tr-TR" dirty="0"/>
              <a:t> uzmanlar ise medya </a:t>
            </a:r>
            <a:r>
              <a:rPr lang="tr-TR" dirty="0" err="1"/>
              <a:t>okuryazarlığının</a:t>
            </a:r>
            <a:r>
              <a:rPr lang="tr-TR" dirty="0"/>
              <a:t> </a:t>
            </a:r>
            <a:r>
              <a:rPr lang="tr-TR" dirty="0" err="1"/>
              <a:t>özgürleşme</a:t>
            </a:r>
            <a:r>
              <a:rPr lang="tr-TR" dirty="0"/>
              <a:t>, toplumun </a:t>
            </a:r>
            <a:r>
              <a:rPr lang="tr-TR" dirty="0" err="1"/>
              <a:t>gelişimi</a:t>
            </a:r>
            <a:r>
              <a:rPr lang="tr-TR" dirty="0"/>
              <a:t>, toplumdaki marjinal gruplar </a:t>
            </a:r>
            <a:r>
              <a:rPr lang="tr-TR" dirty="0" err="1"/>
              <a:t>için</a:t>
            </a:r>
            <a:r>
              <a:rPr lang="tr-TR" dirty="0"/>
              <a:t> sosyal adaletin </a:t>
            </a:r>
            <a:r>
              <a:rPr lang="tr-TR" dirty="0" err="1"/>
              <a:t>sağlanmasına</a:t>
            </a:r>
            <a:r>
              <a:rPr lang="tr-TR" dirty="0"/>
              <a:t> yardımcı </a:t>
            </a:r>
            <a:r>
              <a:rPr lang="tr-TR" dirty="0" err="1"/>
              <a:t>olduğuna</a:t>
            </a:r>
            <a:r>
              <a:rPr lang="tr-TR" dirty="0"/>
              <a:t> vurgu yaparlar.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47302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2AF30A8-CA7F-8949-8A12-40823FDC1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Avrupa’da Öne Çıkan Durum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4E725C-069C-C647-91D7-B9FA732DB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tr-TR" dirty="0"/>
              <a:t>Avrupa’nın medya </a:t>
            </a:r>
            <a:r>
              <a:rPr lang="tr-TR" dirty="0" err="1"/>
              <a:t>okuryazarlığı</a:t>
            </a:r>
            <a:r>
              <a:rPr lang="tr-TR" dirty="0"/>
              <a:t> profiline </a:t>
            </a:r>
            <a:r>
              <a:rPr lang="tr-TR" dirty="0" err="1"/>
              <a:t>bakıldığı</a:t>
            </a:r>
            <a:r>
              <a:rPr lang="tr-TR" dirty="0"/>
              <a:t> zaman </a:t>
            </a:r>
            <a:r>
              <a:rPr lang="tr-TR" dirty="0" err="1"/>
              <a:t>şu</a:t>
            </a:r>
            <a:r>
              <a:rPr lang="tr-TR" dirty="0"/>
              <a:t> noktaların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çıktığı</a:t>
            </a:r>
            <a:r>
              <a:rPr lang="tr-TR" dirty="0"/>
              <a:t> </a:t>
            </a:r>
            <a:r>
              <a:rPr lang="tr-TR" dirty="0" err="1"/>
              <a:t>söylenebilir</a:t>
            </a:r>
            <a:r>
              <a:rPr lang="tr-TR" dirty="0"/>
              <a:t>: </a:t>
            </a:r>
          </a:p>
          <a:p>
            <a:r>
              <a:rPr lang="tr-TR" dirty="0"/>
              <a:t>Medya okuryazarlık </a:t>
            </a:r>
            <a:r>
              <a:rPr lang="tr-TR" dirty="0" err="1"/>
              <a:t>eğitiminin</a:t>
            </a:r>
            <a:r>
              <a:rPr lang="tr-TR" dirty="0"/>
              <a:t>, zorunlu </a:t>
            </a:r>
            <a:r>
              <a:rPr lang="tr-TR" dirty="0" err="1"/>
              <a:t>eğitimin</a:t>
            </a:r>
            <a:r>
              <a:rPr lang="tr-TR" dirty="0"/>
              <a:t> farklı </a:t>
            </a:r>
            <a:r>
              <a:rPr lang="tr-TR" dirty="0" err="1"/>
              <a:t>düzeylerinde</a:t>
            </a:r>
            <a:r>
              <a:rPr lang="tr-TR" dirty="0"/>
              <a:t> sistemli bir </a:t>
            </a:r>
            <a:r>
              <a:rPr lang="tr-TR" dirty="0" err="1"/>
              <a:t>şekilde</a:t>
            </a:r>
            <a:r>
              <a:rPr lang="tr-TR" dirty="0"/>
              <a:t> uygulanmaktadır </a:t>
            </a:r>
          </a:p>
          <a:p>
            <a:r>
              <a:rPr lang="tr-TR" dirty="0"/>
              <a:t>Medya </a:t>
            </a:r>
            <a:r>
              <a:rPr lang="tr-TR" dirty="0" err="1"/>
              <a:t>okuryazarlığı</a:t>
            </a:r>
            <a:r>
              <a:rPr lang="tr-TR" dirty="0"/>
              <a:t> alanının </a:t>
            </a:r>
            <a:r>
              <a:rPr lang="tr-TR" dirty="0" err="1"/>
              <a:t>eğitim</a:t>
            </a:r>
            <a:r>
              <a:rPr lang="tr-TR" dirty="0"/>
              <a:t> </a:t>
            </a:r>
            <a:r>
              <a:rPr lang="tr-TR" dirty="0" err="1"/>
              <a:t>dışında</a:t>
            </a:r>
            <a:r>
              <a:rPr lang="tr-TR" dirty="0"/>
              <a:t> da, </a:t>
            </a:r>
            <a:r>
              <a:rPr lang="tr-TR" dirty="0" err="1"/>
              <a:t>yaşam</a:t>
            </a:r>
            <a:r>
              <a:rPr lang="tr-TR" dirty="0"/>
              <a:t> boyu </a:t>
            </a:r>
            <a:r>
              <a:rPr lang="tr-TR" dirty="0" err="1"/>
              <a:t>eğitim</a:t>
            </a:r>
            <a:r>
              <a:rPr lang="tr-TR" dirty="0"/>
              <a:t> </a:t>
            </a:r>
            <a:r>
              <a:rPr lang="tr-TR" dirty="0" err="1"/>
              <a:t>sürecinde</a:t>
            </a:r>
            <a:r>
              <a:rPr lang="tr-TR" dirty="0"/>
              <a:t> bireyler, ulusal ve uluslararası etkinliklere </a:t>
            </a:r>
            <a:r>
              <a:rPr lang="tr-TR" dirty="0" err="1"/>
              <a:t>açıkça</a:t>
            </a:r>
            <a:r>
              <a:rPr lang="tr-TR" dirty="0"/>
              <a:t> </a:t>
            </a:r>
            <a:r>
              <a:rPr lang="tr-TR" dirty="0" err="1"/>
              <a:t>teşvik</a:t>
            </a:r>
            <a:r>
              <a:rPr lang="tr-TR" dirty="0"/>
              <a:t> edilmektedir </a:t>
            </a:r>
          </a:p>
          <a:p>
            <a:r>
              <a:rPr lang="tr-TR" dirty="0"/>
              <a:t>Gerek kamu kurumları gerek </a:t>
            </a:r>
            <a:r>
              <a:rPr lang="tr-TR" dirty="0" err="1"/>
              <a:t>özel</a:t>
            </a:r>
            <a:r>
              <a:rPr lang="tr-TR" dirty="0"/>
              <a:t> </a:t>
            </a:r>
            <a:r>
              <a:rPr lang="tr-TR" dirty="0" err="1"/>
              <a:t>girişimler</a:t>
            </a:r>
            <a:r>
              <a:rPr lang="tr-TR" dirty="0"/>
              <a:t> </a:t>
            </a:r>
            <a:r>
              <a:rPr lang="tr-TR" dirty="0" err="1"/>
              <a:t>eğitim</a:t>
            </a:r>
            <a:r>
              <a:rPr lang="tr-TR" dirty="0"/>
              <a:t> etkinliklerinde mutlaka yer almakta, </a:t>
            </a:r>
            <a:r>
              <a:rPr lang="tr-TR" dirty="0" err="1"/>
              <a:t>özellikle</a:t>
            </a:r>
            <a:r>
              <a:rPr lang="tr-TR" dirty="0"/>
              <a:t> akademik </a:t>
            </a:r>
            <a:r>
              <a:rPr lang="tr-TR" dirty="0" err="1"/>
              <a:t>çevrelerle</a:t>
            </a:r>
            <a:r>
              <a:rPr lang="tr-TR" dirty="0"/>
              <a:t> </a:t>
            </a:r>
            <a:r>
              <a:rPr lang="tr-TR" dirty="0" err="1"/>
              <a:t>işbirliği</a:t>
            </a:r>
            <a:r>
              <a:rPr lang="tr-TR" dirty="0"/>
              <a:t> </a:t>
            </a:r>
            <a:r>
              <a:rPr lang="tr-TR" dirty="0" err="1"/>
              <a:t>çerçevesinde</a:t>
            </a:r>
            <a:r>
              <a:rPr lang="tr-TR" dirty="0"/>
              <a:t> </a:t>
            </a:r>
            <a:r>
              <a:rPr lang="tr-TR" dirty="0" err="1"/>
              <a:t>üniversitelerde</a:t>
            </a:r>
            <a:r>
              <a:rPr lang="tr-TR" dirty="0"/>
              <a:t> </a:t>
            </a:r>
            <a:r>
              <a:rPr lang="tr-TR" dirty="0" err="1"/>
              <a:t>çeşitli</a:t>
            </a:r>
            <a:r>
              <a:rPr lang="tr-TR" dirty="0"/>
              <a:t> uygulamalarda bulunulmaktadır </a:t>
            </a:r>
          </a:p>
          <a:p>
            <a:r>
              <a:rPr lang="tr-TR" dirty="0"/>
              <a:t>Bireyler </a:t>
            </a:r>
            <a:r>
              <a:rPr lang="tr-TR" dirty="0" err="1"/>
              <a:t>küçük</a:t>
            </a:r>
            <a:r>
              <a:rPr lang="tr-TR" dirty="0"/>
              <a:t> </a:t>
            </a:r>
            <a:r>
              <a:rPr lang="tr-TR" dirty="0" err="1"/>
              <a:t>yaştan</a:t>
            </a:r>
            <a:r>
              <a:rPr lang="tr-TR" dirty="0"/>
              <a:t> itibaren medya </a:t>
            </a:r>
            <a:r>
              <a:rPr lang="tr-TR" dirty="0" err="1"/>
              <a:t>ürünleri</a:t>
            </a:r>
            <a:r>
              <a:rPr lang="tr-TR" dirty="0"/>
              <a:t> </a:t>
            </a:r>
            <a:r>
              <a:rPr lang="tr-TR" dirty="0" err="1"/>
              <a:t>üretim</a:t>
            </a:r>
            <a:r>
              <a:rPr lang="tr-TR" dirty="0"/>
              <a:t> </a:t>
            </a:r>
            <a:r>
              <a:rPr lang="tr-TR" dirty="0" err="1"/>
              <a:t>sürecinin</a:t>
            </a:r>
            <a:r>
              <a:rPr lang="tr-TR" dirty="0"/>
              <a:t> </a:t>
            </a:r>
            <a:r>
              <a:rPr lang="tr-TR" dirty="0" err="1"/>
              <a:t>içinde</a:t>
            </a:r>
            <a:r>
              <a:rPr lang="tr-TR" dirty="0"/>
              <a:t>, </a:t>
            </a:r>
            <a:r>
              <a:rPr lang="tr-TR" dirty="0" err="1"/>
              <a:t>üreterek</a:t>
            </a:r>
            <a:r>
              <a:rPr lang="tr-TR" dirty="0"/>
              <a:t>, </a:t>
            </a:r>
            <a:r>
              <a:rPr lang="tr-TR" dirty="0" err="1"/>
              <a:t>oluşturarak</a:t>
            </a:r>
            <a:r>
              <a:rPr lang="tr-TR" dirty="0"/>
              <a:t> ve </a:t>
            </a:r>
            <a:r>
              <a:rPr lang="tr-TR" dirty="0" err="1"/>
              <a:t>yaşayarak</a:t>
            </a:r>
            <a:r>
              <a:rPr lang="tr-TR" dirty="0"/>
              <a:t> </a:t>
            </a:r>
            <a:r>
              <a:rPr lang="tr-TR" dirty="0" err="1"/>
              <a:t>öğrenmektedir</a:t>
            </a:r>
            <a:r>
              <a:rPr lang="tr-TR" dirty="0"/>
              <a:t>. Bu kapsamda internete verilen </a:t>
            </a:r>
            <a:r>
              <a:rPr lang="tr-TR" dirty="0" err="1"/>
              <a:t>önem</a:t>
            </a:r>
            <a:r>
              <a:rPr lang="tr-TR" dirty="0"/>
              <a:t> </a:t>
            </a:r>
            <a:r>
              <a:rPr lang="tr-TR" dirty="0" err="1"/>
              <a:t>büyüktür</a:t>
            </a:r>
            <a:r>
              <a:rPr lang="tr-TR" dirty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33034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1DB520D-0C0C-5C48-9E85-9210AAE32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Türkiye’de Güncel Durum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E9D3104-54D3-5945-8A3B-8391976509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112 sayılı Kanunun 37’nci maddesinin (r) bendine </a:t>
            </a:r>
            <a:r>
              <a:rPr lang="tr-TR" dirty="0" err="1"/>
              <a:t>göre</a:t>
            </a:r>
            <a:r>
              <a:rPr lang="tr-TR" dirty="0"/>
              <a:t>, “medya </a:t>
            </a:r>
            <a:r>
              <a:rPr lang="tr-TR" dirty="0" err="1"/>
              <a:t>okuryazarlığının</a:t>
            </a:r>
            <a:r>
              <a:rPr lang="tr-TR" dirty="0"/>
              <a:t> toplumun </a:t>
            </a:r>
            <a:r>
              <a:rPr lang="tr-TR" dirty="0" err="1"/>
              <a:t>tüm</a:t>
            </a:r>
            <a:r>
              <a:rPr lang="tr-TR" dirty="0"/>
              <a:t> kesimlerini </a:t>
            </a:r>
            <a:r>
              <a:rPr lang="tr-TR" dirty="0" err="1"/>
              <a:t>içerecek</a:t>
            </a:r>
            <a:r>
              <a:rPr lang="tr-TR" dirty="0"/>
              <a:t> </a:t>
            </a:r>
            <a:r>
              <a:rPr lang="tr-TR" dirty="0" err="1"/>
              <a:t>şekilde</a:t>
            </a:r>
            <a:r>
              <a:rPr lang="tr-TR" dirty="0"/>
              <a:t> </a:t>
            </a:r>
            <a:r>
              <a:rPr lang="tr-TR" dirty="0" err="1"/>
              <a:t>yaygınlaştırılması</a:t>
            </a:r>
            <a:r>
              <a:rPr lang="tr-TR" dirty="0"/>
              <a:t> amacıyla, </a:t>
            </a:r>
            <a:r>
              <a:rPr lang="tr-TR" dirty="0" err="1"/>
              <a:t>başta</a:t>
            </a:r>
            <a:r>
              <a:rPr lang="tr-TR" dirty="0"/>
              <a:t> Milli </a:t>
            </a:r>
            <a:r>
              <a:rPr lang="tr-TR" dirty="0" err="1"/>
              <a:t>Eğitim</a:t>
            </a:r>
            <a:r>
              <a:rPr lang="tr-TR" dirty="0"/>
              <a:t> </a:t>
            </a:r>
            <a:r>
              <a:rPr lang="tr-TR" dirty="0" err="1"/>
              <a:t>Bakanlığı</a:t>
            </a:r>
            <a:r>
              <a:rPr lang="tr-TR" dirty="0"/>
              <a:t> olmak </a:t>
            </a:r>
            <a:r>
              <a:rPr lang="tr-TR" dirty="0" err="1"/>
              <a:t>üzere</a:t>
            </a:r>
            <a:r>
              <a:rPr lang="tr-TR" dirty="0"/>
              <a:t> </a:t>
            </a:r>
            <a:r>
              <a:rPr lang="tr-TR" dirty="0" err="1"/>
              <a:t>diğer</a:t>
            </a:r>
            <a:r>
              <a:rPr lang="tr-TR" dirty="0"/>
              <a:t> kamu kurumları ile </a:t>
            </a:r>
            <a:r>
              <a:rPr lang="tr-TR" dirty="0" err="1"/>
              <a:t>işbirliği</a:t>
            </a:r>
            <a:r>
              <a:rPr lang="tr-TR" dirty="0"/>
              <a:t> yapma” </a:t>
            </a:r>
            <a:r>
              <a:rPr lang="tr-TR" dirty="0" err="1"/>
              <a:t>görev</a:t>
            </a:r>
            <a:r>
              <a:rPr lang="tr-TR" dirty="0"/>
              <a:t> ve </a:t>
            </a:r>
            <a:r>
              <a:rPr lang="tr-TR" dirty="0" err="1"/>
              <a:t>sorumluluğu</a:t>
            </a:r>
            <a:r>
              <a:rPr lang="tr-TR" dirty="0"/>
              <a:t> </a:t>
            </a:r>
            <a:r>
              <a:rPr lang="tr-TR" dirty="0" err="1"/>
              <a:t>RTÜK’e</a:t>
            </a:r>
            <a:r>
              <a:rPr lang="tr-TR" dirty="0"/>
              <a:t> </a:t>
            </a:r>
            <a:r>
              <a:rPr lang="tr-TR" dirty="0" err="1"/>
              <a:t>verilmis</a:t>
            </a:r>
            <a:r>
              <a:rPr lang="tr-TR" dirty="0"/>
              <a:t>̧; </a:t>
            </a:r>
            <a:r>
              <a:rPr lang="tr-TR" dirty="0" err="1"/>
              <a:t>RTÜK’ün</a:t>
            </a:r>
            <a:r>
              <a:rPr lang="tr-TR" dirty="0"/>
              <a:t> bu </a:t>
            </a:r>
            <a:r>
              <a:rPr lang="tr-TR" dirty="0" err="1"/>
              <a:t>görev</a:t>
            </a:r>
            <a:r>
              <a:rPr lang="tr-TR" dirty="0"/>
              <a:t> </a:t>
            </a:r>
            <a:r>
              <a:rPr lang="tr-TR" dirty="0" err="1"/>
              <a:t>doğrultusunda</a:t>
            </a:r>
            <a:r>
              <a:rPr lang="tr-TR" dirty="0"/>
              <a:t> 2004 yılından </a:t>
            </a:r>
            <a:r>
              <a:rPr lang="tr-TR" dirty="0" err="1"/>
              <a:t>başlayarak</a:t>
            </a:r>
            <a:r>
              <a:rPr lang="tr-TR" dirty="0"/>
              <a:t> Milli </a:t>
            </a:r>
            <a:r>
              <a:rPr lang="tr-TR" dirty="0" err="1"/>
              <a:t>Eğitim</a:t>
            </a:r>
            <a:r>
              <a:rPr lang="tr-TR" dirty="0"/>
              <a:t> </a:t>
            </a:r>
            <a:r>
              <a:rPr lang="tr-TR" dirty="0" err="1"/>
              <a:t>Bakanlığı</a:t>
            </a:r>
            <a:r>
              <a:rPr lang="tr-TR" dirty="0"/>
              <a:t> ile medya </a:t>
            </a:r>
            <a:r>
              <a:rPr lang="tr-TR" dirty="0" err="1"/>
              <a:t>okuryazarlığı</a:t>
            </a:r>
            <a:r>
              <a:rPr lang="tr-TR" dirty="0"/>
              <a:t> dersinin </a:t>
            </a:r>
            <a:r>
              <a:rPr lang="tr-TR" dirty="0" err="1"/>
              <a:t>ilköğretim</a:t>
            </a:r>
            <a:r>
              <a:rPr lang="tr-TR" dirty="0"/>
              <a:t> </a:t>
            </a:r>
            <a:r>
              <a:rPr lang="tr-TR" dirty="0" err="1"/>
              <a:t>müfredatına</a:t>
            </a:r>
            <a:r>
              <a:rPr lang="tr-TR" dirty="0"/>
              <a:t> konulması temelinde </a:t>
            </a:r>
            <a:r>
              <a:rPr lang="tr-TR" dirty="0" err="1"/>
              <a:t>işbirliği</a:t>
            </a:r>
            <a:r>
              <a:rPr lang="tr-TR" dirty="0"/>
              <a:t> </a:t>
            </a:r>
            <a:r>
              <a:rPr lang="tr-TR" dirty="0" err="1"/>
              <a:t>yapmıştır</a:t>
            </a:r>
            <a:r>
              <a:rPr lang="tr-TR" dirty="0"/>
              <a:t>.</a:t>
            </a:r>
          </a:p>
          <a:p>
            <a:r>
              <a:rPr lang="tr-TR" i="1" dirty="0" err="1"/>
              <a:t>Türkiye’de</a:t>
            </a:r>
            <a:r>
              <a:rPr lang="tr-TR" i="1" dirty="0"/>
              <a:t> medya </a:t>
            </a:r>
            <a:r>
              <a:rPr lang="tr-TR" i="1" dirty="0" err="1"/>
              <a:t>okuryazarlığına</a:t>
            </a:r>
            <a:r>
              <a:rPr lang="tr-TR" i="1" dirty="0"/>
              <a:t> </a:t>
            </a:r>
            <a:r>
              <a:rPr lang="tr-TR" i="1" dirty="0" err="1"/>
              <a:t>ilişkin</a:t>
            </a:r>
            <a:r>
              <a:rPr lang="tr-TR" i="1" dirty="0"/>
              <a:t> ilk proje Radyo ve Televizyon </a:t>
            </a:r>
            <a:r>
              <a:rPr lang="tr-TR" i="1" dirty="0" err="1"/>
              <a:t>Üst</a:t>
            </a:r>
            <a:r>
              <a:rPr lang="tr-TR" i="1" dirty="0"/>
              <a:t> Kurulu ile Milli </a:t>
            </a:r>
            <a:r>
              <a:rPr lang="tr-TR" i="1" dirty="0" err="1"/>
              <a:t>Eğitim</a:t>
            </a:r>
            <a:r>
              <a:rPr lang="tr-TR" i="1" dirty="0"/>
              <a:t> </a:t>
            </a:r>
            <a:r>
              <a:rPr lang="tr-TR" i="1" dirty="0" err="1"/>
              <a:t>Bakanlığı’nın</a:t>
            </a:r>
            <a:r>
              <a:rPr lang="tr-TR" i="1" dirty="0"/>
              <a:t> </a:t>
            </a:r>
            <a:r>
              <a:rPr lang="tr-TR" i="1" dirty="0" err="1"/>
              <a:t>ortaklaşa</a:t>
            </a:r>
            <a:r>
              <a:rPr lang="tr-TR" i="1" dirty="0"/>
              <a:t> </a:t>
            </a:r>
            <a:r>
              <a:rPr lang="tr-TR" i="1" dirty="0" err="1"/>
              <a:t>yürüttüğu</a:t>
            </a:r>
            <a:r>
              <a:rPr lang="tr-TR" i="1" dirty="0"/>
              <a:t>̈ “Medya </a:t>
            </a:r>
            <a:r>
              <a:rPr lang="tr-TR" i="1" dirty="0" err="1"/>
              <a:t>Okuryazarlığı</a:t>
            </a:r>
            <a:r>
              <a:rPr lang="tr-TR" i="1" dirty="0"/>
              <a:t> Projesi” ile </a:t>
            </a:r>
            <a:r>
              <a:rPr lang="tr-TR" i="1" dirty="0" err="1"/>
              <a:t>başlamıştır</a:t>
            </a:r>
            <a:r>
              <a:rPr lang="tr-TR" i="1" dirty="0"/>
              <a:t>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539050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34A5A3-185E-6E4E-83C8-EAA7B4AAD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Türkiye’de Güncel Durum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CB528F8-21A7-2D43-AA9D-34A250315F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Proje kapsamında, </a:t>
            </a:r>
            <a:r>
              <a:rPr lang="tr-TR" dirty="0" err="1"/>
              <a:t>Türkiye’deki</a:t>
            </a:r>
            <a:r>
              <a:rPr lang="tr-TR" dirty="0"/>
              <a:t> </a:t>
            </a:r>
            <a:r>
              <a:rPr lang="tr-TR" dirty="0" err="1"/>
              <a:t>bütün</a:t>
            </a:r>
            <a:r>
              <a:rPr lang="tr-TR" dirty="0"/>
              <a:t> </a:t>
            </a:r>
            <a:r>
              <a:rPr lang="tr-TR" dirty="0" err="1"/>
              <a:t>ilköğretim</a:t>
            </a:r>
            <a:r>
              <a:rPr lang="tr-TR" dirty="0"/>
              <a:t> okullarında medya </a:t>
            </a:r>
            <a:r>
              <a:rPr lang="tr-TR" dirty="0" err="1"/>
              <a:t>okuryazarlığı</a:t>
            </a:r>
            <a:r>
              <a:rPr lang="tr-TR" dirty="0"/>
              <a:t> </a:t>
            </a:r>
            <a:r>
              <a:rPr lang="tr-TR" dirty="0" err="1"/>
              <a:t>eğitimi</a:t>
            </a:r>
            <a:r>
              <a:rPr lang="tr-TR" dirty="0"/>
              <a:t> verilmesi kararı </a:t>
            </a:r>
            <a:r>
              <a:rPr lang="tr-TR" dirty="0" err="1"/>
              <a:t>alınmıştır</a:t>
            </a:r>
            <a:r>
              <a:rPr lang="tr-TR" dirty="0"/>
              <a:t>. </a:t>
            </a:r>
          </a:p>
          <a:p>
            <a:r>
              <a:rPr lang="tr-TR" dirty="0"/>
              <a:t>Projenin </a:t>
            </a:r>
            <a:r>
              <a:rPr lang="tr-TR" dirty="0" err="1"/>
              <a:t>başlamasıyla</a:t>
            </a:r>
            <a:r>
              <a:rPr lang="tr-TR" dirty="0"/>
              <a:t> birlikte, 2006- 2007 </a:t>
            </a:r>
            <a:r>
              <a:rPr lang="tr-TR" dirty="0" err="1"/>
              <a:t>eğitim</a:t>
            </a:r>
            <a:r>
              <a:rPr lang="tr-TR" dirty="0"/>
              <a:t>- </a:t>
            </a:r>
            <a:r>
              <a:rPr lang="tr-TR" dirty="0" err="1"/>
              <a:t>öğretim</a:t>
            </a:r>
            <a:r>
              <a:rPr lang="tr-TR" dirty="0"/>
              <a:t> yılında Ankara, </a:t>
            </a:r>
            <a:r>
              <a:rPr lang="tr-TR" dirty="0" err="1"/>
              <a:t>İstanbul</a:t>
            </a:r>
            <a:r>
              <a:rPr lang="tr-TR" dirty="0"/>
              <a:t>, </a:t>
            </a:r>
            <a:r>
              <a:rPr lang="tr-TR" dirty="0" err="1"/>
              <a:t>İzmir</a:t>
            </a:r>
            <a:r>
              <a:rPr lang="tr-TR" dirty="0"/>
              <a:t>, Adana ve Erzurum’daki </a:t>
            </a:r>
            <a:r>
              <a:rPr lang="tr-TR" dirty="0" err="1"/>
              <a:t>bes</a:t>
            </a:r>
            <a:r>
              <a:rPr lang="tr-TR" dirty="0"/>
              <a:t>̧ </a:t>
            </a:r>
            <a:r>
              <a:rPr lang="tr-TR" dirty="0" err="1"/>
              <a:t>ilköğretim</a:t>
            </a:r>
            <a:r>
              <a:rPr lang="tr-TR" dirty="0"/>
              <a:t> okulunda pilot uygulama olarak medya </a:t>
            </a:r>
            <a:r>
              <a:rPr lang="tr-TR" dirty="0" err="1"/>
              <a:t>okuryazarlığı</a:t>
            </a:r>
            <a:r>
              <a:rPr lang="tr-TR" dirty="0"/>
              <a:t> dersi verilmeye </a:t>
            </a:r>
            <a:r>
              <a:rPr lang="tr-TR" dirty="0" err="1"/>
              <a:t>başlanmıştır</a:t>
            </a:r>
            <a:r>
              <a:rPr lang="tr-TR" dirty="0"/>
              <a:t>. </a:t>
            </a:r>
          </a:p>
          <a:p>
            <a:r>
              <a:rPr lang="tr-TR" dirty="0"/>
              <a:t>2007- 2008 </a:t>
            </a:r>
            <a:r>
              <a:rPr lang="tr-TR" dirty="0" err="1"/>
              <a:t>eğitim</a:t>
            </a:r>
            <a:r>
              <a:rPr lang="tr-TR" dirty="0"/>
              <a:t>- </a:t>
            </a:r>
            <a:r>
              <a:rPr lang="tr-TR" dirty="0" err="1"/>
              <a:t>öğretim</a:t>
            </a:r>
            <a:r>
              <a:rPr lang="tr-TR" dirty="0"/>
              <a:t> yılından itibaren ise </a:t>
            </a:r>
            <a:r>
              <a:rPr lang="tr-TR" dirty="0" err="1"/>
              <a:t>Türkiye</a:t>
            </a:r>
            <a:r>
              <a:rPr lang="tr-TR" dirty="0"/>
              <a:t> genelindeki 35 bin </a:t>
            </a:r>
            <a:r>
              <a:rPr lang="tr-TR" dirty="0" err="1"/>
              <a:t>ilköğretim</a:t>
            </a:r>
            <a:r>
              <a:rPr lang="tr-TR" dirty="0"/>
              <a:t> okulunda </a:t>
            </a:r>
            <a:r>
              <a:rPr lang="tr-TR" dirty="0" err="1"/>
              <a:t>seçmeli</a:t>
            </a:r>
            <a:r>
              <a:rPr lang="tr-TR" dirty="0"/>
              <a:t> ders olarak okutulması </a:t>
            </a:r>
            <a:r>
              <a:rPr lang="tr-TR" dirty="0" err="1"/>
              <a:t>planlanmıştır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428320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9DE67CD-D032-634E-A2E4-85C46122B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Programın Amaçları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45D94A-D0DE-694F-8FA3-DFC08C3DBE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Medyayı farklı </a:t>
            </a:r>
            <a:r>
              <a:rPr lang="tr-TR" dirty="0" err="1"/>
              <a:t>açılardan</a:t>
            </a:r>
            <a:r>
              <a:rPr lang="tr-TR" dirty="0"/>
              <a:t> okuyarak </a:t>
            </a:r>
            <a:r>
              <a:rPr lang="tr-TR" dirty="0" err="1"/>
              <a:t>yaşadığı</a:t>
            </a:r>
            <a:r>
              <a:rPr lang="tr-TR" dirty="0"/>
              <a:t> </a:t>
            </a:r>
            <a:r>
              <a:rPr lang="tr-TR" dirty="0" err="1"/>
              <a:t>çevreye</a:t>
            </a:r>
            <a:r>
              <a:rPr lang="tr-TR" dirty="0"/>
              <a:t> duyarlı, </a:t>
            </a:r>
            <a:r>
              <a:rPr lang="tr-TR" dirty="0" err="1"/>
              <a:t>ülkesinin</a:t>
            </a:r>
            <a:r>
              <a:rPr lang="tr-TR" dirty="0"/>
              <a:t> problemlerini bilen, medyada </a:t>
            </a:r>
            <a:r>
              <a:rPr lang="tr-TR" dirty="0" err="1"/>
              <a:t>gördüklerini</a:t>
            </a:r>
            <a:r>
              <a:rPr lang="tr-TR" dirty="0"/>
              <a:t> aklın </a:t>
            </a:r>
            <a:r>
              <a:rPr lang="tr-TR" dirty="0" err="1"/>
              <a:t>süzgecinden</a:t>
            </a:r>
            <a:r>
              <a:rPr lang="tr-TR" dirty="0"/>
              <a:t> </a:t>
            </a:r>
            <a:r>
              <a:rPr lang="tr-TR" dirty="0" err="1"/>
              <a:t>geçirecek</a:t>
            </a:r>
            <a:r>
              <a:rPr lang="tr-TR" dirty="0"/>
              <a:t> </a:t>
            </a:r>
            <a:r>
              <a:rPr lang="tr-TR" dirty="0" err="1"/>
              <a:t>bilinc</a:t>
            </a:r>
            <a:r>
              <a:rPr lang="tr-TR" dirty="0"/>
              <a:t>̧ kazanır. </a:t>
            </a:r>
          </a:p>
          <a:p>
            <a:r>
              <a:rPr lang="tr-TR" dirty="0"/>
              <a:t>Televizyon, video, sinema, reklamlar, yazılı basın, internet vb. ortamlardaki mesajlara </a:t>
            </a:r>
            <a:r>
              <a:rPr lang="tr-TR" dirty="0" err="1"/>
              <a:t>ulaşarak</a:t>
            </a:r>
            <a:r>
              <a:rPr lang="tr-TR" dirty="0"/>
              <a:t> bunları </a:t>
            </a:r>
            <a:r>
              <a:rPr lang="tr-TR" dirty="0" err="1"/>
              <a:t>çözümleme</a:t>
            </a:r>
            <a:r>
              <a:rPr lang="tr-TR" dirty="0"/>
              <a:t>, </a:t>
            </a:r>
            <a:r>
              <a:rPr lang="tr-TR" dirty="0" err="1"/>
              <a:t>değerlendirme</a:t>
            </a:r>
            <a:r>
              <a:rPr lang="tr-TR" dirty="0"/>
              <a:t> ve iletme </a:t>
            </a:r>
            <a:r>
              <a:rPr lang="tr-TR" dirty="0" err="1"/>
              <a:t>yeteneği</a:t>
            </a:r>
            <a:r>
              <a:rPr lang="tr-TR" dirty="0"/>
              <a:t> elde eder. </a:t>
            </a:r>
          </a:p>
          <a:p>
            <a:r>
              <a:rPr lang="tr-TR" dirty="0"/>
              <a:t>Yazılı, </a:t>
            </a:r>
            <a:r>
              <a:rPr lang="tr-TR" dirty="0" err="1"/>
              <a:t>görsel</a:t>
            </a:r>
            <a:r>
              <a:rPr lang="tr-TR" dirty="0"/>
              <a:t>, </a:t>
            </a:r>
            <a:r>
              <a:rPr lang="tr-TR" dirty="0" err="1"/>
              <a:t>işitsel</a:t>
            </a:r>
            <a:r>
              <a:rPr lang="tr-TR" dirty="0"/>
              <a:t> medyaya </a:t>
            </a:r>
            <a:r>
              <a:rPr lang="tr-TR" dirty="0" err="1"/>
              <a:t>yönelik</a:t>
            </a:r>
            <a:r>
              <a:rPr lang="tr-TR" dirty="0"/>
              <a:t> </a:t>
            </a:r>
            <a:r>
              <a:rPr lang="tr-TR" dirty="0" err="1"/>
              <a:t>eleştirel</a:t>
            </a:r>
            <a:r>
              <a:rPr lang="tr-TR" dirty="0"/>
              <a:t> </a:t>
            </a:r>
            <a:r>
              <a:rPr lang="tr-TR" dirty="0" err="1"/>
              <a:t>bakıs</a:t>
            </a:r>
            <a:r>
              <a:rPr lang="tr-TR" dirty="0"/>
              <a:t>̧ </a:t>
            </a:r>
            <a:r>
              <a:rPr lang="tr-TR" dirty="0" err="1"/>
              <a:t>açısı</a:t>
            </a:r>
            <a:r>
              <a:rPr lang="tr-TR" dirty="0"/>
              <a:t> kazanır. </a:t>
            </a:r>
          </a:p>
          <a:p>
            <a:r>
              <a:rPr lang="tr-TR" dirty="0"/>
              <a:t>Mesajların </a:t>
            </a:r>
            <a:r>
              <a:rPr lang="tr-TR" dirty="0" err="1"/>
              <a:t>oluşturulmasına</a:t>
            </a:r>
            <a:r>
              <a:rPr lang="tr-TR" dirty="0"/>
              <a:t> ve analizine </a:t>
            </a:r>
            <a:r>
              <a:rPr lang="tr-TR" dirty="0" err="1"/>
              <a:t>dönük</a:t>
            </a:r>
            <a:r>
              <a:rPr lang="tr-TR" dirty="0"/>
              <a:t> olarak cevap bulmaktan soru sorma </a:t>
            </a:r>
            <a:r>
              <a:rPr lang="tr-TR" dirty="0" err="1"/>
              <a:t>sürecine</a:t>
            </a:r>
            <a:r>
              <a:rPr lang="tr-TR" dirty="0"/>
              <a:t> </a:t>
            </a:r>
            <a:r>
              <a:rPr lang="tr-TR" dirty="0" err="1"/>
              <a:t>doğru</a:t>
            </a:r>
            <a:r>
              <a:rPr lang="tr-TR" dirty="0"/>
              <a:t> bir </a:t>
            </a:r>
            <a:r>
              <a:rPr lang="tr-TR" dirty="0" err="1"/>
              <a:t>değişimi</a:t>
            </a:r>
            <a:r>
              <a:rPr lang="tr-TR" dirty="0"/>
              <a:t> </a:t>
            </a:r>
            <a:r>
              <a:rPr lang="tr-TR" dirty="0" err="1"/>
              <a:t>gündeme</a:t>
            </a:r>
            <a:r>
              <a:rPr lang="tr-TR" dirty="0"/>
              <a:t> getirir. </a:t>
            </a:r>
          </a:p>
          <a:p>
            <a:r>
              <a:rPr lang="tr-TR" dirty="0" err="1"/>
              <a:t>Bilinçli</a:t>
            </a:r>
            <a:r>
              <a:rPr lang="tr-TR" dirty="0"/>
              <a:t> bir medya okuryazarı olur. </a:t>
            </a:r>
          </a:p>
          <a:p>
            <a:r>
              <a:rPr lang="tr-TR" dirty="0"/>
              <a:t>Toplumsal </a:t>
            </a:r>
            <a:r>
              <a:rPr lang="tr-TR" dirty="0" err="1"/>
              <a:t>yaşama</a:t>
            </a:r>
            <a:r>
              <a:rPr lang="tr-TR" dirty="0"/>
              <a:t> daha aktif ve yapıcı </a:t>
            </a:r>
            <a:r>
              <a:rPr lang="tr-TR" dirty="0" err="1"/>
              <a:t>şekilde</a:t>
            </a:r>
            <a:r>
              <a:rPr lang="tr-TR" dirty="0"/>
              <a:t> katılır. </a:t>
            </a:r>
          </a:p>
          <a:p>
            <a:r>
              <a:rPr lang="tr-TR" dirty="0"/>
              <a:t>Kamu ve </a:t>
            </a:r>
            <a:r>
              <a:rPr lang="tr-TR" dirty="0" err="1"/>
              <a:t>özel</a:t>
            </a:r>
            <a:r>
              <a:rPr lang="tr-TR" dirty="0"/>
              <a:t> </a:t>
            </a:r>
            <a:r>
              <a:rPr lang="tr-TR" dirty="0" err="1"/>
              <a:t>yayıncılığın</a:t>
            </a:r>
            <a:r>
              <a:rPr lang="tr-TR" dirty="0"/>
              <a:t> daha olumlu noktalara </a:t>
            </a:r>
            <a:r>
              <a:rPr lang="tr-TR" dirty="0" err="1"/>
              <a:t>taşınması</a:t>
            </a:r>
            <a:r>
              <a:rPr lang="tr-TR" dirty="0"/>
              <a:t> noktasında duyarlılık </a:t>
            </a:r>
            <a:r>
              <a:rPr lang="tr-TR" dirty="0" err="1"/>
              <a:t>oluşturulmasına</a:t>
            </a:r>
            <a:r>
              <a:rPr lang="tr-TR" dirty="0"/>
              <a:t> katkı </a:t>
            </a:r>
            <a:r>
              <a:rPr lang="tr-TR" dirty="0" err="1"/>
              <a:t>sağlar</a:t>
            </a:r>
            <a:r>
              <a:rPr lang="tr-TR" dirty="0"/>
              <a:t>.</a:t>
            </a:r>
            <a:br>
              <a:rPr lang="tr-TR" dirty="0"/>
            </a:b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23219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56BBB06-CC67-1A43-BE23-5A90EA027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Türkiye’de Güncel Durum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C3E309-7EA9-C644-BD33-5AF84446FD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Medya </a:t>
            </a:r>
            <a:r>
              <a:rPr lang="tr-TR" dirty="0" err="1"/>
              <a:t>Okuryazarlığı</a:t>
            </a:r>
            <a:r>
              <a:rPr lang="tr-TR" dirty="0"/>
              <a:t> </a:t>
            </a:r>
            <a:r>
              <a:rPr lang="tr-TR" dirty="0" err="1"/>
              <a:t>Öğretim</a:t>
            </a:r>
            <a:r>
              <a:rPr lang="tr-TR" dirty="0"/>
              <a:t> Programı ile </a:t>
            </a:r>
            <a:r>
              <a:rPr lang="tr-TR" dirty="0" err="1"/>
              <a:t>öğrencilere</a:t>
            </a:r>
            <a:r>
              <a:rPr lang="tr-TR" dirty="0"/>
              <a:t>; </a:t>
            </a:r>
            <a:r>
              <a:rPr lang="tr-TR" dirty="0" err="1"/>
              <a:t>özel</a:t>
            </a:r>
            <a:r>
              <a:rPr lang="tr-TR" dirty="0"/>
              <a:t> </a:t>
            </a:r>
            <a:r>
              <a:rPr lang="tr-TR" dirty="0" err="1"/>
              <a:t>yaşamın</a:t>
            </a:r>
            <a:r>
              <a:rPr lang="tr-TR" dirty="0"/>
              <a:t> </a:t>
            </a:r>
            <a:r>
              <a:rPr lang="tr-TR" dirty="0" err="1"/>
              <a:t>gizliliğine</a:t>
            </a:r>
            <a:r>
              <a:rPr lang="tr-TR" dirty="0"/>
              <a:t> saygı, estetik duyarlılık, </a:t>
            </a:r>
            <a:r>
              <a:rPr lang="tr-TR" dirty="0" err="1"/>
              <a:t>dürüstlük</a:t>
            </a:r>
            <a:r>
              <a:rPr lang="tr-TR" dirty="0"/>
              <a:t>, sorumluluk, etik kurallara </a:t>
            </a:r>
            <a:r>
              <a:rPr lang="tr-TR" dirty="0" err="1"/>
              <a:t>bağlılık</a:t>
            </a:r>
            <a:r>
              <a:rPr lang="tr-TR" dirty="0"/>
              <a:t>, farklılıklara saygı duyma, </a:t>
            </a:r>
            <a:r>
              <a:rPr lang="tr-TR" dirty="0" err="1"/>
              <a:t>kültürel</a:t>
            </a:r>
            <a:r>
              <a:rPr lang="tr-TR" dirty="0"/>
              <a:t> mirası </a:t>
            </a:r>
            <a:r>
              <a:rPr lang="tr-TR" dirty="0" err="1"/>
              <a:t>yaşatmaya</a:t>
            </a:r>
            <a:r>
              <a:rPr lang="tr-TR" dirty="0"/>
              <a:t> duyarlılık, aile </a:t>
            </a:r>
            <a:r>
              <a:rPr lang="tr-TR" dirty="0" err="1"/>
              <a:t>içi</a:t>
            </a:r>
            <a:r>
              <a:rPr lang="tr-TR" dirty="0"/>
              <a:t> </a:t>
            </a:r>
            <a:r>
              <a:rPr lang="tr-TR" dirty="0" err="1"/>
              <a:t>iletişime</a:t>
            </a:r>
            <a:r>
              <a:rPr lang="tr-TR" dirty="0"/>
              <a:t> </a:t>
            </a:r>
            <a:r>
              <a:rPr lang="tr-TR" dirty="0" err="1"/>
              <a:t>önem</a:t>
            </a:r>
            <a:r>
              <a:rPr lang="tr-TR" dirty="0"/>
              <a:t> verme, </a:t>
            </a:r>
            <a:r>
              <a:rPr lang="tr-TR" dirty="0" err="1"/>
              <a:t>bilinçli</a:t>
            </a:r>
            <a:r>
              <a:rPr lang="tr-TR" dirty="0"/>
              <a:t> </a:t>
            </a:r>
            <a:r>
              <a:rPr lang="tr-TR" dirty="0" err="1"/>
              <a:t>tüketim</a:t>
            </a:r>
            <a:r>
              <a:rPr lang="tr-TR" dirty="0"/>
              <a:t>, toplumsal hayata aktif katılım, bilimsellik, </a:t>
            </a:r>
            <a:r>
              <a:rPr lang="tr-TR" dirty="0" err="1"/>
              <a:t>eşitlik</a:t>
            </a:r>
            <a:r>
              <a:rPr lang="tr-TR" dirty="0"/>
              <a:t>, </a:t>
            </a:r>
            <a:r>
              <a:rPr lang="tr-TR" dirty="0" err="1"/>
              <a:t>yardımlaşma</a:t>
            </a:r>
            <a:r>
              <a:rPr lang="tr-TR" dirty="0"/>
              <a:t>, </a:t>
            </a:r>
            <a:r>
              <a:rPr lang="tr-TR" dirty="0" err="1"/>
              <a:t>dayanışma</a:t>
            </a:r>
            <a:r>
              <a:rPr lang="tr-TR" dirty="0"/>
              <a:t>, </a:t>
            </a:r>
            <a:r>
              <a:rPr lang="tr-TR" dirty="0" err="1"/>
              <a:t>paylaşma</a:t>
            </a:r>
            <a:r>
              <a:rPr lang="tr-TR" dirty="0"/>
              <a:t> </a:t>
            </a:r>
            <a:r>
              <a:rPr lang="tr-TR" dirty="0" err="1"/>
              <a:t>değerleri</a:t>
            </a:r>
            <a:r>
              <a:rPr lang="tr-TR" dirty="0"/>
              <a:t> kazandırılmak istenmektedir. </a:t>
            </a:r>
          </a:p>
          <a:p>
            <a:r>
              <a:rPr lang="tr-TR" dirty="0"/>
              <a:t>Medya </a:t>
            </a:r>
            <a:r>
              <a:rPr lang="tr-TR" dirty="0" err="1"/>
              <a:t>Okuryazarlığı</a:t>
            </a:r>
            <a:r>
              <a:rPr lang="tr-TR" dirty="0"/>
              <a:t> Projesi, RTÜK tarafından uygulamaya sokulan Akıllı </a:t>
            </a:r>
            <a:r>
              <a:rPr lang="tr-TR" dirty="0" err="1"/>
              <a:t>İşaretler</a:t>
            </a:r>
            <a:r>
              <a:rPr lang="tr-TR" dirty="0"/>
              <a:t> Projesi ile desteklenmeye </a:t>
            </a:r>
            <a:r>
              <a:rPr lang="tr-TR" dirty="0" err="1"/>
              <a:t>çalışılmıştır</a:t>
            </a:r>
            <a:r>
              <a:rPr lang="tr-TR" dirty="0"/>
              <a:t>. </a:t>
            </a:r>
          </a:p>
          <a:p>
            <a:r>
              <a:rPr lang="tr-TR" dirty="0"/>
              <a:t>Bu proje, medya </a:t>
            </a:r>
            <a:r>
              <a:rPr lang="tr-TR" dirty="0" err="1"/>
              <a:t>okuryazarlığı</a:t>
            </a:r>
            <a:r>
              <a:rPr lang="tr-TR" dirty="0"/>
              <a:t> </a:t>
            </a:r>
            <a:r>
              <a:rPr lang="tr-TR" dirty="0" err="1"/>
              <a:t>eğitiminde</a:t>
            </a:r>
            <a:r>
              <a:rPr lang="tr-TR" dirty="0"/>
              <a:t> ailenin </a:t>
            </a:r>
            <a:r>
              <a:rPr lang="tr-TR" dirty="0" err="1"/>
              <a:t>işlevini</a:t>
            </a:r>
            <a:r>
              <a:rPr lang="tr-TR" dirty="0"/>
              <a:t> artırmayı </a:t>
            </a:r>
            <a:r>
              <a:rPr lang="tr-TR" dirty="0" err="1"/>
              <a:t>amaçlarken</a:t>
            </a:r>
            <a:r>
              <a:rPr lang="tr-TR" dirty="0"/>
              <a:t>, ebeveynlerin </a:t>
            </a:r>
            <a:r>
              <a:rPr lang="tr-TR" dirty="0" err="1"/>
              <a:t>özellikle</a:t>
            </a:r>
            <a:r>
              <a:rPr lang="tr-TR" dirty="0"/>
              <a:t> </a:t>
            </a:r>
            <a:r>
              <a:rPr lang="tr-TR" dirty="0" err="1"/>
              <a:t>çocukların</a:t>
            </a:r>
            <a:r>
              <a:rPr lang="tr-TR" dirty="0"/>
              <a:t> medya </a:t>
            </a:r>
            <a:r>
              <a:rPr lang="tr-TR" dirty="0" err="1"/>
              <a:t>dolayımıyla</a:t>
            </a:r>
            <a:r>
              <a:rPr lang="tr-TR" dirty="0"/>
              <a:t> duygusal zekâ </a:t>
            </a:r>
            <a:r>
              <a:rPr lang="tr-TR" dirty="0" err="1"/>
              <a:t>gelişimi</a:t>
            </a:r>
            <a:r>
              <a:rPr lang="tr-TR" dirty="0"/>
              <a:t> </a:t>
            </a:r>
            <a:r>
              <a:rPr lang="tr-TR" dirty="0" err="1"/>
              <a:t>sürecine</a:t>
            </a:r>
            <a:r>
              <a:rPr lang="tr-TR" dirty="0"/>
              <a:t> daha etkin katılımını </a:t>
            </a:r>
            <a:r>
              <a:rPr lang="tr-TR" dirty="0" err="1"/>
              <a:t>sağlamayı</a:t>
            </a:r>
            <a:r>
              <a:rPr lang="tr-TR" dirty="0"/>
              <a:t> </a:t>
            </a:r>
            <a:r>
              <a:rPr lang="tr-TR" dirty="0" err="1"/>
              <a:t>amaçlamaktadır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71264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B842C9-6ACC-D249-9187-0947FEFF1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Türkiye’de Güncel Durum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12A9F16-9AFD-8D4A-9F7B-4DB13A435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Atılan bu adımlara </a:t>
            </a:r>
            <a:r>
              <a:rPr lang="tr-TR" dirty="0" err="1"/>
              <a:t>rağmen</a:t>
            </a:r>
            <a:r>
              <a:rPr lang="tr-TR" dirty="0"/>
              <a:t> </a:t>
            </a:r>
            <a:r>
              <a:rPr lang="tr-TR" dirty="0" err="1"/>
              <a:t>Türkiye’de</a:t>
            </a:r>
            <a:r>
              <a:rPr lang="tr-TR" dirty="0"/>
              <a:t> medya </a:t>
            </a:r>
            <a:r>
              <a:rPr lang="tr-TR" dirty="0" err="1"/>
              <a:t>okuryazarlığı</a:t>
            </a:r>
            <a:r>
              <a:rPr lang="tr-TR" dirty="0"/>
              <a:t> alanında kat edilmesi gereken mesafe vardır. </a:t>
            </a:r>
          </a:p>
          <a:p>
            <a:r>
              <a:rPr lang="tr-TR" dirty="0"/>
              <a:t>Kamunun </a:t>
            </a:r>
            <a:r>
              <a:rPr lang="tr-TR" dirty="0" err="1"/>
              <a:t>öncelikle</a:t>
            </a:r>
            <a:r>
              <a:rPr lang="tr-TR" dirty="0"/>
              <a:t> medya </a:t>
            </a:r>
            <a:r>
              <a:rPr lang="tr-TR" dirty="0" err="1"/>
              <a:t>okuryazarlığı</a:t>
            </a:r>
            <a:r>
              <a:rPr lang="tr-TR" dirty="0"/>
              <a:t> dersini verecek </a:t>
            </a:r>
            <a:r>
              <a:rPr lang="tr-TR" dirty="0" err="1"/>
              <a:t>eğiticilerin</a:t>
            </a:r>
            <a:r>
              <a:rPr lang="tr-TR" dirty="0"/>
              <a:t> </a:t>
            </a:r>
            <a:r>
              <a:rPr lang="tr-TR" dirty="0" err="1"/>
              <a:t>eğitilmesi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bir </a:t>
            </a:r>
            <a:r>
              <a:rPr lang="tr-TR" dirty="0" err="1"/>
              <a:t>yöntem</a:t>
            </a:r>
            <a:r>
              <a:rPr lang="tr-TR" dirty="0"/>
              <a:t> bulması gerekmektedir. Medya </a:t>
            </a:r>
            <a:r>
              <a:rPr lang="tr-TR" dirty="0" err="1"/>
              <a:t>eğitimi</a:t>
            </a:r>
            <a:r>
              <a:rPr lang="tr-TR" dirty="0"/>
              <a:t> ve </a:t>
            </a:r>
            <a:r>
              <a:rPr lang="tr-TR" dirty="0" err="1"/>
              <a:t>öğretimi</a:t>
            </a:r>
            <a:r>
              <a:rPr lang="tr-TR" dirty="0"/>
              <a:t> konusunda Avrupa </a:t>
            </a:r>
            <a:r>
              <a:rPr lang="tr-TR" dirty="0" err="1"/>
              <a:t>ülkelerinin</a:t>
            </a:r>
            <a:r>
              <a:rPr lang="tr-TR" dirty="0"/>
              <a:t> tutum ve </a:t>
            </a:r>
            <a:r>
              <a:rPr lang="tr-TR" dirty="0" err="1"/>
              <a:t>davranışları</a:t>
            </a:r>
            <a:r>
              <a:rPr lang="tr-TR" dirty="0"/>
              <a:t>, uygulamaları, deneyimleri </a:t>
            </a:r>
            <a:r>
              <a:rPr lang="tr-TR" dirty="0" err="1"/>
              <a:t>kültüre</a:t>
            </a:r>
            <a:r>
              <a:rPr lang="tr-TR" dirty="0"/>
              <a:t> uygun </a:t>
            </a:r>
            <a:r>
              <a:rPr lang="tr-TR" dirty="0" err="1"/>
              <a:t>hâle</a:t>
            </a:r>
            <a:r>
              <a:rPr lang="tr-TR" dirty="0"/>
              <a:t> getirilerek denenebilir. </a:t>
            </a:r>
          </a:p>
          <a:p>
            <a:r>
              <a:rPr lang="tr-TR" dirty="0"/>
              <a:t>Medya </a:t>
            </a:r>
            <a:r>
              <a:rPr lang="tr-TR" dirty="0" err="1"/>
              <a:t>okuryazarlığı</a:t>
            </a:r>
            <a:r>
              <a:rPr lang="tr-TR" dirty="0"/>
              <a:t> hareketi yalnızca </a:t>
            </a:r>
            <a:r>
              <a:rPr lang="tr-TR" dirty="0" err="1"/>
              <a:t>çocukları</a:t>
            </a:r>
            <a:r>
              <a:rPr lang="tr-TR" dirty="0"/>
              <a:t> medyanın zararlı etkilerinden koruma </a:t>
            </a:r>
            <a:r>
              <a:rPr lang="tr-TR" dirty="0" err="1"/>
              <a:t>anlayışıyla</a:t>
            </a:r>
            <a:r>
              <a:rPr lang="tr-TR" dirty="0"/>
              <a:t> sınırlanmamalı, medya </a:t>
            </a:r>
            <a:r>
              <a:rPr lang="tr-TR" dirty="0" err="1"/>
              <a:t>okuryazarlığı</a:t>
            </a:r>
            <a:r>
              <a:rPr lang="tr-TR" dirty="0"/>
              <a:t> alanında </a:t>
            </a:r>
            <a:r>
              <a:rPr lang="tr-TR" dirty="0" err="1"/>
              <a:t>yetişkinlerin</a:t>
            </a:r>
            <a:r>
              <a:rPr lang="tr-TR" dirty="0"/>
              <a:t> ve </a:t>
            </a:r>
            <a:r>
              <a:rPr lang="tr-TR" dirty="0" err="1"/>
              <a:t>eğitimcilerin</a:t>
            </a:r>
            <a:r>
              <a:rPr lang="tr-TR" dirty="0"/>
              <a:t> </a:t>
            </a:r>
            <a:r>
              <a:rPr lang="tr-TR" dirty="0" err="1"/>
              <a:t>eğitimine</a:t>
            </a:r>
            <a:r>
              <a:rPr lang="tr-TR" dirty="0"/>
              <a:t> de </a:t>
            </a:r>
            <a:r>
              <a:rPr lang="tr-TR" dirty="0" err="1"/>
              <a:t>önem</a:t>
            </a:r>
            <a:r>
              <a:rPr lang="tr-TR" dirty="0"/>
              <a:t> verilmeli, teknolojik ve </a:t>
            </a:r>
            <a:r>
              <a:rPr lang="tr-TR" dirty="0" err="1"/>
              <a:t>küresel</a:t>
            </a:r>
            <a:r>
              <a:rPr lang="tr-TR" dirty="0"/>
              <a:t> </a:t>
            </a:r>
            <a:r>
              <a:rPr lang="tr-TR" dirty="0" err="1"/>
              <a:t>gelişmeler</a:t>
            </a:r>
            <a:r>
              <a:rPr lang="tr-TR" dirty="0"/>
              <a:t> </a:t>
            </a:r>
            <a:r>
              <a:rPr lang="tr-TR" dirty="0" err="1"/>
              <a:t>göz</a:t>
            </a:r>
            <a:r>
              <a:rPr lang="tr-TR" dirty="0"/>
              <a:t> </a:t>
            </a:r>
            <a:r>
              <a:rPr lang="tr-TR" dirty="0" err="1"/>
              <a:t>önünde</a:t>
            </a:r>
            <a:r>
              <a:rPr lang="tr-TR" dirty="0"/>
              <a:t> bulundurularak medya </a:t>
            </a:r>
            <a:r>
              <a:rPr lang="tr-TR" dirty="0" err="1"/>
              <a:t>okuryazarlığı</a:t>
            </a:r>
            <a:r>
              <a:rPr lang="tr-TR" dirty="0"/>
              <a:t> daha </a:t>
            </a:r>
            <a:r>
              <a:rPr lang="tr-TR" dirty="0" err="1"/>
              <a:t>genis</a:t>
            </a:r>
            <a:r>
              <a:rPr lang="tr-TR" dirty="0"/>
              <a:t>̧ bir </a:t>
            </a:r>
            <a:r>
              <a:rPr lang="tr-TR" dirty="0" err="1"/>
              <a:t>çerçevede</a:t>
            </a:r>
            <a:r>
              <a:rPr lang="tr-TR" dirty="0"/>
              <a:t> tanımlanmalıdır.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711724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CCF99D-D78D-A04B-91B5-6D0EB9118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27386C-DB4E-8C4E-8734-1808FA53F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13. Dersin Sonu</a:t>
            </a:r>
          </a:p>
          <a:p>
            <a:pPr marL="0" indent="0" algn="ctr">
              <a:buNone/>
            </a:pPr>
            <a:r>
              <a:rPr lang="tr-TR" b="1" dirty="0"/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205080006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51EAFE-B65B-6149-AB03-163E0020D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KAYNAKÇA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503D413-2802-1544-A739-B5E985D60B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282411"/>
            <a:ext cx="10039597" cy="3437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304704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Özsoy, D. (2017).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İletişime Giriş içinde </a:t>
            </a:r>
            <a:r>
              <a:rPr lang="tr-TR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Medya Okuryazarlığı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Erzurum: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Açıköğretim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Fakültesi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Yayınları.</a:t>
            </a:r>
          </a:p>
          <a:p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Geçikli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F. (2017).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Erzurum: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Açıköğretim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Fakültesi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Yayınları.</a:t>
            </a:r>
          </a:p>
          <a:p>
            <a:pPr>
              <a:lnSpc>
                <a:spcPct val="10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KALENDER, A., PELTEKOĞLU, Z. F., BAYÇU, S., ERGÜVEN, M. S., YILMAZ, R. A., OKAY, A., &amp; GÖZTAŞ, A. (2018).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Eskişehir: T.C Anadolu Üniversitesi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Açıköğretim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 Fakültesi Yayınları NO: 1676.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552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15568F9-80A3-3F48-A1A5-02EBAD03F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Medya Okuryazarlığı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CD5127B-2842-1E4D-A499-A80465E47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Medya mesajları genellikle ilk </a:t>
            </a:r>
            <a:r>
              <a:rPr lang="tr-TR" dirty="0" err="1"/>
              <a:t>bakışta</a:t>
            </a:r>
            <a:r>
              <a:rPr lang="tr-TR" dirty="0"/>
              <a:t> kolaylıkla </a:t>
            </a:r>
            <a:r>
              <a:rPr lang="tr-TR" dirty="0" err="1"/>
              <a:t>anlaşılabilen</a:t>
            </a:r>
            <a:r>
              <a:rPr lang="tr-TR" dirty="0"/>
              <a:t> bir nitelik </a:t>
            </a:r>
            <a:r>
              <a:rPr lang="tr-TR" dirty="0" err="1"/>
              <a:t>taşısalar</a:t>
            </a:r>
            <a:r>
              <a:rPr lang="tr-TR" dirty="0"/>
              <a:t> da aslında ekonomik, </a:t>
            </a:r>
            <a:r>
              <a:rPr lang="tr-TR" dirty="0" err="1"/>
              <a:t>kültürel</a:t>
            </a:r>
            <a:r>
              <a:rPr lang="tr-TR" dirty="0"/>
              <a:t>, sosyal, politik olarak </a:t>
            </a:r>
            <a:r>
              <a:rPr lang="tr-TR" dirty="0" err="1"/>
              <a:t>çok</a:t>
            </a:r>
            <a:r>
              <a:rPr lang="tr-TR" dirty="0"/>
              <a:t> katmanlı ve </a:t>
            </a:r>
            <a:r>
              <a:rPr lang="tr-TR" dirty="0" err="1"/>
              <a:t>karmaşık</a:t>
            </a:r>
            <a:r>
              <a:rPr lang="tr-TR" dirty="0"/>
              <a:t> </a:t>
            </a:r>
            <a:r>
              <a:rPr lang="tr-TR" dirty="0" err="1"/>
              <a:t>ilişkiler</a:t>
            </a:r>
            <a:r>
              <a:rPr lang="tr-TR" dirty="0"/>
              <a:t> </a:t>
            </a:r>
            <a:r>
              <a:rPr lang="tr-TR" dirty="0" err="1"/>
              <a:t>ağının</a:t>
            </a:r>
            <a:r>
              <a:rPr lang="tr-TR" dirty="0"/>
              <a:t> bir yansımasıdırlar. </a:t>
            </a:r>
          </a:p>
          <a:p>
            <a:r>
              <a:rPr lang="tr-TR" dirty="0"/>
              <a:t>Medya mesajları </a:t>
            </a:r>
            <a:r>
              <a:rPr lang="tr-TR" dirty="0" err="1"/>
              <a:t>açık</a:t>
            </a:r>
            <a:r>
              <a:rPr lang="tr-TR" dirty="0"/>
              <a:t> anlamların yanı sıra pek </a:t>
            </a:r>
            <a:r>
              <a:rPr lang="tr-TR" dirty="0" err="1"/>
              <a:t>çok</a:t>
            </a:r>
            <a:r>
              <a:rPr lang="tr-TR" dirty="0"/>
              <a:t> </a:t>
            </a:r>
            <a:r>
              <a:rPr lang="tr-TR" dirty="0" err="1"/>
              <a:t>örtük</a:t>
            </a:r>
            <a:r>
              <a:rPr lang="tr-TR" dirty="0"/>
              <a:t> anlam da </a:t>
            </a:r>
            <a:r>
              <a:rPr lang="tr-TR" dirty="0" err="1"/>
              <a:t>taşır</a:t>
            </a:r>
            <a:r>
              <a:rPr lang="tr-TR" dirty="0"/>
              <a:t>. </a:t>
            </a:r>
          </a:p>
          <a:p>
            <a:r>
              <a:rPr lang="tr-TR" dirty="0"/>
              <a:t>Medya </a:t>
            </a:r>
            <a:r>
              <a:rPr lang="tr-TR" dirty="0" err="1"/>
              <a:t>ilettiği</a:t>
            </a:r>
            <a:r>
              <a:rPr lang="tr-TR" dirty="0"/>
              <a:t> anlamlar </a:t>
            </a:r>
            <a:r>
              <a:rPr lang="tr-TR" dirty="0" err="1"/>
              <a:t>aracılığıyla</a:t>
            </a:r>
            <a:r>
              <a:rPr lang="tr-TR" dirty="0"/>
              <a:t> </a:t>
            </a:r>
            <a:r>
              <a:rPr lang="tr-TR" dirty="0" err="1"/>
              <a:t>doğrudan</a:t>
            </a:r>
            <a:r>
              <a:rPr lang="tr-TR" dirty="0"/>
              <a:t> veya dolaylı olarak bizim </a:t>
            </a:r>
            <a:r>
              <a:rPr lang="tr-TR" dirty="0" err="1"/>
              <a:t>dünyayı</a:t>
            </a:r>
            <a:r>
              <a:rPr lang="tr-TR" dirty="0"/>
              <a:t>, </a:t>
            </a:r>
            <a:r>
              <a:rPr lang="tr-TR" dirty="0" err="1"/>
              <a:t>yaşamı</a:t>
            </a:r>
            <a:r>
              <a:rPr lang="tr-TR" dirty="0"/>
              <a:t> anlamlandırma </a:t>
            </a:r>
            <a:r>
              <a:rPr lang="tr-TR" dirty="0" err="1"/>
              <a:t>biçimimizi</a:t>
            </a:r>
            <a:r>
              <a:rPr lang="tr-TR" dirty="0"/>
              <a:t> etkiler. </a:t>
            </a:r>
          </a:p>
          <a:p>
            <a:r>
              <a:rPr lang="tr-TR" dirty="0"/>
              <a:t>Dolayısıyla tıpkı bir </a:t>
            </a:r>
            <a:r>
              <a:rPr lang="tr-TR" dirty="0" err="1"/>
              <a:t>çocuğun</a:t>
            </a:r>
            <a:r>
              <a:rPr lang="tr-TR" dirty="0"/>
              <a:t> metin okuyup yazabilme becerisi kazanmak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eğitim</a:t>
            </a:r>
            <a:r>
              <a:rPr lang="tr-TR" dirty="0"/>
              <a:t> alması </a:t>
            </a:r>
            <a:r>
              <a:rPr lang="tr-TR" dirty="0" err="1"/>
              <a:t>gerektiği</a:t>
            </a:r>
            <a:r>
              <a:rPr lang="tr-TR" dirty="0"/>
              <a:t> gibi medya metinlerini etkin ve </a:t>
            </a:r>
            <a:r>
              <a:rPr lang="tr-TR" dirty="0" err="1"/>
              <a:t>etkileşimli</a:t>
            </a:r>
            <a:r>
              <a:rPr lang="tr-TR" dirty="0"/>
              <a:t> bir </a:t>
            </a:r>
            <a:r>
              <a:rPr lang="tr-TR" dirty="0" err="1"/>
              <a:t>şekilde</a:t>
            </a:r>
            <a:r>
              <a:rPr lang="tr-TR" dirty="0"/>
              <a:t> kullanıp </a:t>
            </a:r>
            <a:r>
              <a:rPr lang="tr-TR" dirty="0" err="1"/>
              <a:t>üretebilmesi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de medya </a:t>
            </a:r>
            <a:r>
              <a:rPr lang="tr-TR" dirty="0" err="1"/>
              <a:t>okuryazarlığı</a:t>
            </a:r>
            <a:r>
              <a:rPr lang="tr-TR" dirty="0"/>
              <a:t> </a:t>
            </a:r>
            <a:r>
              <a:rPr lang="tr-TR" dirty="0" err="1"/>
              <a:t>eğitimi</a:t>
            </a:r>
            <a:r>
              <a:rPr lang="tr-TR" dirty="0"/>
              <a:t> alması gereklidir.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6753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E3169C-C802-FF4F-9E17-5751CA1C7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Kavramsal Çerçeve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1C47855-4FDA-8B49-A115-C11E540830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i="1" dirty="0"/>
              <a:t>Medya mesajları, </a:t>
            </a:r>
            <a:r>
              <a:rPr lang="tr-TR" i="1" dirty="0" err="1"/>
              <a:t>seçilmis</a:t>
            </a:r>
            <a:r>
              <a:rPr lang="tr-TR" i="1" dirty="0"/>
              <a:t>̧, </a:t>
            </a:r>
            <a:r>
              <a:rPr lang="tr-TR" i="1" dirty="0" err="1"/>
              <a:t>düzenlenmis</a:t>
            </a:r>
            <a:r>
              <a:rPr lang="tr-TR" i="1" dirty="0"/>
              <a:t>̧, </a:t>
            </a:r>
            <a:r>
              <a:rPr lang="tr-TR" i="1" dirty="0" err="1"/>
              <a:t>kurgulanmıs</a:t>
            </a:r>
            <a:r>
              <a:rPr lang="tr-TR" i="1" dirty="0"/>
              <a:t>̧ olarak bize iletilir. “</a:t>
            </a:r>
            <a:r>
              <a:rPr lang="tr-TR" i="1" dirty="0" err="1"/>
              <a:t>Gerçeklik</a:t>
            </a:r>
            <a:r>
              <a:rPr lang="tr-TR" i="1" dirty="0"/>
              <a:t>” ile “medyanın bize </a:t>
            </a:r>
            <a:r>
              <a:rPr lang="tr-TR" i="1" dirty="0" err="1"/>
              <a:t>sunduğu</a:t>
            </a:r>
            <a:r>
              <a:rPr lang="tr-TR" i="1" dirty="0"/>
              <a:t> </a:t>
            </a:r>
            <a:r>
              <a:rPr lang="tr-TR" i="1" dirty="0" err="1"/>
              <a:t>gerçeklik</a:t>
            </a:r>
            <a:r>
              <a:rPr lang="tr-TR" i="1" dirty="0"/>
              <a:t>” arasında fark vardır. Medyanın bizlere </a:t>
            </a:r>
            <a:r>
              <a:rPr lang="tr-TR" i="1" dirty="0" err="1"/>
              <a:t>sunduğu</a:t>
            </a:r>
            <a:r>
              <a:rPr lang="tr-TR" i="1" dirty="0"/>
              <a:t> </a:t>
            </a:r>
            <a:r>
              <a:rPr lang="tr-TR" i="1" dirty="0" err="1"/>
              <a:t>gerçeklik</a:t>
            </a:r>
            <a:r>
              <a:rPr lang="tr-TR" i="1" dirty="0"/>
              <a:t> bir yandan </a:t>
            </a:r>
            <a:r>
              <a:rPr lang="tr-TR" i="1" dirty="0" err="1"/>
              <a:t>gerçekliği</a:t>
            </a:r>
            <a:r>
              <a:rPr lang="tr-TR" i="1" dirty="0"/>
              <a:t> algılama ve deneyimleme </a:t>
            </a:r>
            <a:r>
              <a:rPr lang="tr-TR" i="1" dirty="0" err="1"/>
              <a:t>biçimlerimizi</a:t>
            </a:r>
            <a:r>
              <a:rPr lang="tr-TR" i="1" dirty="0"/>
              <a:t> etkiler bir yandan da </a:t>
            </a:r>
            <a:r>
              <a:rPr lang="tr-TR" i="1" dirty="0" err="1"/>
              <a:t>gerçekliği</a:t>
            </a:r>
            <a:r>
              <a:rPr lang="tr-TR" i="1" dirty="0"/>
              <a:t> yeniden </a:t>
            </a:r>
            <a:r>
              <a:rPr lang="tr-TR" i="1" dirty="0" err="1"/>
              <a:t>inşa</a:t>
            </a:r>
            <a:r>
              <a:rPr lang="tr-TR" i="1" dirty="0"/>
              <a:t> eder. </a:t>
            </a:r>
          </a:p>
          <a:p>
            <a:r>
              <a:rPr lang="tr-TR" dirty="0"/>
              <a:t>Yani medyanın </a:t>
            </a:r>
            <a:r>
              <a:rPr lang="tr-TR" dirty="0" err="1"/>
              <a:t>dünyayı</a:t>
            </a:r>
            <a:r>
              <a:rPr lang="tr-TR" dirty="0"/>
              <a:t> </a:t>
            </a:r>
            <a:r>
              <a:rPr lang="tr-TR" dirty="0" err="1"/>
              <a:t>sunus</a:t>
            </a:r>
            <a:r>
              <a:rPr lang="tr-TR" dirty="0"/>
              <a:t>̧ </a:t>
            </a:r>
            <a:r>
              <a:rPr lang="tr-TR" dirty="0" err="1"/>
              <a:t>biçimi</a:t>
            </a:r>
            <a:r>
              <a:rPr lang="tr-TR" dirty="0"/>
              <a:t> bir </a:t>
            </a:r>
            <a:r>
              <a:rPr lang="tr-TR" dirty="0" err="1"/>
              <a:t>süre</a:t>
            </a:r>
            <a:r>
              <a:rPr lang="tr-TR" dirty="0"/>
              <a:t> sonra bizim </a:t>
            </a:r>
            <a:r>
              <a:rPr lang="tr-TR" dirty="0" err="1"/>
              <a:t>dünyayı</a:t>
            </a:r>
            <a:r>
              <a:rPr lang="tr-TR" dirty="0"/>
              <a:t> </a:t>
            </a:r>
            <a:r>
              <a:rPr lang="tr-TR" dirty="0" err="1"/>
              <a:t>algılayıs</a:t>
            </a:r>
            <a:r>
              <a:rPr lang="tr-TR" dirty="0"/>
              <a:t>̧ </a:t>
            </a:r>
            <a:r>
              <a:rPr lang="tr-TR" dirty="0" err="1"/>
              <a:t>biçimimizi</a:t>
            </a:r>
            <a:r>
              <a:rPr lang="tr-TR" dirty="0"/>
              <a:t> etkiler. </a:t>
            </a:r>
          </a:p>
          <a:p>
            <a:r>
              <a:rPr lang="tr-TR" dirty="0"/>
              <a:t>Medya mesajları, </a:t>
            </a:r>
            <a:r>
              <a:rPr lang="tr-TR" dirty="0" err="1"/>
              <a:t>kişisel</a:t>
            </a:r>
            <a:r>
              <a:rPr lang="tr-TR" dirty="0"/>
              <a:t>, toplumsal, ekonomik ve </a:t>
            </a:r>
            <a:r>
              <a:rPr lang="tr-TR" dirty="0" err="1"/>
              <a:t>kültürel</a:t>
            </a:r>
            <a:r>
              <a:rPr lang="tr-TR" dirty="0"/>
              <a:t> </a:t>
            </a:r>
            <a:r>
              <a:rPr lang="tr-TR" dirty="0" err="1"/>
              <a:t>süreçler</a:t>
            </a:r>
            <a:r>
              <a:rPr lang="tr-TR" dirty="0"/>
              <a:t> tarafından etkilenir. </a:t>
            </a:r>
          </a:p>
          <a:p>
            <a:r>
              <a:rPr lang="tr-TR" dirty="0"/>
              <a:t>Bu mesajlar </a:t>
            </a:r>
            <a:r>
              <a:rPr lang="tr-TR" dirty="0" err="1"/>
              <a:t>değer</a:t>
            </a:r>
            <a:r>
              <a:rPr lang="tr-TR" dirty="0"/>
              <a:t> ve ideoloji ile </a:t>
            </a:r>
            <a:r>
              <a:rPr lang="tr-TR" dirty="0" err="1"/>
              <a:t>yüklüdürler</a:t>
            </a:r>
            <a:r>
              <a:rPr lang="tr-TR" dirty="0"/>
              <a:t>. Bu </a:t>
            </a:r>
            <a:r>
              <a:rPr lang="tr-TR" dirty="0" err="1"/>
              <a:t>değer</a:t>
            </a:r>
            <a:r>
              <a:rPr lang="tr-TR" dirty="0"/>
              <a:t> ve ideolojiler bazen </a:t>
            </a:r>
            <a:r>
              <a:rPr lang="tr-TR" dirty="0" err="1"/>
              <a:t>doğrudan</a:t>
            </a:r>
            <a:r>
              <a:rPr lang="tr-TR" dirty="0"/>
              <a:t> </a:t>
            </a:r>
            <a:r>
              <a:rPr lang="tr-TR" dirty="0" err="1"/>
              <a:t>çoğu</a:t>
            </a:r>
            <a:r>
              <a:rPr lang="tr-TR" dirty="0"/>
              <a:t> zaman da </a:t>
            </a:r>
            <a:r>
              <a:rPr lang="tr-TR" dirty="0" err="1"/>
              <a:t>örtük</a:t>
            </a:r>
            <a:r>
              <a:rPr lang="tr-TR" dirty="0"/>
              <a:t> bir </a:t>
            </a:r>
            <a:r>
              <a:rPr lang="tr-TR" dirty="0" err="1"/>
              <a:t>şekilde</a:t>
            </a:r>
            <a:r>
              <a:rPr lang="tr-TR" dirty="0"/>
              <a:t> mesajın </a:t>
            </a:r>
            <a:r>
              <a:rPr lang="tr-TR" dirty="0" err="1"/>
              <a:t>içine</a:t>
            </a:r>
            <a:r>
              <a:rPr lang="tr-TR" dirty="0"/>
              <a:t> </a:t>
            </a:r>
            <a:r>
              <a:rPr lang="tr-TR" dirty="0" err="1"/>
              <a:t>yerleştirilir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82724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3C3368-1419-704C-A2B0-F7D7ED3BD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Kavramsal Çerçeve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DEE42-8A2C-E846-842A-D0B44AF41F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Medya </a:t>
            </a:r>
            <a:r>
              <a:rPr lang="tr-TR" dirty="0" err="1"/>
              <a:t>okuryazarlığı</a:t>
            </a:r>
            <a:r>
              <a:rPr lang="tr-TR" dirty="0"/>
              <a:t>, yazılı ve yazılı olmayan farklı formatlardaki iletilere </a:t>
            </a:r>
            <a:r>
              <a:rPr lang="tr-TR" dirty="0" err="1"/>
              <a:t>erişim</a:t>
            </a:r>
            <a:r>
              <a:rPr lang="tr-TR" dirty="0"/>
              <a:t>, onları </a:t>
            </a:r>
            <a:r>
              <a:rPr lang="tr-TR" dirty="0" err="1"/>
              <a:t>çözümleme</a:t>
            </a:r>
            <a:r>
              <a:rPr lang="tr-TR" dirty="0"/>
              <a:t>, </a:t>
            </a:r>
            <a:r>
              <a:rPr lang="tr-TR" dirty="0" err="1"/>
              <a:t>değerlendirme</a:t>
            </a:r>
            <a:r>
              <a:rPr lang="tr-TR" dirty="0"/>
              <a:t> ve iletme </a:t>
            </a:r>
            <a:r>
              <a:rPr lang="tr-TR" dirty="0" err="1"/>
              <a:t>yeteneğidir</a:t>
            </a:r>
            <a:r>
              <a:rPr lang="tr-TR" dirty="0"/>
              <a:t>. </a:t>
            </a:r>
          </a:p>
          <a:p>
            <a:r>
              <a:rPr lang="tr-TR" dirty="0"/>
              <a:t>Medya </a:t>
            </a:r>
            <a:r>
              <a:rPr lang="tr-TR" dirty="0" err="1"/>
              <a:t>okuryazarlığının</a:t>
            </a:r>
            <a:r>
              <a:rPr lang="tr-TR" dirty="0"/>
              <a:t> hedefi, yalnızca </a:t>
            </a:r>
            <a:r>
              <a:rPr lang="tr-TR" dirty="0" err="1"/>
              <a:t>öğrencilerin</a:t>
            </a:r>
            <a:r>
              <a:rPr lang="tr-TR" dirty="0"/>
              <a:t> medya mesajlarını okumalarını </a:t>
            </a:r>
            <a:r>
              <a:rPr lang="tr-TR" dirty="0" err="1"/>
              <a:t>değil</a:t>
            </a:r>
            <a:r>
              <a:rPr lang="tr-TR" dirty="0"/>
              <a:t> aynı zamanda onu yaratma </a:t>
            </a:r>
            <a:r>
              <a:rPr lang="tr-TR" dirty="0" err="1"/>
              <a:t>sürecinde</a:t>
            </a:r>
            <a:r>
              <a:rPr lang="tr-TR" dirty="0"/>
              <a:t> de etkin rol almalarını </a:t>
            </a:r>
            <a:r>
              <a:rPr lang="tr-TR" dirty="0" err="1"/>
              <a:t>sağlamaktır</a:t>
            </a:r>
            <a:r>
              <a:rPr lang="tr-TR" dirty="0"/>
              <a:t>. </a:t>
            </a:r>
          </a:p>
          <a:p>
            <a:r>
              <a:rPr lang="tr-TR" dirty="0"/>
              <a:t>Bunları yaparak medya </a:t>
            </a:r>
            <a:r>
              <a:rPr lang="tr-TR" dirty="0" err="1"/>
              <a:t>okuryazarlığı</a:t>
            </a:r>
            <a:r>
              <a:rPr lang="tr-TR" dirty="0"/>
              <a:t>; demokrasiyi ve </a:t>
            </a:r>
            <a:r>
              <a:rPr lang="tr-TR" dirty="0" err="1"/>
              <a:t>yurttaşlık</a:t>
            </a:r>
            <a:r>
              <a:rPr lang="tr-TR" dirty="0"/>
              <a:t> bilincini </a:t>
            </a:r>
            <a:r>
              <a:rPr lang="tr-TR" dirty="0" err="1"/>
              <a:t>geliştirmeyi</a:t>
            </a:r>
            <a:r>
              <a:rPr lang="tr-TR" dirty="0"/>
              <a:t>, siyasal katılımı </a:t>
            </a:r>
            <a:r>
              <a:rPr lang="tr-TR" dirty="0" err="1"/>
              <a:t>teşvik</a:t>
            </a:r>
            <a:r>
              <a:rPr lang="tr-TR" dirty="0"/>
              <a:t> etmeyi, ırk, sınıf ve toplumsal cinsiyet </a:t>
            </a:r>
            <a:r>
              <a:rPr lang="tr-TR" dirty="0" err="1"/>
              <a:t>ayrımcılığını</a:t>
            </a:r>
            <a:r>
              <a:rPr lang="tr-TR" dirty="0"/>
              <a:t> asgariye indirmeyi, </a:t>
            </a:r>
            <a:r>
              <a:rPr lang="tr-TR" dirty="0" err="1"/>
              <a:t>eğitim</a:t>
            </a:r>
            <a:r>
              <a:rPr lang="tr-TR" dirty="0"/>
              <a:t> </a:t>
            </a:r>
            <a:r>
              <a:rPr lang="tr-TR" dirty="0" err="1"/>
              <a:t>düzeyini</a:t>
            </a:r>
            <a:r>
              <a:rPr lang="tr-TR" dirty="0"/>
              <a:t> </a:t>
            </a:r>
            <a:r>
              <a:rPr lang="tr-TR" dirty="0" err="1"/>
              <a:t>iyileştirmeyi</a:t>
            </a:r>
            <a:r>
              <a:rPr lang="tr-TR" dirty="0"/>
              <a:t> vb. faydaları </a:t>
            </a:r>
            <a:r>
              <a:rPr lang="tr-TR" dirty="0" err="1"/>
              <a:t>gerçekleştirmeyi</a:t>
            </a:r>
            <a:r>
              <a:rPr lang="tr-TR" dirty="0"/>
              <a:t> hedefler. </a:t>
            </a:r>
          </a:p>
          <a:p>
            <a:r>
              <a:rPr lang="tr-TR" b="1" dirty="0"/>
              <a:t>“Medya </a:t>
            </a:r>
            <a:r>
              <a:rPr lang="tr-TR" b="1" dirty="0" err="1"/>
              <a:t>okuryazarlığı</a:t>
            </a:r>
            <a:r>
              <a:rPr lang="tr-TR" b="1" dirty="0"/>
              <a:t>, medyanın algı ve </a:t>
            </a:r>
            <a:r>
              <a:rPr lang="tr-TR" b="1" dirty="0" err="1"/>
              <a:t>inanışları</a:t>
            </a:r>
            <a:r>
              <a:rPr lang="tr-TR" b="1" dirty="0"/>
              <a:t> nasıl </a:t>
            </a:r>
            <a:r>
              <a:rPr lang="tr-TR" b="1" dirty="0" err="1"/>
              <a:t>süzgeçten</a:t>
            </a:r>
            <a:r>
              <a:rPr lang="tr-TR" b="1" dirty="0"/>
              <a:t> </a:t>
            </a:r>
            <a:r>
              <a:rPr lang="tr-TR" b="1" dirty="0" err="1"/>
              <a:t>geçirdiğini</a:t>
            </a:r>
            <a:r>
              <a:rPr lang="tr-TR" b="1" dirty="0"/>
              <a:t>, </a:t>
            </a:r>
            <a:r>
              <a:rPr lang="tr-TR" b="1" dirty="0" err="1"/>
              <a:t>popüler</a:t>
            </a:r>
            <a:r>
              <a:rPr lang="tr-TR" b="1" dirty="0"/>
              <a:t> </a:t>
            </a:r>
            <a:r>
              <a:rPr lang="tr-TR" b="1" dirty="0" err="1"/>
              <a:t>kültüru</a:t>
            </a:r>
            <a:r>
              <a:rPr lang="tr-TR" b="1" dirty="0"/>
              <a:t>̈ nasıl </a:t>
            </a:r>
            <a:r>
              <a:rPr lang="tr-TR" b="1" dirty="0" err="1"/>
              <a:t>biçimlendirdiğini</a:t>
            </a:r>
            <a:r>
              <a:rPr lang="tr-TR" b="1" dirty="0"/>
              <a:t> ve </a:t>
            </a:r>
            <a:r>
              <a:rPr lang="tr-TR" b="1" dirty="0" err="1"/>
              <a:t>kişisel</a:t>
            </a:r>
            <a:r>
              <a:rPr lang="tr-TR" b="1" dirty="0"/>
              <a:t> tercihleri nasıl </a:t>
            </a:r>
            <a:r>
              <a:rPr lang="tr-TR" b="1" dirty="0" err="1"/>
              <a:t>etkilediğini</a:t>
            </a:r>
            <a:r>
              <a:rPr lang="tr-TR" b="1" dirty="0"/>
              <a:t> </a:t>
            </a:r>
            <a:r>
              <a:rPr lang="tr-TR" b="1" dirty="0" err="1"/>
              <a:t>görmekte</a:t>
            </a:r>
            <a:r>
              <a:rPr lang="tr-TR" b="1" dirty="0"/>
              <a:t> </a:t>
            </a:r>
            <a:r>
              <a:rPr lang="tr-TR" b="1" dirty="0" err="1"/>
              <a:t>kişilere</a:t>
            </a:r>
            <a:r>
              <a:rPr lang="tr-TR" b="1" dirty="0"/>
              <a:t> yardımcı olacaktır. </a:t>
            </a:r>
            <a:r>
              <a:rPr lang="tr-TR" b="1" dirty="0" err="1"/>
              <a:t>Eleştirel</a:t>
            </a:r>
            <a:r>
              <a:rPr lang="tr-TR" b="1" dirty="0"/>
              <a:t> </a:t>
            </a:r>
            <a:r>
              <a:rPr lang="tr-TR" b="1" dirty="0" err="1"/>
              <a:t>düşünce</a:t>
            </a:r>
            <a:r>
              <a:rPr lang="tr-TR" b="1" dirty="0"/>
              <a:t> ve sorun </a:t>
            </a:r>
            <a:r>
              <a:rPr lang="tr-TR" b="1" dirty="0" err="1"/>
              <a:t>çözme</a:t>
            </a:r>
            <a:r>
              <a:rPr lang="tr-TR" b="1" dirty="0"/>
              <a:t> yeteneklerini kazandırarak </a:t>
            </a:r>
            <a:r>
              <a:rPr lang="tr-TR" b="1" dirty="0" err="1"/>
              <a:t>vatandaşların</a:t>
            </a:r>
            <a:r>
              <a:rPr lang="tr-TR" b="1" dirty="0"/>
              <a:t> bilgiyi </a:t>
            </a:r>
            <a:r>
              <a:rPr lang="tr-TR" b="1" dirty="0" err="1"/>
              <a:t>bilinçli</a:t>
            </a:r>
            <a:r>
              <a:rPr lang="tr-TR" b="1" dirty="0"/>
              <a:t> </a:t>
            </a:r>
            <a:r>
              <a:rPr lang="tr-TR" b="1" dirty="0" err="1"/>
              <a:t>tüketme</a:t>
            </a:r>
            <a:r>
              <a:rPr lang="tr-TR" b="1" dirty="0"/>
              <a:t> ve </a:t>
            </a:r>
            <a:r>
              <a:rPr lang="tr-TR" b="1" dirty="0" err="1"/>
              <a:t>üretmesini</a:t>
            </a:r>
            <a:r>
              <a:rPr lang="tr-TR" b="1" dirty="0"/>
              <a:t> </a:t>
            </a:r>
            <a:r>
              <a:rPr lang="tr-TR" b="1" dirty="0" err="1"/>
              <a:t>sağlayacaktır</a:t>
            </a:r>
            <a:r>
              <a:rPr lang="tr-TR" b="1" dirty="0"/>
              <a:t>”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6912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FA1812-BB42-864A-A25B-15811C512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Kavramsal Çerçeve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84B0544-810D-F942-9CD5-8DA6EEAF0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Medya </a:t>
            </a:r>
            <a:r>
              <a:rPr lang="tr-TR" dirty="0" err="1"/>
              <a:t>okuryazarlığı</a:t>
            </a:r>
            <a:r>
              <a:rPr lang="tr-TR" dirty="0"/>
              <a:t> televizyon, reklam, sinema gibi </a:t>
            </a:r>
            <a:r>
              <a:rPr lang="tr-TR" dirty="0" err="1"/>
              <a:t>görsel</a:t>
            </a:r>
            <a:r>
              <a:rPr lang="tr-TR" dirty="0"/>
              <a:t>, radyo, </a:t>
            </a:r>
            <a:r>
              <a:rPr lang="tr-TR" dirty="0" err="1"/>
              <a:t>müzik</a:t>
            </a:r>
            <a:r>
              <a:rPr lang="tr-TR" dirty="0"/>
              <a:t> gibi </a:t>
            </a:r>
            <a:r>
              <a:rPr lang="tr-TR" dirty="0" err="1"/>
              <a:t>işitsel</a:t>
            </a:r>
            <a:r>
              <a:rPr lang="tr-TR" dirty="0"/>
              <a:t>, gazete, dergi gibi </a:t>
            </a:r>
            <a:r>
              <a:rPr lang="tr-TR" dirty="0" err="1"/>
              <a:t>işitsel</a:t>
            </a:r>
            <a:r>
              <a:rPr lang="tr-TR" dirty="0"/>
              <a:t> </a:t>
            </a:r>
            <a:r>
              <a:rPr lang="tr-TR" dirty="0" err="1"/>
              <a:t>bütün</a:t>
            </a:r>
            <a:r>
              <a:rPr lang="tr-TR" dirty="0"/>
              <a:t> medya mecralarından gelen mesajları kapsar. </a:t>
            </a:r>
          </a:p>
          <a:p>
            <a:r>
              <a:rPr lang="tr-TR" i="1" dirty="0"/>
              <a:t>Geleneksel medyanın yanı sıra bilgisayar ve internet teknolojilerinin hayatımıza </a:t>
            </a:r>
            <a:r>
              <a:rPr lang="tr-TR" i="1" dirty="0" err="1"/>
              <a:t>dâhil</a:t>
            </a:r>
            <a:r>
              <a:rPr lang="tr-TR" i="1" dirty="0"/>
              <a:t> olmasıyla birlikte medya </a:t>
            </a:r>
            <a:r>
              <a:rPr lang="tr-TR" i="1" dirty="0" err="1"/>
              <a:t>okuryazarlığının</a:t>
            </a:r>
            <a:r>
              <a:rPr lang="tr-TR" i="1" dirty="0"/>
              <a:t> kapsamı yeni medyayı da </a:t>
            </a:r>
            <a:r>
              <a:rPr lang="tr-TR" i="1" dirty="0" err="1"/>
              <a:t>içine</a:t>
            </a:r>
            <a:r>
              <a:rPr lang="tr-TR" i="1" dirty="0"/>
              <a:t> alacak </a:t>
            </a:r>
            <a:r>
              <a:rPr lang="tr-TR" i="1" dirty="0" err="1"/>
              <a:t>şekilde</a:t>
            </a:r>
            <a:r>
              <a:rPr lang="tr-TR" i="1" dirty="0"/>
              <a:t> </a:t>
            </a:r>
            <a:r>
              <a:rPr lang="tr-TR" i="1" dirty="0" err="1"/>
              <a:t>genişler</a:t>
            </a:r>
            <a:r>
              <a:rPr lang="tr-TR" i="1" dirty="0"/>
              <a:t>. </a:t>
            </a:r>
          </a:p>
          <a:p>
            <a:r>
              <a:rPr lang="tr-TR" dirty="0"/>
              <a:t>Bilgisayar ve internet teknolojilerinin kullanımı da </a:t>
            </a:r>
            <a:r>
              <a:rPr lang="tr-TR" dirty="0" err="1"/>
              <a:t>günümüzde</a:t>
            </a:r>
            <a:r>
              <a:rPr lang="tr-TR" dirty="0"/>
              <a:t> medya </a:t>
            </a:r>
            <a:r>
              <a:rPr lang="tr-TR" dirty="0" err="1"/>
              <a:t>okuryazarlığı</a:t>
            </a:r>
            <a:r>
              <a:rPr lang="tr-TR" dirty="0"/>
              <a:t> kapsamında ele alınmaktadır.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969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D222B60-EDAD-A642-8B41-F87BF8EF6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Kavramsal Çerçeve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D7B71A7-799B-5248-B58B-9857A3BA4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/>
              <a:t>Eğitim</a:t>
            </a:r>
            <a:r>
              <a:rPr lang="tr-TR" dirty="0"/>
              <a:t> ve medya </a:t>
            </a:r>
            <a:r>
              <a:rPr lang="tr-TR" dirty="0" err="1"/>
              <a:t>ilişkisi</a:t>
            </a:r>
            <a:r>
              <a:rPr lang="tr-TR" dirty="0"/>
              <a:t> </a:t>
            </a:r>
            <a:r>
              <a:rPr lang="tr-TR" dirty="0" err="1"/>
              <a:t>üzerine</a:t>
            </a:r>
            <a:r>
              <a:rPr lang="tr-TR" dirty="0"/>
              <a:t> iki temel </a:t>
            </a:r>
            <a:r>
              <a:rPr lang="tr-TR" dirty="0" err="1"/>
              <a:t>yaklaşım</a:t>
            </a:r>
            <a:r>
              <a:rPr lang="tr-TR" dirty="0"/>
              <a:t> vardır. Bunların ilkinde medya </a:t>
            </a:r>
            <a:r>
              <a:rPr lang="tr-TR" dirty="0" err="1"/>
              <a:t>ürünleri</a:t>
            </a:r>
            <a:r>
              <a:rPr lang="tr-TR" dirty="0"/>
              <a:t> </a:t>
            </a:r>
            <a:r>
              <a:rPr lang="tr-TR" dirty="0" err="1"/>
              <a:t>eğitimde</a:t>
            </a:r>
            <a:r>
              <a:rPr lang="tr-TR" dirty="0"/>
              <a:t> yardımcı </a:t>
            </a:r>
            <a:r>
              <a:rPr lang="tr-TR" dirty="0" err="1"/>
              <a:t>arac</a:t>
            </a:r>
            <a:r>
              <a:rPr lang="tr-TR" dirty="0"/>
              <a:t>̧ olarak kullanılır. Bu </a:t>
            </a:r>
            <a:r>
              <a:rPr lang="tr-TR" dirty="0" err="1"/>
              <a:t>çerçevede</a:t>
            </a:r>
            <a:r>
              <a:rPr lang="tr-TR" dirty="0"/>
              <a:t> medyada </a:t>
            </a:r>
            <a:r>
              <a:rPr lang="tr-TR" dirty="0" err="1"/>
              <a:t>çıkan</a:t>
            </a:r>
            <a:r>
              <a:rPr lang="tr-TR" dirty="0"/>
              <a:t> yazılar, TV programları vb. </a:t>
            </a:r>
            <a:r>
              <a:rPr lang="tr-TR" dirty="0" err="1"/>
              <a:t>ürünler</a:t>
            </a:r>
            <a:r>
              <a:rPr lang="tr-TR" dirty="0"/>
              <a:t> tamamlayıcı nitelikte </a:t>
            </a:r>
            <a:r>
              <a:rPr lang="tr-TR" dirty="0" err="1"/>
              <a:t>eğitime</a:t>
            </a:r>
            <a:r>
              <a:rPr lang="tr-TR" dirty="0"/>
              <a:t> katkıda bulunurlar. </a:t>
            </a:r>
          </a:p>
          <a:p>
            <a:r>
              <a:rPr lang="tr-TR" dirty="0" err="1"/>
              <a:t>İkinci</a:t>
            </a:r>
            <a:r>
              <a:rPr lang="tr-TR" dirty="0"/>
              <a:t> </a:t>
            </a:r>
            <a:r>
              <a:rPr lang="tr-TR" dirty="0" err="1"/>
              <a:t>yaklaşımda</a:t>
            </a:r>
            <a:r>
              <a:rPr lang="tr-TR" dirty="0"/>
              <a:t> ise medyanın kendisi inceleme nesnesine </a:t>
            </a:r>
            <a:r>
              <a:rPr lang="tr-TR" dirty="0" err="1"/>
              <a:t>dönüştürülür</a:t>
            </a:r>
            <a:r>
              <a:rPr lang="tr-TR" dirty="0"/>
              <a:t>. Bu kapsamda, haber kaynakları </a:t>
            </a:r>
            <a:r>
              <a:rPr lang="tr-TR" dirty="0" err="1"/>
              <a:t>araştırılır</a:t>
            </a:r>
            <a:r>
              <a:rPr lang="tr-TR" dirty="0"/>
              <a:t>, farklı kaynaklardan gelen haber birbiriyle </a:t>
            </a:r>
            <a:r>
              <a:rPr lang="tr-TR" dirty="0" err="1"/>
              <a:t>karşılaştırılır</a:t>
            </a:r>
            <a:r>
              <a:rPr lang="tr-TR" dirty="0"/>
              <a:t>, haberi veya programı </a:t>
            </a:r>
            <a:r>
              <a:rPr lang="tr-TR" dirty="0" err="1"/>
              <a:t>oluşturan</a:t>
            </a:r>
            <a:r>
              <a:rPr lang="tr-TR" dirty="0"/>
              <a:t> mekanizmalar incelenir. </a:t>
            </a:r>
            <a:r>
              <a:rPr lang="tr-TR" dirty="0" err="1"/>
              <a:t>Böylelikle</a:t>
            </a:r>
            <a:r>
              <a:rPr lang="tr-TR" dirty="0"/>
              <a:t> </a:t>
            </a:r>
            <a:r>
              <a:rPr lang="tr-TR" dirty="0" err="1"/>
              <a:t>öğrenciye</a:t>
            </a:r>
            <a:r>
              <a:rPr lang="tr-TR" dirty="0"/>
              <a:t> medyaya </a:t>
            </a:r>
            <a:r>
              <a:rPr lang="tr-TR" dirty="0" err="1"/>
              <a:t>karşı</a:t>
            </a:r>
            <a:r>
              <a:rPr lang="tr-TR" dirty="0"/>
              <a:t> </a:t>
            </a:r>
            <a:r>
              <a:rPr lang="tr-TR" dirty="0" err="1"/>
              <a:t>eleştirel</a:t>
            </a:r>
            <a:r>
              <a:rPr lang="tr-TR" dirty="0"/>
              <a:t> bir </a:t>
            </a:r>
            <a:r>
              <a:rPr lang="tr-TR" dirty="0" err="1"/>
              <a:t>bakıs</a:t>
            </a:r>
            <a:r>
              <a:rPr lang="tr-TR" dirty="0"/>
              <a:t>̧ </a:t>
            </a:r>
            <a:r>
              <a:rPr lang="tr-TR" dirty="0" err="1"/>
              <a:t>açısı</a:t>
            </a:r>
            <a:r>
              <a:rPr lang="tr-TR" dirty="0"/>
              <a:t> kazandırılır. </a:t>
            </a:r>
          </a:p>
          <a:p>
            <a:r>
              <a:rPr lang="tr-TR" dirty="0"/>
              <a:t>“Medya ile </a:t>
            </a:r>
            <a:r>
              <a:rPr lang="tr-TR" dirty="0" err="1"/>
              <a:t>eğitim</a:t>
            </a:r>
            <a:r>
              <a:rPr lang="tr-TR" dirty="0"/>
              <a:t>” ile “medya </a:t>
            </a:r>
            <a:r>
              <a:rPr lang="tr-TR" dirty="0" err="1"/>
              <a:t>eğitimi</a:t>
            </a:r>
            <a:r>
              <a:rPr lang="tr-TR" dirty="0"/>
              <a:t>” farklı </a:t>
            </a:r>
            <a:r>
              <a:rPr lang="tr-TR" dirty="0" err="1"/>
              <a:t>şeylerdir</a:t>
            </a:r>
            <a:r>
              <a:rPr lang="tr-TR" dirty="0"/>
              <a:t>. </a:t>
            </a:r>
            <a:r>
              <a:rPr lang="tr-TR" dirty="0" err="1"/>
              <a:t>İlkinde</a:t>
            </a:r>
            <a:r>
              <a:rPr lang="tr-TR" dirty="0"/>
              <a:t> </a:t>
            </a:r>
            <a:r>
              <a:rPr lang="tr-TR" dirty="0" err="1"/>
              <a:t>öğretmen</a:t>
            </a:r>
            <a:r>
              <a:rPr lang="tr-TR" dirty="0"/>
              <a:t> medyanın </a:t>
            </a:r>
            <a:r>
              <a:rPr lang="tr-TR" dirty="0" err="1"/>
              <a:t>egemenliği</a:t>
            </a:r>
            <a:r>
              <a:rPr lang="tr-TR" dirty="0"/>
              <a:t> altındayken ikincisinde </a:t>
            </a:r>
            <a:r>
              <a:rPr lang="tr-TR" dirty="0" err="1"/>
              <a:t>öğretmen</a:t>
            </a:r>
            <a:r>
              <a:rPr lang="tr-TR" dirty="0"/>
              <a:t> medyanın </a:t>
            </a:r>
            <a:r>
              <a:rPr lang="tr-TR" dirty="0" err="1"/>
              <a:t>çalışma</a:t>
            </a:r>
            <a:r>
              <a:rPr lang="tr-TR" dirty="0"/>
              <a:t> mekanizmasını incelemektedir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6101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7A4658-C00C-9C49-BF40-4DF5A9A4E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Eğitime Düşen Görevler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2B1688-AC26-F14F-A8C9-BC7A444B5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Özad’a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medya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okuryazarlığında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eğitime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 de medyaya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düşen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görevler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bulunmaktadır. Medya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okuryazarlığında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eğitime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düşen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görevler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şöyle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sıralanabilir: </a:t>
            </a:r>
          </a:p>
          <a:p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Sürekli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gelişen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değişen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dünyaya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uyum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sağlayabilecek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bireyler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yetiştirmek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Eleştirel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bakıs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kazandırmak </a:t>
            </a:r>
          </a:p>
          <a:p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Okuma becerisini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geliştirmek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Dinleme becerisini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geliştirmek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Seçme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becerisini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geliştirmek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İzleme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becerisini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geliştirmek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Medyaya salt edilgen izleyici konumunda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katılımcı konumda bireyler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yetiştirmek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Gelişen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dünyamızdaki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değişmeye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ayak uydurabilen bireyler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yetiştirmek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88715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4129</TotalTime>
  <Words>5311</Words>
  <Application>Microsoft Macintosh PowerPoint</Application>
  <PresentationFormat>Geniş ekran</PresentationFormat>
  <Paragraphs>193</Paragraphs>
  <Slides>38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38</vt:i4>
      </vt:variant>
    </vt:vector>
  </HeadingPairs>
  <TitlesOfParts>
    <vt:vector size="44" baseType="lpstr">
      <vt:lpstr>Arial</vt:lpstr>
      <vt:lpstr>Calibri</vt:lpstr>
      <vt:lpstr>Calibri Light</vt:lpstr>
      <vt:lpstr>Times New Roman</vt:lpstr>
      <vt:lpstr>Wingdings</vt:lpstr>
      <vt:lpstr>Office Teması</vt:lpstr>
      <vt:lpstr>Halkla İlişkiler ve İletişim</vt:lpstr>
      <vt:lpstr>Medya Okuryazarlığı</vt:lpstr>
      <vt:lpstr>Medya Okuryazarlığı</vt:lpstr>
      <vt:lpstr>Medya Okuryazarlığı</vt:lpstr>
      <vt:lpstr>Kavramsal Çerçeve</vt:lpstr>
      <vt:lpstr>Kavramsal Çerçeve</vt:lpstr>
      <vt:lpstr>Kavramsal Çerçeve</vt:lpstr>
      <vt:lpstr>Kavramsal Çerçeve</vt:lpstr>
      <vt:lpstr>Eğitime Düşen Görevler </vt:lpstr>
      <vt:lpstr>Eğitime Düşen Görevler </vt:lpstr>
      <vt:lpstr>Eğitimin Tarafları</vt:lpstr>
      <vt:lpstr>Temel Kavram ve Sorular</vt:lpstr>
      <vt:lpstr>5 Temel Kavram</vt:lpstr>
      <vt:lpstr>Temel Sorular</vt:lpstr>
      <vt:lpstr>Medyayı Doğru Okumak</vt:lpstr>
      <vt:lpstr>Medyayı Doğru Okumak</vt:lpstr>
      <vt:lpstr>Medyayı Doğru Okumak</vt:lpstr>
      <vt:lpstr>Medyayı Doğru Okumak</vt:lpstr>
      <vt:lpstr>Medyayı Doğru Okumak</vt:lpstr>
      <vt:lpstr>Medyayı Doğru Okumak</vt:lpstr>
      <vt:lpstr>Medyayı Doğru Okumak</vt:lpstr>
      <vt:lpstr>Medyayı Doğru Okumak</vt:lpstr>
      <vt:lpstr>Medyayı Doğru Okumak</vt:lpstr>
      <vt:lpstr>Dijital Medya Okuryazarlığı</vt:lpstr>
      <vt:lpstr>Dijital Medya Okuryazarlığı</vt:lpstr>
      <vt:lpstr>Dijital Medya Okuryazarlığı</vt:lpstr>
      <vt:lpstr>Dijital Medya Okuryazarlığı</vt:lpstr>
      <vt:lpstr>Dijital Medya Okuryazarlığı</vt:lpstr>
      <vt:lpstr>Gerekli Beceriler</vt:lpstr>
      <vt:lpstr>Dünya ve Türkiye’de Güncel Durum</vt:lpstr>
      <vt:lpstr>Avrupa’da Öne Çıkan Durum</vt:lpstr>
      <vt:lpstr>Türkiye’de Güncel Durum</vt:lpstr>
      <vt:lpstr>Türkiye’de Güncel Durum</vt:lpstr>
      <vt:lpstr>Programın Amaçları</vt:lpstr>
      <vt:lpstr>Türkiye’de Güncel Durum</vt:lpstr>
      <vt:lpstr>Türkiye’de Güncel Durum</vt:lpstr>
      <vt:lpstr>SON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Türkiye’nin Toplumsal Yapısı</dc:title>
  <dc:creator>ABDULLAH GÖKHAN YAŞA</dc:creator>
  <cp:lastModifiedBy>ABDULLAH GÖKHAN YAŞA</cp:lastModifiedBy>
  <cp:revision>110</cp:revision>
  <dcterms:created xsi:type="dcterms:W3CDTF">2020-10-04T15:36:28Z</dcterms:created>
  <dcterms:modified xsi:type="dcterms:W3CDTF">2021-01-04T01:14:08Z</dcterms:modified>
</cp:coreProperties>
</file>