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286" r:id="rId38"/>
    <p:sldId id="287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4.01.2021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4.01.2021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4.01.2021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4.01.2021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4.01.2021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4.01.2021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4.01.2021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4.01.2021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4.01.2021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04E14B-A238-FA42-B49D-4656117A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Eğitime Düşen Görevler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F271C0-F19A-AF48-A70E-41509E90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ile ilgili medyaya </a:t>
            </a:r>
            <a:r>
              <a:rPr lang="tr-TR" dirty="0" err="1"/>
              <a:t>düşen</a:t>
            </a:r>
            <a:r>
              <a:rPr lang="tr-TR" dirty="0"/>
              <a:t> </a:t>
            </a:r>
            <a:r>
              <a:rPr lang="tr-TR" dirty="0" err="1"/>
              <a:t>görevler</a:t>
            </a:r>
            <a:r>
              <a:rPr lang="tr-TR" dirty="0"/>
              <a:t> ise </a:t>
            </a:r>
            <a:r>
              <a:rPr lang="tr-TR" dirty="0" err="1"/>
              <a:t>şöyle</a:t>
            </a:r>
            <a:r>
              <a:rPr lang="tr-TR" dirty="0"/>
              <a:t> </a:t>
            </a:r>
            <a:r>
              <a:rPr lang="tr-TR" dirty="0" err="1"/>
              <a:t>özetlenebilir</a:t>
            </a:r>
            <a:r>
              <a:rPr lang="tr-TR" dirty="0"/>
              <a:t>: </a:t>
            </a:r>
          </a:p>
          <a:p>
            <a:r>
              <a:rPr lang="tr-TR" dirty="0"/>
              <a:t>Salt yapımda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içerikte</a:t>
            </a:r>
            <a:r>
              <a:rPr lang="tr-TR" dirty="0"/>
              <a:t> de kaliteli olma konusunda hassasiyet </a:t>
            </a:r>
          </a:p>
          <a:p>
            <a:r>
              <a:rPr lang="tr-TR" dirty="0"/>
              <a:t>Sosyal </a:t>
            </a:r>
            <a:r>
              <a:rPr lang="tr-TR" dirty="0" err="1"/>
              <a:t>içeriği</a:t>
            </a:r>
            <a:r>
              <a:rPr lang="tr-TR" dirty="0"/>
              <a:t> olan mesajlar konusunda hassasiyet </a:t>
            </a:r>
          </a:p>
          <a:p>
            <a:r>
              <a:rPr lang="tr-TR" dirty="0"/>
              <a:t>Topluma yararlı olacak </a:t>
            </a:r>
            <a:r>
              <a:rPr lang="tr-TR" dirty="0" err="1"/>
              <a:t>davranışları</a:t>
            </a:r>
            <a:r>
              <a:rPr lang="tr-TR" dirty="0"/>
              <a:t> model olarak sunmak </a:t>
            </a:r>
          </a:p>
          <a:p>
            <a:r>
              <a:rPr lang="tr-TR" dirty="0"/>
              <a:t>Daha interaktif bir yapıya </a:t>
            </a:r>
            <a:r>
              <a:rPr lang="tr-TR" dirty="0" err="1"/>
              <a:t>doğru</a:t>
            </a:r>
            <a:r>
              <a:rPr lang="tr-TR" dirty="0"/>
              <a:t> gitmek, </a:t>
            </a:r>
            <a:r>
              <a:rPr lang="tr-TR" dirty="0" err="1"/>
              <a:t>böylece</a:t>
            </a:r>
            <a:r>
              <a:rPr lang="tr-TR" dirty="0"/>
              <a:t> izleyiciye katılma</a:t>
            </a:r>
            <a:r>
              <a:rPr lang="tr-TR"/>
              <a:t>, tartıs</a:t>
            </a:r>
            <a:r>
              <a:rPr lang="tr-TR" dirty="0" err="1"/>
              <a:t>̧ma</a:t>
            </a:r>
            <a:r>
              <a:rPr lang="tr-TR" dirty="0"/>
              <a:t> ve konuları </a:t>
            </a:r>
            <a:r>
              <a:rPr lang="tr-TR" dirty="0" err="1"/>
              <a:t>açığa</a:t>
            </a:r>
            <a:r>
              <a:rPr lang="tr-TR" dirty="0"/>
              <a:t> </a:t>
            </a:r>
            <a:r>
              <a:rPr lang="tr-TR" dirty="0" err="1"/>
              <a:t>kavuşturma</a:t>
            </a:r>
            <a:r>
              <a:rPr lang="tr-TR" dirty="0"/>
              <a:t> </a:t>
            </a:r>
            <a:r>
              <a:rPr lang="tr-TR" dirty="0" err="1"/>
              <a:t>şansı</a:t>
            </a:r>
            <a:r>
              <a:rPr lang="tr-TR" dirty="0"/>
              <a:t> vermek </a:t>
            </a:r>
          </a:p>
          <a:p>
            <a:r>
              <a:rPr lang="tr-TR" dirty="0"/>
              <a:t>Farklı </a:t>
            </a:r>
            <a:r>
              <a:rPr lang="tr-TR" dirty="0" err="1"/>
              <a:t>sosyo</a:t>
            </a:r>
            <a:r>
              <a:rPr lang="tr-TR" dirty="0"/>
              <a:t>-ekonomik, duygusal ve </a:t>
            </a:r>
            <a:r>
              <a:rPr lang="tr-TR" dirty="0" err="1"/>
              <a:t>bilişsel</a:t>
            </a:r>
            <a:r>
              <a:rPr lang="tr-TR" dirty="0"/>
              <a:t> yapıya sahip bireylerde </a:t>
            </a:r>
            <a:r>
              <a:rPr lang="tr-TR" dirty="0" err="1"/>
              <a:t>değişik</a:t>
            </a:r>
            <a:r>
              <a:rPr lang="tr-TR" dirty="0"/>
              <a:t> etkilerinin </a:t>
            </a:r>
            <a:r>
              <a:rPr lang="tr-TR" dirty="0" err="1"/>
              <a:t>olacağının</a:t>
            </a:r>
            <a:r>
              <a:rPr lang="tr-TR" dirty="0"/>
              <a:t> farkında olmak.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64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2F9959-5B0C-0C4C-AEF8-69705C93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Eğitimin Tarafları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E9839C-5386-7D41-930C-A599A6C24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Buckingham’a </a:t>
            </a:r>
            <a:r>
              <a:rPr lang="tr-TR" dirty="0" err="1"/>
              <a:t>göre</a:t>
            </a:r>
            <a:r>
              <a:rPr lang="tr-TR" dirty="0"/>
              <a:t> medya </a:t>
            </a:r>
            <a:r>
              <a:rPr lang="tr-TR" dirty="0" err="1"/>
              <a:t>eğitimindeki</a:t>
            </a:r>
            <a:r>
              <a:rPr lang="tr-TR" dirty="0"/>
              <a:t> taraflar ve kurumlar en azından </a:t>
            </a:r>
            <a:r>
              <a:rPr lang="tr-TR" dirty="0" err="1"/>
              <a:t>şunlardan</a:t>
            </a:r>
            <a:r>
              <a:rPr lang="tr-TR" dirty="0"/>
              <a:t> </a:t>
            </a:r>
            <a:r>
              <a:rPr lang="tr-TR" dirty="0" err="1"/>
              <a:t>oluşmalıdır</a:t>
            </a:r>
            <a:r>
              <a:rPr lang="tr-TR" dirty="0"/>
              <a:t>: </a:t>
            </a:r>
          </a:p>
          <a:p>
            <a:pPr lvl="1"/>
            <a:r>
              <a:rPr lang="tr-TR" dirty="0"/>
              <a:t>Okullarda ve </a:t>
            </a:r>
            <a:r>
              <a:rPr lang="tr-TR" dirty="0" err="1"/>
              <a:t>diğer</a:t>
            </a:r>
            <a:r>
              <a:rPr lang="tr-TR" dirty="0"/>
              <a:t> resmi </a:t>
            </a:r>
            <a:r>
              <a:rPr lang="tr-TR" dirty="0" err="1"/>
              <a:t>eğitim</a:t>
            </a:r>
            <a:r>
              <a:rPr lang="tr-TR" dirty="0"/>
              <a:t> kurumlarındaki </a:t>
            </a:r>
            <a:r>
              <a:rPr lang="tr-TR" dirty="0" err="1"/>
              <a:t>öğretmenler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Daha </a:t>
            </a:r>
            <a:r>
              <a:rPr lang="tr-TR" dirty="0" err="1"/>
              <a:t>informel</a:t>
            </a:r>
            <a:r>
              <a:rPr lang="tr-TR" dirty="0"/>
              <a:t> konumlardaki </a:t>
            </a:r>
            <a:r>
              <a:rPr lang="tr-TR" dirty="0" err="1"/>
              <a:t>öğretmenler</a:t>
            </a:r>
            <a:r>
              <a:rPr lang="tr-TR" dirty="0"/>
              <a:t>, </a:t>
            </a:r>
            <a:r>
              <a:rPr lang="tr-TR" dirty="0" err="1"/>
              <a:t>gençlik</a:t>
            </a:r>
            <a:r>
              <a:rPr lang="tr-TR" dirty="0"/>
              <a:t> ve topluluk </a:t>
            </a:r>
            <a:r>
              <a:rPr lang="tr-TR" dirty="0" err="1"/>
              <a:t>çalışmaları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yapanlar </a:t>
            </a:r>
          </a:p>
          <a:p>
            <a:pPr lvl="1"/>
            <a:r>
              <a:rPr lang="tr-TR" dirty="0"/>
              <a:t>Akademisyenler ve </a:t>
            </a:r>
            <a:r>
              <a:rPr lang="tr-TR" dirty="0" err="1"/>
              <a:t>araştırmacılar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Aktivist</a:t>
            </a:r>
            <a:r>
              <a:rPr lang="tr-TR" dirty="0"/>
              <a:t> grupları (</a:t>
            </a:r>
            <a:r>
              <a:rPr lang="tr-TR" dirty="0" err="1"/>
              <a:t>çeşitli</a:t>
            </a:r>
            <a:r>
              <a:rPr lang="tr-TR" dirty="0"/>
              <a:t> siyasal ve ahlaki konumlardan) </a:t>
            </a:r>
          </a:p>
          <a:p>
            <a:pPr lvl="1"/>
            <a:r>
              <a:rPr lang="tr-TR" dirty="0" err="1"/>
              <a:t>Gençlik</a:t>
            </a:r>
            <a:r>
              <a:rPr lang="tr-TR" dirty="0"/>
              <a:t> grupları ve </a:t>
            </a:r>
            <a:r>
              <a:rPr lang="tr-TR" dirty="0" err="1"/>
              <a:t>örgütleri</a:t>
            </a:r>
            <a:r>
              <a:rPr lang="tr-TR" dirty="0"/>
              <a:t> (sıklıkla yerel topluluk temelli) </a:t>
            </a:r>
          </a:p>
          <a:p>
            <a:pPr lvl="1"/>
            <a:r>
              <a:rPr lang="tr-TR" dirty="0"/>
              <a:t>Ebeveyn grupları </a:t>
            </a:r>
          </a:p>
          <a:p>
            <a:pPr lvl="1"/>
            <a:r>
              <a:rPr lang="tr-TR" dirty="0"/>
              <a:t>Kilise ve </a:t>
            </a:r>
            <a:r>
              <a:rPr lang="tr-TR" dirty="0" err="1"/>
              <a:t>diğer</a:t>
            </a:r>
            <a:r>
              <a:rPr lang="tr-TR" dirty="0"/>
              <a:t> dini gruplar </a:t>
            </a:r>
          </a:p>
          <a:p>
            <a:pPr lvl="1"/>
            <a:r>
              <a:rPr lang="tr-TR" dirty="0"/>
              <a:t>Hem ticari hem de </a:t>
            </a:r>
            <a:r>
              <a:rPr lang="tr-TR" dirty="0" err="1"/>
              <a:t>kâra</a:t>
            </a:r>
            <a:r>
              <a:rPr lang="tr-TR" dirty="0"/>
              <a:t> dayanamayan medya </a:t>
            </a:r>
            <a:r>
              <a:rPr lang="tr-TR" dirty="0" err="1"/>
              <a:t>üreticileri</a:t>
            </a:r>
            <a:r>
              <a:rPr lang="tr-TR" dirty="0"/>
              <a:t> ve </a:t>
            </a:r>
            <a:r>
              <a:rPr lang="tr-TR" dirty="0" err="1"/>
              <a:t>şirketleri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Medyayı </a:t>
            </a:r>
            <a:r>
              <a:rPr lang="tr-TR" dirty="0" err="1"/>
              <a:t>düzenleyen</a:t>
            </a:r>
            <a:r>
              <a:rPr lang="tr-TR" dirty="0"/>
              <a:t> kurumlar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057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4B19D3-0DBF-CA4D-A9D9-D6D3AE39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Temel Kavram ve Sorular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7C9368-8539-BE41-95BC-0457EA388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Merkezi (</a:t>
            </a:r>
            <a:r>
              <a:rPr lang="tr-TR" dirty="0" err="1"/>
              <a:t>Centre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Media </a:t>
            </a:r>
            <a:r>
              <a:rPr lang="tr-TR" dirty="0" err="1"/>
              <a:t>Literacy</a:t>
            </a:r>
            <a:r>
              <a:rPr lang="tr-TR" dirty="0"/>
              <a:t>), medyaya dair </a:t>
            </a:r>
            <a:r>
              <a:rPr lang="tr-TR" dirty="0" err="1"/>
              <a:t>bes</a:t>
            </a:r>
            <a:r>
              <a:rPr lang="tr-TR" dirty="0"/>
              <a:t>̧ anahtar kavram ve bu </a:t>
            </a:r>
            <a:r>
              <a:rPr lang="tr-TR" dirty="0" err="1"/>
              <a:t>bes</a:t>
            </a:r>
            <a:r>
              <a:rPr lang="tr-TR" dirty="0"/>
              <a:t>̧ anahtar kavramla </a:t>
            </a:r>
            <a:r>
              <a:rPr lang="tr-TR" dirty="0" err="1"/>
              <a:t>ilişkili</a:t>
            </a:r>
            <a:r>
              <a:rPr lang="tr-TR" dirty="0"/>
              <a:t> </a:t>
            </a:r>
            <a:r>
              <a:rPr lang="tr-TR" dirty="0" err="1"/>
              <a:t>bes</a:t>
            </a:r>
            <a:r>
              <a:rPr lang="tr-TR" dirty="0"/>
              <a:t>̧ anahtar soru belirleyerek medya </a:t>
            </a:r>
            <a:r>
              <a:rPr lang="tr-TR" dirty="0" err="1"/>
              <a:t>okuryazarlığına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yol </a:t>
            </a:r>
            <a:r>
              <a:rPr lang="tr-TR" dirty="0" err="1"/>
              <a:t>gösterici</a:t>
            </a:r>
            <a:r>
              <a:rPr lang="tr-TR" dirty="0"/>
              <a:t>, pratik bir </a:t>
            </a:r>
            <a:r>
              <a:rPr lang="tr-TR" dirty="0" err="1"/>
              <a:t>çerçeve</a:t>
            </a:r>
            <a:r>
              <a:rPr lang="tr-TR" dirty="0"/>
              <a:t> sunar. </a:t>
            </a:r>
          </a:p>
          <a:p>
            <a:r>
              <a:rPr lang="tr-TR" dirty="0"/>
              <a:t>Bu </a:t>
            </a:r>
            <a:r>
              <a:rPr lang="tr-TR" dirty="0" err="1"/>
              <a:t>bes</a:t>
            </a:r>
            <a:r>
              <a:rPr lang="tr-TR" dirty="0"/>
              <a:t>̧ anahtar soru, medyanın yapısını ve </a:t>
            </a:r>
            <a:r>
              <a:rPr lang="tr-TR" dirty="0" err="1"/>
              <a:t>amaçlarını</a:t>
            </a:r>
            <a:r>
              <a:rPr lang="tr-TR" dirty="0"/>
              <a:t> anlamaya, </a:t>
            </a:r>
            <a:r>
              <a:rPr lang="tr-TR" dirty="0" err="1"/>
              <a:t>açık</a:t>
            </a:r>
            <a:r>
              <a:rPr lang="tr-TR" dirty="0"/>
              <a:t> ve gizli mesajlarını kabul veya reddetme </a:t>
            </a:r>
            <a:r>
              <a:rPr lang="tr-TR" dirty="0" err="1"/>
              <a:t>yeteneği</a:t>
            </a:r>
            <a:r>
              <a:rPr lang="tr-TR" dirty="0"/>
              <a:t> kazanmaya yardımcı olacak niteliktedir.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75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CE3277-D98C-A743-BF1A-C961AC98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5 Temel Kavram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7AA716-15B4-4742-8343-5066B126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mesajlarının </a:t>
            </a:r>
            <a:r>
              <a:rPr lang="tr-TR" dirty="0" err="1"/>
              <a:t>tümu</a:t>
            </a:r>
            <a:r>
              <a:rPr lang="tr-TR" dirty="0"/>
              <a:t>̈ </a:t>
            </a:r>
            <a:r>
              <a:rPr lang="tr-TR" dirty="0" err="1"/>
              <a:t>kurgulanmıştır</a:t>
            </a:r>
            <a:r>
              <a:rPr lang="tr-TR" dirty="0"/>
              <a:t>. </a:t>
            </a:r>
          </a:p>
          <a:p>
            <a:r>
              <a:rPr lang="tr-TR" dirty="0"/>
              <a:t>Medya mesajları kendine </a:t>
            </a:r>
            <a:r>
              <a:rPr lang="tr-TR" dirty="0" err="1"/>
              <a:t>özgu</a:t>
            </a:r>
            <a:r>
              <a:rPr lang="tr-TR" dirty="0"/>
              <a:t>̈ kurallar kullanılarak yaratıcı bir dille </a:t>
            </a:r>
            <a:r>
              <a:rPr lang="tr-TR" dirty="0" err="1"/>
              <a:t>kurgulanmıştır</a:t>
            </a:r>
            <a:r>
              <a:rPr lang="tr-TR" dirty="0"/>
              <a:t>. </a:t>
            </a:r>
          </a:p>
          <a:p>
            <a:r>
              <a:rPr lang="tr-TR" dirty="0"/>
              <a:t>Aynı mesajı farklı </a:t>
            </a:r>
            <a:r>
              <a:rPr lang="tr-TR" dirty="0" err="1"/>
              <a:t>kişiler</a:t>
            </a:r>
            <a:r>
              <a:rPr lang="tr-TR" dirty="0"/>
              <a:t> farklı </a:t>
            </a:r>
            <a:r>
              <a:rPr lang="tr-TR" dirty="0" err="1"/>
              <a:t>şekilde</a:t>
            </a:r>
            <a:r>
              <a:rPr lang="tr-TR" dirty="0"/>
              <a:t> algılayabilirler. </a:t>
            </a:r>
          </a:p>
          <a:p>
            <a:r>
              <a:rPr lang="tr-TR" dirty="0"/>
              <a:t>Medyanın </a:t>
            </a:r>
            <a:r>
              <a:rPr lang="tr-TR" dirty="0" err="1"/>
              <a:t>gizlenmis</a:t>
            </a:r>
            <a:r>
              <a:rPr lang="tr-TR" dirty="0"/>
              <a:t>̧ </a:t>
            </a:r>
            <a:r>
              <a:rPr lang="tr-TR" dirty="0" err="1"/>
              <a:t>değer</a:t>
            </a:r>
            <a:r>
              <a:rPr lang="tr-TR" dirty="0"/>
              <a:t> ve </a:t>
            </a:r>
            <a:r>
              <a:rPr lang="tr-TR" dirty="0" err="1"/>
              <a:t>görüşleri</a:t>
            </a:r>
            <a:r>
              <a:rPr lang="tr-TR" dirty="0"/>
              <a:t> vardır. </a:t>
            </a:r>
          </a:p>
          <a:p>
            <a:r>
              <a:rPr lang="tr-TR" dirty="0"/>
              <a:t>Medyadaki mesajların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çoğunluğu</a:t>
            </a:r>
            <a:r>
              <a:rPr lang="tr-TR" dirty="0"/>
              <a:t> </a:t>
            </a:r>
            <a:r>
              <a:rPr lang="tr-TR" dirty="0" err="1"/>
              <a:t>kazanc</a:t>
            </a:r>
            <a:r>
              <a:rPr lang="tr-TR" dirty="0"/>
              <a:t>̧ ya da </a:t>
            </a:r>
            <a:r>
              <a:rPr lang="tr-TR" dirty="0" err="1"/>
              <a:t>güc</a:t>
            </a:r>
            <a:r>
              <a:rPr lang="tr-TR" dirty="0"/>
              <a:t>̧ elde edebilmek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düzenlenmiştir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201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88F794-3261-6240-A340-EB878C0F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Temel Sorular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00A818-D073-4F4C-B672-52138F86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mesaj kim tarafından yaratıldı? </a:t>
            </a:r>
          </a:p>
          <a:p>
            <a:r>
              <a:rPr lang="tr-TR" dirty="0"/>
              <a:t>Bu mesajda ilgimi </a:t>
            </a:r>
            <a:r>
              <a:rPr lang="tr-TR" dirty="0" err="1"/>
              <a:t>çekebilmek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ne </a:t>
            </a:r>
            <a:r>
              <a:rPr lang="tr-TR" dirty="0" err="1"/>
              <a:t>tür</a:t>
            </a:r>
            <a:r>
              <a:rPr lang="tr-TR" dirty="0"/>
              <a:t> teknikler kullanıldı? </a:t>
            </a:r>
          </a:p>
          <a:p>
            <a:r>
              <a:rPr lang="tr-TR" dirty="0"/>
              <a:t>Bu mesajı </a:t>
            </a:r>
            <a:r>
              <a:rPr lang="tr-TR" dirty="0" err="1"/>
              <a:t>diğer</a:t>
            </a:r>
            <a:r>
              <a:rPr lang="tr-TR" dirty="0"/>
              <a:t> insanlar benim </a:t>
            </a:r>
            <a:r>
              <a:rPr lang="tr-TR" dirty="0" err="1"/>
              <a:t>anladığımdan</a:t>
            </a:r>
            <a:r>
              <a:rPr lang="tr-TR" dirty="0"/>
              <a:t> farklı olarak nasıl </a:t>
            </a:r>
            <a:r>
              <a:rPr lang="tr-TR" dirty="0" err="1"/>
              <a:t>anlamıs</a:t>
            </a:r>
            <a:r>
              <a:rPr lang="tr-TR" dirty="0"/>
              <a:t>̧ olabilirler? </a:t>
            </a:r>
          </a:p>
          <a:p>
            <a:r>
              <a:rPr lang="tr-TR" dirty="0"/>
              <a:t>Bu mesajda hangi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biçimleri</a:t>
            </a:r>
            <a:r>
              <a:rPr lang="tr-TR" dirty="0"/>
              <a:t>, </a:t>
            </a:r>
            <a:r>
              <a:rPr lang="tr-TR" dirty="0" err="1"/>
              <a:t>değerler</a:t>
            </a:r>
            <a:r>
              <a:rPr lang="tr-TR" dirty="0"/>
              <a:t> ve </a:t>
            </a:r>
            <a:r>
              <a:rPr lang="tr-TR" dirty="0" err="1"/>
              <a:t>görüşlere</a:t>
            </a:r>
            <a:r>
              <a:rPr lang="tr-TR" dirty="0"/>
              <a:t> yer verilirken hangileri </a:t>
            </a:r>
            <a:r>
              <a:rPr lang="tr-TR" dirty="0" err="1"/>
              <a:t>göz</a:t>
            </a:r>
            <a:r>
              <a:rPr lang="tr-TR" dirty="0"/>
              <a:t> ardı </a:t>
            </a:r>
            <a:r>
              <a:rPr lang="tr-TR" dirty="0" err="1"/>
              <a:t>edilmiştir</a:t>
            </a:r>
            <a:r>
              <a:rPr lang="tr-TR" dirty="0"/>
              <a:t>? </a:t>
            </a:r>
          </a:p>
          <a:p>
            <a:r>
              <a:rPr lang="tr-TR" dirty="0"/>
              <a:t>Bu mesaj </a:t>
            </a:r>
            <a:r>
              <a:rPr lang="tr-TR" dirty="0" err="1"/>
              <a:t>niçin</a:t>
            </a:r>
            <a:r>
              <a:rPr lang="tr-TR" dirty="0"/>
              <a:t> </a:t>
            </a:r>
            <a:r>
              <a:rPr lang="tr-TR" dirty="0" err="1"/>
              <a:t>gönderilmiştir</a:t>
            </a:r>
            <a:r>
              <a:rPr lang="tr-TR" dirty="0"/>
              <a:t>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27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02D2B2-032C-0E40-A9C8-7706C209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82F91C-E6FB-5547-AF73-E6861AC6F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i="1" dirty="0"/>
              <a:t>Medya </a:t>
            </a:r>
            <a:r>
              <a:rPr lang="tr-TR" i="1" dirty="0" err="1"/>
              <a:t>gerçeği</a:t>
            </a:r>
            <a:r>
              <a:rPr lang="tr-TR" i="1" dirty="0"/>
              <a:t> bire bir yansıtmaz. </a:t>
            </a:r>
            <a:r>
              <a:rPr lang="tr-TR" i="1" dirty="0" err="1"/>
              <a:t>Gerçeğin</a:t>
            </a:r>
            <a:r>
              <a:rPr lang="tr-TR" i="1" dirty="0"/>
              <a:t> </a:t>
            </a:r>
            <a:r>
              <a:rPr lang="tr-TR" i="1" dirty="0" err="1"/>
              <a:t>kurgulanmıs</a:t>
            </a:r>
            <a:r>
              <a:rPr lang="tr-TR" i="1" dirty="0"/>
              <a:t>̧ versiyonunu veya </a:t>
            </a:r>
            <a:r>
              <a:rPr lang="tr-TR" i="1" dirty="0" err="1"/>
              <a:t>gerçekliğin</a:t>
            </a:r>
            <a:r>
              <a:rPr lang="tr-TR" i="1" dirty="0"/>
              <a:t> temsilini bize sunar. </a:t>
            </a:r>
          </a:p>
          <a:p>
            <a:r>
              <a:rPr lang="tr-TR" dirty="0"/>
              <a:t>Olay medya profesyonelleri tarafından, araca (</a:t>
            </a:r>
            <a:r>
              <a:rPr lang="tr-TR" dirty="0" err="1"/>
              <a:t>tv</a:t>
            </a:r>
            <a:r>
              <a:rPr lang="tr-TR" dirty="0"/>
              <a:t>, radyo, gazete vb.) uygun bir formata </a:t>
            </a:r>
            <a:r>
              <a:rPr lang="tr-TR" dirty="0" err="1"/>
              <a:t>dönüştürülerek</a:t>
            </a:r>
            <a:r>
              <a:rPr lang="tr-TR" dirty="0"/>
              <a:t> yeniden kurgulanır ve izleyiciye aktarılır. Her </a:t>
            </a:r>
            <a:r>
              <a:rPr lang="tr-TR" dirty="0" err="1"/>
              <a:t>seçme</a:t>
            </a:r>
            <a:r>
              <a:rPr lang="tr-TR" dirty="0"/>
              <a:t> eylemi aynı zamanda bir </a:t>
            </a:r>
            <a:r>
              <a:rPr lang="tr-TR" dirty="0" err="1"/>
              <a:t>dışarıda</a:t>
            </a:r>
            <a:r>
              <a:rPr lang="tr-TR" dirty="0"/>
              <a:t> bırakmadır. </a:t>
            </a:r>
            <a:r>
              <a:rPr lang="tr-TR" dirty="0" err="1"/>
              <a:t>Örneğin</a:t>
            </a:r>
            <a:r>
              <a:rPr lang="tr-TR" dirty="0"/>
              <a:t> bir televizyon haberinde, olayı kameranın </a:t>
            </a:r>
            <a:r>
              <a:rPr lang="tr-TR" dirty="0" err="1"/>
              <a:t>çektiği</a:t>
            </a:r>
            <a:r>
              <a:rPr lang="tr-TR" dirty="0"/>
              <a:t> </a:t>
            </a:r>
            <a:r>
              <a:rPr lang="tr-TR" dirty="0" err="1"/>
              <a:t>açıdan</a:t>
            </a:r>
            <a:r>
              <a:rPr lang="tr-TR" dirty="0"/>
              <a:t> izleriz. Nelerin kadrajın </a:t>
            </a:r>
            <a:r>
              <a:rPr lang="tr-TR" dirty="0" err="1"/>
              <a:t>dışında</a:t>
            </a:r>
            <a:r>
              <a:rPr lang="tr-TR" dirty="0"/>
              <a:t> </a:t>
            </a:r>
            <a:r>
              <a:rPr lang="tr-TR" dirty="0" err="1"/>
              <a:t>kaldığını</a:t>
            </a:r>
            <a:r>
              <a:rPr lang="tr-TR" dirty="0"/>
              <a:t> bilemeyiz. </a:t>
            </a:r>
          </a:p>
          <a:p>
            <a:r>
              <a:rPr lang="tr-TR" dirty="0"/>
              <a:t>Tercih edilen kamera </a:t>
            </a:r>
            <a:r>
              <a:rPr lang="tr-TR" dirty="0" err="1"/>
              <a:t>açısı</a:t>
            </a:r>
            <a:r>
              <a:rPr lang="tr-TR" dirty="0"/>
              <a:t>, hazırlanan metin, metnin seslendirilmesi, kurgu vb. </a:t>
            </a:r>
            <a:r>
              <a:rPr lang="tr-TR" dirty="0" err="1"/>
              <a:t>bütün</a:t>
            </a:r>
            <a:r>
              <a:rPr lang="tr-TR" dirty="0"/>
              <a:t> bu </a:t>
            </a:r>
            <a:r>
              <a:rPr lang="tr-TR" dirty="0" err="1"/>
              <a:t>süreçler</a:t>
            </a:r>
            <a:r>
              <a:rPr lang="tr-TR" dirty="0"/>
              <a:t> anlama etki eder. </a:t>
            </a:r>
          </a:p>
          <a:p>
            <a:r>
              <a:rPr lang="tr-TR" dirty="0"/>
              <a:t>Bir haber merkezine her </a:t>
            </a:r>
            <a:r>
              <a:rPr lang="tr-TR" dirty="0" err="1"/>
              <a:t>gün</a:t>
            </a:r>
            <a:r>
              <a:rPr lang="tr-TR" dirty="0"/>
              <a:t> </a:t>
            </a:r>
            <a:r>
              <a:rPr lang="tr-TR" dirty="0" err="1"/>
              <a:t>yüzlerce</a:t>
            </a:r>
            <a:r>
              <a:rPr lang="tr-TR" dirty="0"/>
              <a:t> olay gelir. Bu olaylardan sadece bir kısmı </a:t>
            </a:r>
            <a:r>
              <a:rPr lang="tr-TR" dirty="0" err="1"/>
              <a:t>haberleştirilir</a:t>
            </a:r>
            <a:r>
              <a:rPr lang="tr-TR" dirty="0"/>
              <a:t>, </a:t>
            </a:r>
            <a:r>
              <a:rPr lang="tr-TR" dirty="0" err="1"/>
              <a:t>diğerleri</a:t>
            </a:r>
            <a:r>
              <a:rPr lang="tr-TR" dirty="0"/>
              <a:t> </a:t>
            </a:r>
            <a:r>
              <a:rPr lang="tr-TR" dirty="0" err="1"/>
              <a:t>gündem</a:t>
            </a:r>
            <a:r>
              <a:rPr lang="tr-TR" dirty="0"/>
              <a:t> olmaz. </a:t>
            </a:r>
            <a:r>
              <a:rPr lang="tr-TR" dirty="0" err="1"/>
              <a:t>Haberleştirilen</a:t>
            </a:r>
            <a:r>
              <a:rPr lang="tr-TR" dirty="0"/>
              <a:t> olayların bir kısmı daha </a:t>
            </a:r>
            <a:r>
              <a:rPr lang="tr-TR" dirty="0" err="1"/>
              <a:t>büyük</a:t>
            </a:r>
            <a:r>
              <a:rPr lang="tr-TR" dirty="0"/>
              <a:t> puntolarla, ilk sayfalardan verilirken bir kısmı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küçücük</a:t>
            </a:r>
            <a:r>
              <a:rPr lang="tr-TR" dirty="0"/>
              <a:t> bir yer ayrılır. </a:t>
            </a:r>
          </a:p>
          <a:p>
            <a:r>
              <a:rPr lang="tr-TR" i="1" dirty="0" err="1"/>
              <a:t>Özetle</a:t>
            </a:r>
            <a:r>
              <a:rPr lang="tr-TR" i="1" dirty="0"/>
              <a:t> medyada </a:t>
            </a:r>
            <a:r>
              <a:rPr lang="tr-TR" i="1" dirty="0" err="1"/>
              <a:t>okuduğumuz</a:t>
            </a:r>
            <a:r>
              <a:rPr lang="tr-TR" i="1" dirty="0"/>
              <a:t>, </a:t>
            </a:r>
            <a:r>
              <a:rPr lang="tr-TR" i="1" dirty="0" err="1"/>
              <a:t>izlediğimiz</a:t>
            </a:r>
            <a:r>
              <a:rPr lang="tr-TR" i="1" dirty="0"/>
              <a:t>, </a:t>
            </a:r>
            <a:r>
              <a:rPr lang="tr-TR" i="1" dirty="0" err="1"/>
              <a:t>dinlediğimiz</a:t>
            </a:r>
            <a:r>
              <a:rPr lang="tr-TR" i="1" dirty="0"/>
              <a:t> her </a:t>
            </a:r>
            <a:r>
              <a:rPr lang="tr-TR" i="1" dirty="0" err="1"/>
              <a:t>şey</a:t>
            </a:r>
            <a:r>
              <a:rPr lang="tr-TR" i="1" dirty="0"/>
              <a:t> medya profesyonellerinin okuyup, izleyip, dinlememiz </a:t>
            </a:r>
            <a:r>
              <a:rPr lang="tr-TR" i="1" dirty="0" err="1"/>
              <a:t>için</a:t>
            </a:r>
            <a:r>
              <a:rPr lang="tr-TR" i="1" dirty="0"/>
              <a:t> </a:t>
            </a:r>
            <a:r>
              <a:rPr lang="tr-TR" i="1" dirty="0" err="1"/>
              <a:t>seçtikleri</a:t>
            </a:r>
            <a:r>
              <a:rPr lang="tr-TR" i="1" dirty="0"/>
              <a:t> ve kendilerinin ve/veya kurumlarının </a:t>
            </a:r>
            <a:r>
              <a:rPr lang="tr-TR" i="1" dirty="0" err="1"/>
              <a:t>bakıs</a:t>
            </a:r>
            <a:r>
              <a:rPr lang="tr-TR" i="1" dirty="0"/>
              <a:t>̧ </a:t>
            </a:r>
            <a:r>
              <a:rPr lang="tr-TR" i="1" dirty="0" err="1"/>
              <a:t>açılarından</a:t>
            </a:r>
            <a:r>
              <a:rPr lang="tr-TR" i="1" dirty="0"/>
              <a:t> kurguladıkları metinlerdir. </a:t>
            </a:r>
            <a:r>
              <a:rPr lang="tr-TR" i="1" dirty="0" err="1"/>
              <a:t>Gerçeğin</a:t>
            </a:r>
            <a:r>
              <a:rPr lang="tr-TR" i="1" dirty="0"/>
              <a:t> saf </a:t>
            </a:r>
            <a:r>
              <a:rPr lang="tr-TR" i="1" dirty="0" err="1"/>
              <a:t>hâli</a:t>
            </a:r>
            <a:r>
              <a:rPr lang="tr-TR" i="1" dirty="0"/>
              <a:t> </a:t>
            </a:r>
            <a:r>
              <a:rPr lang="tr-TR" i="1" dirty="0" err="1"/>
              <a:t>değillerdir</a:t>
            </a:r>
            <a:r>
              <a:rPr lang="tr-TR" i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012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6A664E-F933-4F4B-BF6F-375D0D7C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D9A348-1D40-2446-82DF-06AA1B94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Medyanın </a:t>
            </a:r>
            <a:r>
              <a:rPr lang="tr-TR" dirty="0" err="1"/>
              <a:t>içerdiği</a:t>
            </a:r>
            <a:r>
              <a:rPr lang="tr-TR" dirty="0"/>
              <a:t> enformasyon </a:t>
            </a:r>
            <a:r>
              <a:rPr lang="tr-TR" dirty="0" err="1"/>
              <a:t>biçimsel</a:t>
            </a:r>
            <a:r>
              <a:rPr lang="tr-TR" dirty="0"/>
              <a:t> </a:t>
            </a:r>
            <a:r>
              <a:rPr lang="tr-TR" dirty="0" err="1"/>
              <a:t>içeriklerinden</a:t>
            </a:r>
            <a:r>
              <a:rPr lang="tr-TR" dirty="0"/>
              <a:t> ziyade, izleyenlerin </a:t>
            </a:r>
            <a:r>
              <a:rPr lang="tr-TR" dirty="0" err="1"/>
              <a:t>dünyalarıyla</a:t>
            </a:r>
            <a:r>
              <a:rPr lang="tr-TR" dirty="0"/>
              <a:t> </a:t>
            </a:r>
            <a:r>
              <a:rPr lang="tr-TR" dirty="0" err="1"/>
              <a:t>girdiği</a:t>
            </a:r>
            <a:r>
              <a:rPr lang="tr-TR" dirty="0"/>
              <a:t>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ilişki</a:t>
            </a:r>
            <a:r>
              <a:rPr lang="tr-TR" dirty="0"/>
              <a:t> sayesinde bir anlam kazanmaktadır denebilir. </a:t>
            </a:r>
          </a:p>
          <a:p>
            <a:r>
              <a:rPr lang="tr-TR" dirty="0"/>
              <a:t>Yani mesajlar izleyicinin </a:t>
            </a:r>
            <a:r>
              <a:rPr lang="tr-TR" dirty="0" err="1"/>
              <a:t>dünyasında</a:t>
            </a:r>
            <a:r>
              <a:rPr lang="tr-TR" dirty="0"/>
              <a:t> kendine </a:t>
            </a:r>
            <a:r>
              <a:rPr lang="tr-TR" dirty="0" err="1"/>
              <a:t>bulduğu</a:t>
            </a:r>
            <a:r>
              <a:rPr lang="tr-TR" dirty="0"/>
              <a:t> </a:t>
            </a:r>
            <a:r>
              <a:rPr lang="tr-TR" dirty="0" err="1"/>
              <a:t>karşılık</a:t>
            </a:r>
            <a:r>
              <a:rPr lang="tr-TR" dirty="0"/>
              <a:t> </a:t>
            </a:r>
            <a:r>
              <a:rPr lang="tr-TR" dirty="0" err="1"/>
              <a:t>ölçüsünde</a:t>
            </a:r>
            <a:r>
              <a:rPr lang="tr-TR" dirty="0"/>
              <a:t> etkili olacak ya da olmayacaktır. </a:t>
            </a:r>
          </a:p>
          <a:p>
            <a:r>
              <a:rPr lang="tr-TR" dirty="0" err="1"/>
              <a:t>İzleyicilerin</a:t>
            </a:r>
            <a:r>
              <a:rPr lang="tr-TR" dirty="0"/>
              <a:t> yaş, cinsiyet, </a:t>
            </a:r>
            <a:r>
              <a:rPr lang="tr-TR" dirty="0" err="1"/>
              <a:t>eğitim</a:t>
            </a:r>
            <a:r>
              <a:rPr lang="tr-TR" dirty="0"/>
              <a:t> durumu gibi </a:t>
            </a:r>
            <a:r>
              <a:rPr lang="tr-TR" dirty="0" err="1"/>
              <a:t>sosyodemografik</a:t>
            </a:r>
            <a:r>
              <a:rPr lang="tr-TR" dirty="0"/>
              <a:t> </a:t>
            </a:r>
            <a:r>
              <a:rPr lang="tr-TR" dirty="0" err="1"/>
              <a:t>özellikleri</a:t>
            </a:r>
            <a:r>
              <a:rPr lang="tr-TR" dirty="0"/>
              <a:t>, </a:t>
            </a:r>
            <a:r>
              <a:rPr lang="tr-TR" dirty="0" err="1"/>
              <a:t>içinde</a:t>
            </a:r>
            <a:r>
              <a:rPr lang="tr-TR" dirty="0"/>
              <a:t> bulundukları duygu </a:t>
            </a:r>
            <a:r>
              <a:rPr lang="tr-TR" dirty="0" err="1"/>
              <a:t>dünyaları</a:t>
            </a:r>
            <a:r>
              <a:rPr lang="tr-TR" dirty="0"/>
              <a:t> medya metniyle kurdukları </a:t>
            </a:r>
            <a:r>
              <a:rPr lang="tr-TR" dirty="0" err="1"/>
              <a:t>ilişkiyi</a:t>
            </a:r>
            <a:r>
              <a:rPr lang="tr-TR" dirty="0"/>
              <a:t> etkiler.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11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92EBFD-5585-4F46-A739-7EE6A0B0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6AB6F8-8C80-FF40-8EBC-B36D5D453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Gerçeklik</a:t>
            </a:r>
            <a:r>
              <a:rPr lang="tr-TR" dirty="0"/>
              <a:t> ve temsil arasındaki </a:t>
            </a:r>
            <a:r>
              <a:rPr lang="tr-TR" dirty="0" err="1"/>
              <a:t>ilişki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düşünmek</a:t>
            </a:r>
            <a:r>
              <a:rPr lang="tr-TR" dirty="0"/>
              <a:t> </a:t>
            </a:r>
            <a:r>
              <a:rPr lang="tr-TR" dirty="0" err="1"/>
              <a:t>oldukça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</a:t>
            </a:r>
            <a:r>
              <a:rPr lang="tr-TR" dirty="0" err="1"/>
              <a:t>Çünku</a:t>
            </a:r>
            <a:r>
              <a:rPr lang="tr-TR" dirty="0"/>
              <a:t>̈ </a:t>
            </a:r>
            <a:r>
              <a:rPr lang="tr-TR" i="1" dirty="0"/>
              <a:t>medyadaki temsiller bir yandan </a:t>
            </a:r>
            <a:r>
              <a:rPr lang="tr-TR" i="1" dirty="0" err="1"/>
              <a:t>gerçek</a:t>
            </a:r>
            <a:r>
              <a:rPr lang="tr-TR" i="1" dirty="0"/>
              <a:t> hayattaki </a:t>
            </a:r>
            <a:r>
              <a:rPr lang="tr-TR" i="1" dirty="0" err="1"/>
              <a:t>eşitsizliklerin</a:t>
            </a:r>
            <a:r>
              <a:rPr lang="tr-TR" i="1" dirty="0"/>
              <a:t>, problemlerin yeniden </a:t>
            </a:r>
            <a:r>
              <a:rPr lang="tr-TR" i="1" dirty="0" err="1"/>
              <a:t>üretilmesine</a:t>
            </a:r>
            <a:r>
              <a:rPr lang="tr-TR" i="1" dirty="0"/>
              <a:t>, </a:t>
            </a:r>
            <a:r>
              <a:rPr lang="tr-TR" i="1" dirty="0" err="1"/>
              <a:t>meşrulaşmasına</a:t>
            </a:r>
            <a:r>
              <a:rPr lang="tr-TR" i="1" dirty="0"/>
              <a:t>, </a:t>
            </a:r>
            <a:r>
              <a:rPr lang="tr-TR" i="1" dirty="0" err="1"/>
              <a:t>derinleşmesine</a:t>
            </a:r>
            <a:r>
              <a:rPr lang="tr-TR" i="1" dirty="0"/>
              <a:t>, </a:t>
            </a:r>
            <a:r>
              <a:rPr lang="tr-TR" i="1" dirty="0" err="1"/>
              <a:t>pekişmesine</a:t>
            </a:r>
            <a:r>
              <a:rPr lang="tr-TR" i="1" dirty="0"/>
              <a:t> yol </a:t>
            </a:r>
            <a:r>
              <a:rPr lang="tr-TR" i="1" dirty="0" err="1"/>
              <a:t>açarken</a:t>
            </a:r>
            <a:r>
              <a:rPr lang="tr-TR" i="1" dirty="0"/>
              <a:t> bir yandan da bu temsiller </a:t>
            </a:r>
            <a:r>
              <a:rPr lang="tr-TR" i="1" dirty="0" err="1"/>
              <a:t>gerçekliği</a:t>
            </a:r>
            <a:r>
              <a:rPr lang="tr-TR" i="1" dirty="0"/>
              <a:t> </a:t>
            </a:r>
            <a:r>
              <a:rPr lang="tr-TR" i="1" dirty="0" err="1"/>
              <a:t>şekillendirir</a:t>
            </a:r>
            <a:r>
              <a:rPr lang="tr-TR" i="1" dirty="0"/>
              <a:t>. </a:t>
            </a:r>
          </a:p>
          <a:p>
            <a:r>
              <a:rPr lang="tr-TR" dirty="0" err="1"/>
              <a:t>Örneğin</a:t>
            </a:r>
            <a:r>
              <a:rPr lang="tr-TR" dirty="0"/>
              <a:t> yoksullar genellikle </a:t>
            </a:r>
            <a:r>
              <a:rPr lang="tr-TR" dirty="0" err="1"/>
              <a:t>suça</a:t>
            </a:r>
            <a:r>
              <a:rPr lang="tr-TR" dirty="0"/>
              <a:t> </a:t>
            </a:r>
            <a:r>
              <a:rPr lang="tr-TR" dirty="0" err="1"/>
              <a:t>karıştıklarında</a:t>
            </a:r>
            <a:r>
              <a:rPr lang="tr-TR" dirty="0"/>
              <a:t> haber olur ve medyada temsil edilirler. Bu durum yoksulların </a:t>
            </a:r>
            <a:r>
              <a:rPr lang="tr-TR" dirty="0" err="1"/>
              <a:t>gerçek</a:t>
            </a:r>
            <a:r>
              <a:rPr lang="tr-TR" dirty="0"/>
              <a:t> hayatta </a:t>
            </a:r>
            <a:r>
              <a:rPr lang="tr-TR" dirty="0" err="1"/>
              <a:t>suçla</a:t>
            </a:r>
            <a:r>
              <a:rPr lang="tr-TR" dirty="0"/>
              <a:t> daha fazla </a:t>
            </a:r>
            <a:r>
              <a:rPr lang="tr-TR" dirty="0" err="1"/>
              <a:t>ilişkilendirilmelerine</a:t>
            </a:r>
            <a:r>
              <a:rPr lang="tr-TR" dirty="0"/>
              <a:t> neden olur. </a:t>
            </a:r>
          </a:p>
          <a:p>
            <a:r>
              <a:rPr lang="tr-TR" dirty="0"/>
              <a:t>Temsil basmakalıp fikirlerin, </a:t>
            </a:r>
            <a:r>
              <a:rPr lang="tr-TR" dirty="0" err="1"/>
              <a:t>önyargıların</a:t>
            </a:r>
            <a:r>
              <a:rPr lang="tr-TR" dirty="0"/>
              <a:t> ortaya </a:t>
            </a:r>
            <a:r>
              <a:rPr lang="tr-TR" dirty="0" err="1"/>
              <a:t>çıkmasında</a:t>
            </a:r>
            <a:r>
              <a:rPr lang="tr-TR" dirty="0"/>
              <a:t> </a:t>
            </a:r>
            <a:r>
              <a:rPr lang="tr-TR" dirty="0" err="1"/>
              <a:t>oldukça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rol oynar. </a:t>
            </a:r>
            <a:r>
              <a:rPr lang="tr-TR" dirty="0" err="1"/>
              <a:t>Örneğin</a:t>
            </a:r>
            <a:r>
              <a:rPr lang="tr-TR" dirty="0"/>
              <a:t> kadın temsili medyadaki en problemli alanlardan biridir. Kadınlar medyada genellikle eş, anne gibi geleneksel rollerde, </a:t>
            </a:r>
            <a:r>
              <a:rPr lang="tr-TR" dirty="0" err="1"/>
              <a:t>sarışın</a:t>
            </a:r>
            <a:r>
              <a:rPr lang="tr-TR" dirty="0"/>
              <a:t> aptal, arka sayfa </a:t>
            </a:r>
            <a:r>
              <a:rPr lang="tr-TR" dirty="0" err="1"/>
              <a:t>güzeli</a:t>
            </a:r>
            <a:r>
              <a:rPr lang="tr-TR" dirty="0"/>
              <a:t> gibi cinsel nesne olarak veya edilgen, </a:t>
            </a:r>
            <a:r>
              <a:rPr lang="tr-TR" dirty="0" err="1"/>
              <a:t>güçsüz</a:t>
            </a:r>
            <a:r>
              <a:rPr lang="tr-TR" dirty="0"/>
              <a:t> kurbanlar olarak temsil edilir. </a:t>
            </a:r>
          </a:p>
          <a:p>
            <a:r>
              <a:rPr lang="tr-TR" dirty="0"/>
              <a:t>Kadınların medyada temsil edilme </a:t>
            </a:r>
            <a:r>
              <a:rPr lang="tr-TR" dirty="0" err="1"/>
              <a:t>biçimleri</a:t>
            </a:r>
            <a:r>
              <a:rPr lang="tr-TR" dirty="0"/>
              <a:t> toplumun kadınları o </a:t>
            </a:r>
            <a:r>
              <a:rPr lang="tr-TR" dirty="0" err="1"/>
              <a:t>şekilde</a:t>
            </a:r>
            <a:r>
              <a:rPr lang="tr-TR" dirty="0"/>
              <a:t> algılamaları </a:t>
            </a:r>
            <a:r>
              <a:rPr lang="tr-TR" dirty="0" err="1"/>
              <a:t>yönünde</a:t>
            </a:r>
            <a:r>
              <a:rPr lang="tr-TR" dirty="0"/>
              <a:t> bir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görür</a:t>
            </a:r>
            <a:r>
              <a:rPr lang="tr-TR" dirty="0"/>
              <a:t>. Benzer </a:t>
            </a:r>
            <a:r>
              <a:rPr lang="tr-TR" dirty="0" err="1"/>
              <a:t>şekilde</a:t>
            </a:r>
            <a:r>
              <a:rPr lang="tr-TR" dirty="0"/>
              <a:t> siyahlar, Amerikan filmlerinde genellikle yardımcı rollerde oynarlar, </a:t>
            </a:r>
            <a:r>
              <a:rPr lang="tr-TR" dirty="0" err="1"/>
              <a:t>başrol</a:t>
            </a:r>
            <a:r>
              <a:rPr lang="tr-TR" dirty="0"/>
              <a:t> beyaz oyuncularındır.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780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3C4F2C-D321-4C42-B1AC-84A043F4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0C2CE5-ABA8-A845-AE76-853B3389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 err="1"/>
              <a:t>Günümüzde</a:t>
            </a:r>
            <a:r>
              <a:rPr lang="tr-TR" i="1" dirty="0"/>
              <a:t> medya </a:t>
            </a:r>
            <a:r>
              <a:rPr lang="tr-TR" i="1" dirty="0" err="1"/>
              <a:t>kuruluşları</a:t>
            </a:r>
            <a:r>
              <a:rPr lang="tr-TR" i="1" dirty="0"/>
              <a:t> ticari </a:t>
            </a:r>
            <a:r>
              <a:rPr lang="tr-TR" i="1" dirty="0" err="1"/>
              <a:t>işletmelerdir</a:t>
            </a:r>
            <a:r>
              <a:rPr lang="tr-TR" i="1" dirty="0"/>
              <a:t>. </a:t>
            </a:r>
            <a:r>
              <a:rPr lang="tr-TR" i="1" dirty="0" err="1"/>
              <a:t>Öncelikli</a:t>
            </a:r>
            <a:r>
              <a:rPr lang="tr-TR" i="1" dirty="0"/>
              <a:t> hedefleri kar elde etmektir. </a:t>
            </a:r>
            <a:r>
              <a:rPr lang="tr-TR" dirty="0"/>
              <a:t>Chomsky ve </a:t>
            </a:r>
            <a:r>
              <a:rPr lang="tr-TR" dirty="0" err="1"/>
              <a:t>Herman</a:t>
            </a:r>
            <a:r>
              <a:rPr lang="tr-TR" dirty="0"/>
              <a:t>, medya, sermaye, </a:t>
            </a:r>
            <a:r>
              <a:rPr lang="tr-TR" dirty="0" err="1"/>
              <a:t>güc</a:t>
            </a:r>
            <a:r>
              <a:rPr lang="tr-TR" dirty="0"/>
              <a:t>̧, ekonomik </a:t>
            </a:r>
            <a:r>
              <a:rPr lang="tr-TR" dirty="0" err="1"/>
              <a:t>çıkar</a:t>
            </a:r>
            <a:r>
              <a:rPr lang="tr-TR" dirty="0"/>
              <a:t> </a:t>
            </a:r>
            <a:r>
              <a:rPr lang="tr-TR" dirty="0" err="1"/>
              <a:t>lişkisini</a:t>
            </a:r>
            <a:r>
              <a:rPr lang="tr-TR" dirty="0"/>
              <a:t> yani medyanın ekonomi </a:t>
            </a:r>
            <a:r>
              <a:rPr lang="tr-TR" dirty="0" err="1"/>
              <a:t>politiğini</a:t>
            </a:r>
            <a:r>
              <a:rPr lang="tr-TR" dirty="0"/>
              <a:t> analiz etmek </a:t>
            </a:r>
            <a:r>
              <a:rPr lang="tr-TR" dirty="0" err="1"/>
              <a:t>için</a:t>
            </a:r>
            <a:r>
              <a:rPr lang="tr-TR" dirty="0"/>
              <a:t> propaganda modelini </a:t>
            </a:r>
            <a:r>
              <a:rPr lang="tr-TR" dirty="0" err="1"/>
              <a:t>inşa</a:t>
            </a:r>
            <a:r>
              <a:rPr lang="tr-TR" dirty="0"/>
              <a:t> ederler. </a:t>
            </a:r>
          </a:p>
          <a:p>
            <a:r>
              <a:rPr lang="tr-TR" dirty="0"/>
              <a:t>Bu modele </a:t>
            </a:r>
            <a:r>
              <a:rPr lang="tr-TR" dirty="0" err="1"/>
              <a:t>göre</a:t>
            </a:r>
            <a:r>
              <a:rPr lang="tr-TR" dirty="0"/>
              <a:t> medyanın halka evet dedirtmek, rıza imal etmek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kullandığı</a:t>
            </a:r>
            <a:r>
              <a:rPr lang="tr-TR" dirty="0"/>
              <a:t> belirli stratejiler vardır.</a:t>
            </a:r>
          </a:p>
          <a:p>
            <a:r>
              <a:rPr lang="tr-TR" i="1" dirty="0"/>
              <a:t>Reklamlar medya- sermaye- </a:t>
            </a:r>
            <a:r>
              <a:rPr lang="tr-TR" i="1" dirty="0" err="1"/>
              <a:t>güc</a:t>
            </a:r>
            <a:r>
              <a:rPr lang="tr-TR" i="1" dirty="0"/>
              <a:t>̧ arasındaki </a:t>
            </a:r>
            <a:r>
              <a:rPr lang="tr-TR" i="1" dirty="0" err="1"/>
              <a:t>ilişkiyi</a:t>
            </a:r>
            <a:r>
              <a:rPr lang="tr-TR" i="1" dirty="0"/>
              <a:t> </a:t>
            </a:r>
            <a:r>
              <a:rPr lang="tr-TR" i="1" dirty="0" err="1"/>
              <a:t>şekillendiren</a:t>
            </a:r>
            <a:r>
              <a:rPr lang="tr-TR" i="1" dirty="0"/>
              <a:t> </a:t>
            </a:r>
            <a:r>
              <a:rPr lang="tr-TR" i="1" dirty="0" err="1"/>
              <a:t>önemli</a:t>
            </a:r>
            <a:r>
              <a:rPr lang="tr-TR" i="1" dirty="0"/>
              <a:t> bir unsurdur. </a:t>
            </a:r>
            <a:r>
              <a:rPr lang="tr-TR" dirty="0" err="1"/>
              <a:t>Çünku</a:t>
            </a:r>
            <a:r>
              <a:rPr lang="tr-TR" dirty="0"/>
              <a:t>̈ medyanın ana gelir </a:t>
            </a:r>
            <a:r>
              <a:rPr lang="tr-TR" dirty="0" err="1"/>
              <a:t>kaynağı</a:t>
            </a:r>
            <a:r>
              <a:rPr lang="tr-TR" dirty="0"/>
              <a:t> reklamlardır. Bu nedenle reklam veren </a:t>
            </a:r>
            <a:r>
              <a:rPr lang="tr-TR" dirty="0" err="1"/>
              <a:t>kuruluşların</a:t>
            </a:r>
            <a:r>
              <a:rPr lang="tr-TR" dirty="0"/>
              <a:t> </a:t>
            </a:r>
            <a:r>
              <a:rPr lang="tr-TR" dirty="0" err="1"/>
              <a:t>seçimleri</a:t>
            </a:r>
            <a:r>
              <a:rPr lang="tr-TR" dirty="0"/>
              <a:t> medya </a:t>
            </a:r>
            <a:r>
              <a:rPr lang="tr-TR" dirty="0" err="1"/>
              <a:t>içeriğini</a:t>
            </a:r>
            <a:r>
              <a:rPr lang="tr-TR" dirty="0"/>
              <a:t> etkiler. </a:t>
            </a:r>
          </a:p>
          <a:p>
            <a:r>
              <a:rPr lang="tr-TR" dirty="0"/>
              <a:t>Her programın izleyici profilleri reklam verenle </a:t>
            </a:r>
            <a:r>
              <a:rPr lang="tr-TR" dirty="0" err="1"/>
              <a:t>paylaşılır</a:t>
            </a:r>
            <a:r>
              <a:rPr lang="tr-TR" dirty="0"/>
              <a:t>. </a:t>
            </a:r>
            <a:r>
              <a:rPr lang="tr-TR" dirty="0" err="1"/>
              <a:t>Böylece</a:t>
            </a:r>
            <a:r>
              <a:rPr lang="tr-TR" dirty="0"/>
              <a:t> reklam veren </a:t>
            </a:r>
            <a:r>
              <a:rPr lang="tr-TR" dirty="0" err="1"/>
              <a:t>kuruluşlar</a:t>
            </a:r>
            <a:r>
              <a:rPr lang="tr-TR" dirty="0"/>
              <a:t> hangi televizyonlarda ne zaman hangi reklamları yayımlatmaları </a:t>
            </a:r>
            <a:r>
              <a:rPr lang="tr-TR" dirty="0" err="1"/>
              <a:t>gerektiği</a:t>
            </a:r>
            <a:r>
              <a:rPr lang="tr-TR" dirty="0"/>
              <a:t> konusunda fikir sahibi olur. </a:t>
            </a:r>
          </a:p>
          <a:p>
            <a:r>
              <a:rPr lang="tr-TR" dirty="0"/>
              <a:t>Bu nedenle kitle medyası izleyicileri </a:t>
            </a:r>
            <a:r>
              <a:rPr lang="tr-TR" dirty="0" err="1"/>
              <a:t>değil</a:t>
            </a:r>
            <a:r>
              <a:rPr lang="tr-TR" dirty="0"/>
              <a:t> satın alma </a:t>
            </a:r>
            <a:r>
              <a:rPr lang="tr-TR" dirty="0" err="1"/>
              <a:t>gücu</a:t>
            </a:r>
            <a:r>
              <a:rPr lang="tr-TR" dirty="0"/>
              <a:t>̈ olan izleyicileri cezbetmekle ilgilenir. Reklam vereni rahatsız edecek bir </a:t>
            </a:r>
            <a:r>
              <a:rPr lang="tr-TR" dirty="0" err="1"/>
              <a:t>içerik</a:t>
            </a:r>
            <a:r>
              <a:rPr lang="tr-TR" dirty="0"/>
              <a:t> medyada yer bulamaz.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12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D53B5-B0EA-714E-BE5C-CD4BE4A2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BB6E04-CD4D-3848-BF7D-AEDBF124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analizlerinde </a:t>
            </a:r>
            <a:r>
              <a:rPr lang="tr-TR" dirty="0" err="1"/>
              <a:t>eleştirel</a:t>
            </a:r>
            <a:r>
              <a:rPr lang="tr-TR" dirty="0"/>
              <a:t> bir </a:t>
            </a:r>
            <a:r>
              <a:rPr lang="tr-TR" dirty="0" err="1"/>
              <a:t>yaklaşıma</a:t>
            </a:r>
            <a:r>
              <a:rPr lang="tr-TR" dirty="0"/>
              <a:t> sahip olan Frankfurt Okulu temsilcileri genel olarak medya- iktidar- ideoloji </a:t>
            </a:r>
            <a:r>
              <a:rPr lang="tr-TR" dirty="0" err="1"/>
              <a:t>ilişkisini</a:t>
            </a:r>
            <a:r>
              <a:rPr lang="tr-TR" dirty="0"/>
              <a:t> ele alır. </a:t>
            </a:r>
          </a:p>
          <a:p>
            <a:r>
              <a:rPr lang="tr-TR" dirty="0"/>
              <a:t>Okulun </a:t>
            </a:r>
            <a:r>
              <a:rPr lang="tr-TR" dirty="0" err="1"/>
              <a:t>önemli</a:t>
            </a:r>
            <a:r>
              <a:rPr lang="tr-TR" dirty="0"/>
              <a:t> temsilcilerinden </a:t>
            </a:r>
            <a:r>
              <a:rPr lang="tr-TR" dirty="0" err="1"/>
              <a:t>Adorno</a:t>
            </a:r>
            <a:r>
              <a:rPr lang="tr-TR" dirty="0"/>
              <a:t> ve </a:t>
            </a:r>
            <a:r>
              <a:rPr lang="tr-TR" dirty="0" err="1"/>
              <a:t>Horkheimer</a:t>
            </a:r>
            <a:r>
              <a:rPr lang="tr-TR" dirty="0"/>
              <a:t> tarafından ortaya atılan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endüstrisi</a:t>
            </a:r>
            <a:r>
              <a:rPr lang="tr-TR" dirty="0"/>
              <a:t> kavramına </a:t>
            </a:r>
            <a:r>
              <a:rPr lang="tr-TR" dirty="0" err="1"/>
              <a:t>göre</a:t>
            </a:r>
            <a:r>
              <a:rPr lang="tr-TR" dirty="0"/>
              <a:t>, </a:t>
            </a:r>
            <a:r>
              <a:rPr lang="tr-TR" dirty="0" err="1"/>
              <a:t>günümüzde</a:t>
            </a:r>
            <a:r>
              <a:rPr lang="tr-TR" dirty="0"/>
              <a:t>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genis</a:t>
            </a:r>
            <a:r>
              <a:rPr lang="tr-TR" dirty="0"/>
              <a:t>̧ kitleleri uyutmak </a:t>
            </a:r>
            <a:r>
              <a:rPr lang="tr-TR" dirty="0" err="1"/>
              <a:t>için</a:t>
            </a:r>
            <a:r>
              <a:rPr lang="tr-TR" dirty="0"/>
              <a:t> medya tarafından </a:t>
            </a:r>
            <a:r>
              <a:rPr lang="tr-TR" dirty="0" err="1"/>
              <a:t>şekillendirilen</a:t>
            </a:r>
            <a:r>
              <a:rPr lang="tr-TR" dirty="0"/>
              <a:t> bir </a:t>
            </a:r>
            <a:r>
              <a:rPr lang="tr-TR" dirty="0" err="1"/>
              <a:t>endüstriye</a:t>
            </a:r>
            <a:r>
              <a:rPr lang="tr-TR" dirty="0"/>
              <a:t> </a:t>
            </a:r>
            <a:r>
              <a:rPr lang="tr-TR" dirty="0" err="1"/>
              <a:t>dönüşmüştür</a:t>
            </a:r>
            <a:r>
              <a:rPr lang="tr-TR" dirty="0"/>
              <a:t>. </a:t>
            </a:r>
          </a:p>
          <a:p>
            <a:r>
              <a:rPr lang="tr-TR" dirty="0"/>
              <a:t>Bu, </a:t>
            </a:r>
            <a:r>
              <a:rPr lang="tr-TR" dirty="0" err="1"/>
              <a:t>kültürün</a:t>
            </a:r>
            <a:r>
              <a:rPr lang="tr-TR" dirty="0"/>
              <a:t> medya tarafından imal </a:t>
            </a:r>
            <a:r>
              <a:rPr lang="tr-TR" dirty="0" err="1"/>
              <a:t>edildiği</a:t>
            </a:r>
            <a:r>
              <a:rPr lang="tr-TR" dirty="0"/>
              <a:t> ve bizlere </a:t>
            </a:r>
            <a:r>
              <a:rPr lang="tr-TR" dirty="0" err="1"/>
              <a:t>dayatıldığı</a:t>
            </a:r>
            <a:r>
              <a:rPr lang="tr-TR" dirty="0"/>
              <a:t> anlamına gelir. </a:t>
            </a:r>
            <a:r>
              <a:rPr lang="tr-TR" dirty="0" err="1"/>
              <a:t>İktidar</a:t>
            </a:r>
            <a:r>
              <a:rPr lang="tr-TR" dirty="0"/>
              <a:t>, bir </a:t>
            </a:r>
            <a:r>
              <a:rPr lang="tr-TR" dirty="0" err="1"/>
              <a:t>avuc</a:t>
            </a:r>
            <a:r>
              <a:rPr lang="tr-TR" dirty="0"/>
              <a:t>̧ </a:t>
            </a:r>
            <a:r>
              <a:rPr lang="tr-TR" dirty="0" err="1"/>
              <a:t>azınlığın</a:t>
            </a:r>
            <a:r>
              <a:rPr lang="tr-TR" dirty="0"/>
              <a:t> elinde </a:t>
            </a:r>
            <a:r>
              <a:rPr lang="tr-TR" dirty="0" err="1"/>
              <a:t>toplanmıştır</a:t>
            </a:r>
            <a:r>
              <a:rPr lang="tr-TR" dirty="0"/>
              <a:t>. Bu azınlık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endüstrisi</a:t>
            </a:r>
            <a:r>
              <a:rPr lang="tr-TR" dirty="0"/>
              <a:t>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genis</a:t>
            </a:r>
            <a:r>
              <a:rPr lang="tr-TR" dirty="0"/>
              <a:t>̧ kitleleri </a:t>
            </a:r>
            <a:r>
              <a:rPr lang="tr-TR" dirty="0" err="1"/>
              <a:t>manipüle</a:t>
            </a:r>
            <a:r>
              <a:rPr lang="tr-TR" dirty="0"/>
              <a:t> eder ve kolaylıkla </a:t>
            </a:r>
            <a:r>
              <a:rPr lang="tr-TR" dirty="0" err="1"/>
              <a:t>yönetir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09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544492-0FBF-6B43-8C08-B414A4E4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9A7FB4-C8B8-B74D-B26A-7D7F8E42F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/>
              <a:t>John Berger’in </a:t>
            </a:r>
            <a:r>
              <a:rPr lang="tr-TR" dirty="0" err="1"/>
              <a:t>belirttiği</a:t>
            </a:r>
            <a:r>
              <a:rPr lang="tr-TR" dirty="0"/>
              <a:t> gibi </a:t>
            </a:r>
            <a:r>
              <a:rPr lang="tr-TR" i="1" dirty="0"/>
              <a:t>“tarihte </a:t>
            </a:r>
            <a:r>
              <a:rPr lang="tr-TR" i="1" dirty="0" err="1"/>
              <a:t>başka</a:t>
            </a:r>
            <a:r>
              <a:rPr lang="tr-TR" i="1" dirty="0"/>
              <a:t> </a:t>
            </a:r>
            <a:r>
              <a:rPr lang="tr-TR" i="1" dirty="0" err="1"/>
              <a:t>hiçbir</a:t>
            </a:r>
            <a:r>
              <a:rPr lang="tr-TR" i="1" dirty="0"/>
              <a:t> toplum </a:t>
            </a:r>
            <a:r>
              <a:rPr lang="tr-TR" i="1" dirty="0" err="1"/>
              <a:t>böylesine</a:t>
            </a:r>
            <a:r>
              <a:rPr lang="tr-TR" i="1" dirty="0"/>
              <a:t> kalabalık bir imgeler </a:t>
            </a:r>
            <a:r>
              <a:rPr lang="tr-TR" i="1" dirty="0" err="1"/>
              <a:t>yığını</a:t>
            </a:r>
            <a:r>
              <a:rPr lang="tr-TR" i="1" dirty="0"/>
              <a:t>, </a:t>
            </a:r>
            <a:r>
              <a:rPr lang="tr-TR" i="1" dirty="0" err="1"/>
              <a:t>böylesine</a:t>
            </a:r>
            <a:r>
              <a:rPr lang="tr-TR" i="1" dirty="0"/>
              <a:t> </a:t>
            </a:r>
            <a:r>
              <a:rPr lang="tr-TR" i="1" dirty="0" err="1"/>
              <a:t>yoğun</a:t>
            </a:r>
            <a:r>
              <a:rPr lang="tr-TR" i="1" dirty="0"/>
              <a:t> bir mesaj </a:t>
            </a:r>
            <a:r>
              <a:rPr lang="tr-TR" i="1" dirty="0" err="1"/>
              <a:t>yağmuru</a:t>
            </a:r>
            <a:r>
              <a:rPr lang="tr-TR" i="1" dirty="0"/>
              <a:t> </a:t>
            </a:r>
            <a:r>
              <a:rPr lang="tr-TR" i="1" dirty="0" err="1"/>
              <a:t>görmemiştir</a:t>
            </a:r>
            <a:r>
              <a:rPr lang="tr-TR" i="1" dirty="0"/>
              <a:t>”.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416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E08AE8-2E0C-034B-9068-671504E9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D14B6A-EBB2-AC49-AF53-FD53FA7CF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Kitle </a:t>
            </a:r>
            <a:r>
              <a:rPr lang="tr-TR" dirty="0" err="1"/>
              <a:t>kültüru</a:t>
            </a:r>
            <a:r>
              <a:rPr lang="tr-TR" dirty="0"/>
              <a:t>̈, kitlesel olarak bir </a:t>
            </a:r>
            <a:r>
              <a:rPr lang="tr-TR" dirty="0" err="1"/>
              <a:t>formüle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üretilir</a:t>
            </a:r>
            <a:r>
              <a:rPr lang="tr-TR" dirty="0"/>
              <a:t>, </a:t>
            </a:r>
            <a:r>
              <a:rPr lang="tr-TR" dirty="0" err="1"/>
              <a:t>yaratıcılığa</a:t>
            </a:r>
            <a:r>
              <a:rPr lang="tr-TR" dirty="0"/>
              <a:t> yer vermeyen bir </a:t>
            </a:r>
            <a:r>
              <a:rPr lang="tr-TR" dirty="0" err="1"/>
              <a:t>süreçtir</a:t>
            </a:r>
            <a:r>
              <a:rPr lang="tr-TR" dirty="0"/>
              <a:t>, kitleler medya profesyonellerinin </a:t>
            </a:r>
            <a:r>
              <a:rPr lang="tr-TR" dirty="0" err="1"/>
              <a:t>ürettikleri</a:t>
            </a:r>
            <a:r>
              <a:rPr lang="tr-TR" dirty="0"/>
              <a:t> </a:t>
            </a:r>
            <a:r>
              <a:rPr lang="tr-TR" dirty="0" err="1"/>
              <a:t>ürünlerin</a:t>
            </a:r>
            <a:r>
              <a:rPr lang="tr-TR" dirty="0"/>
              <a:t> pasif </a:t>
            </a:r>
            <a:r>
              <a:rPr lang="tr-TR" dirty="0" err="1"/>
              <a:t>tüketicilerine</a:t>
            </a:r>
            <a:r>
              <a:rPr lang="tr-TR" dirty="0"/>
              <a:t> </a:t>
            </a:r>
            <a:r>
              <a:rPr lang="tr-TR" dirty="0" err="1"/>
              <a:t>dönüşürler</a:t>
            </a:r>
            <a:r>
              <a:rPr lang="tr-TR" dirty="0"/>
              <a:t>, kitle </a:t>
            </a:r>
            <a:r>
              <a:rPr lang="tr-TR" dirty="0" err="1"/>
              <a:t>kültüru</a:t>
            </a:r>
            <a:r>
              <a:rPr lang="tr-TR" dirty="0"/>
              <a:t>̈ bizi birbirimize benzer </a:t>
            </a:r>
            <a:r>
              <a:rPr lang="tr-TR" dirty="0" err="1"/>
              <a:t>hâle</a:t>
            </a:r>
            <a:r>
              <a:rPr lang="tr-TR" dirty="0"/>
              <a:t> getirir, </a:t>
            </a:r>
            <a:r>
              <a:rPr lang="tr-TR" dirty="0" err="1"/>
              <a:t>vasatlığı</a:t>
            </a:r>
            <a:r>
              <a:rPr lang="tr-TR" dirty="0"/>
              <a:t> </a:t>
            </a:r>
            <a:r>
              <a:rPr lang="tr-TR" dirty="0" err="1"/>
              <a:t>över</a:t>
            </a:r>
            <a:r>
              <a:rPr lang="tr-TR" dirty="0"/>
              <a:t>, insanların </a:t>
            </a:r>
            <a:r>
              <a:rPr lang="tr-TR" dirty="0" err="1"/>
              <a:t>gerçeklikten</a:t>
            </a:r>
            <a:r>
              <a:rPr lang="tr-TR" dirty="0"/>
              <a:t> </a:t>
            </a:r>
            <a:r>
              <a:rPr lang="tr-TR" dirty="0" err="1"/>
              <a:t>kaçmalarına</a:t>
            </a:r>
            <a:r>
              <a:rPr lang="tr-TR" dirty="0"/>
              <a:t> olanak verir. </a:t>
            </a:r>
          </a:p>
          <a:p>
            <a:r>
              <a:rPr lang="tr-TR" dirty="0" err="1"/>
              <a:t>Böyle</a:t>
            </a:r>
            <a:r>
              <a:rPr lang="tr-TR" dirty="0"/>
              <a:t> bir </a:t>
            </a:r>
            <a:r>
              <a:rPr lang="tr-TR" dirty="0" err="1"/>
              <a:t>dünyada</a:t>
            </a:r>
            <a:r>
              <a:rPr lang="tr-TR" dirty="0"/>
              <a:t> medya bize kimlik kazandırır, hayattan ne beklememiz </a:t>
            </a:r>
            <a:r>
              <a:rPr lang="tr-TR" dirty="0" err="1"/>
              <a:t>gerektiğini</a:t>
            </a:r>
            <a:r>
              <a:rPr lang="tr-TR" dirty="0"/>
              <a:t> nasıl biri olmamız </a:t>
            </a:r>
            <a:r>
              <a:rPr lang="tr-TR" dirty="0" err="1"/>
              <a:t>gerektiğini</a:t>
            </a:r>
            <a:r>
              <a:rPr lang="tr-TR" dirty="0"/>
              <a:t> bize </a:t>
            </a:r>
            <a:r>
              <a:rPr lang="tr-TR" dirty="0" err="1"/>
              <a:t>öğretir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7437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46D2AF-D23E-2B42-BA2B-9DDFCDE8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0C8539-DB42-4343-88A2-F98847C7B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Medya insanların </a:t>
            </a:r>
            <a:r>
              <a:rPr lang="tr-TR" dirty="0" err="1"/>
              <a:t>gerçek</a:t>
            </a:r>
            <a:r>
              <a:rPr lang="tr-TR" dirty="0"/>
              <a:t> sorunları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düşünmelerine</a:t>
            </a:r>
            <a:r>
              <a:rPr lang="tr-TR" dirty="0"/>
              <a:t> engel olur. Diziler, reklamlar, futbol </a:t>
            </a:r>
            <a:r>
              <a:rPr lang="tr-TR" dirty="0" err="1"/>
              <a:t>maçları</a:t>
            </a:r>
            <a:r>
              <a:rPr lang="tr-TR" dirty="0"/>
              <a:t>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gerçek</a:t>
            </a:r>
            <a:r>
              <a:rPr lang="tr-TR" dirty="0"/>
              <a:t> hayatta </a:t>
            </a:r>
            <a:r>
              <a:rPr lang="tr-TR" dirty="0" err="1"/>
              <a:t>yaşadığımız</a:t>
            </a:r>
            <a:r>
              <a:rPr lang="tr-TR" dirty="0"/>
              <a:t> ekonomik, siyasi vb. problemlerden </a:t>
            </a:r>
            <a:r>
              <a:rPr lang="tr-TR" dirty="0" err="1"/>
              <a:t>uzaklaşarak</a:t>
            </a:r>
            <a:r>
              <a:rPr lang="tr-TR" dirty="0"/>
              <a:t> fantazya </a:t>
            </a:r>
            <a:r>
              <a:rPr lang="tr-TR" dirty="0" err="1"/>
              <a:t>âleminde</a:t>
            </a:r>
            <a:r>
              <a:rPr lang="tr-TR" dirty="0"/>
              <a:t> rahatlarız. </a:t>
            </a:r>
          </a:p>
          <a:p>
            <a:r>
              <a:rPr lang="tr-TR" dirty="0" err="1"/>
              <a:t>Böylece</a:t>
            </a:r>
            <a:r>
              <a:rPr lang="tr-TR" dirty="0"/>
              <a:t> kitleler </a:t>
            </a:r>
            <a:r>
              <a:rPr lang="tr-TR" dirty="0" err="1"/>
              <a:t>uyuşturularak</a:t>
            </a:r>
            <a:r>
              <a:rPr lang="tr-TR" dirty="0"/>
              <a:t> kapitalist sistemin </a:t>
            </a:r>
            <a:r>
              <a:rPr lang="tr-TR" dirty="0" err="1"/>
              <a:t>çıkarları</a:t>
            </a:r>
            <a:r>
              <a:rPr lang="tr-TR" dirty="0"/>
              <a:t> </a:t>
            </a:r>
            <a:r>
              <a:rPr lang="tr-TR" dirty="0" err="1"/>
              <a:t>doğrultusunda</a:t>
            </a:r>
            <a:r>
              <a:rPr lang="tr-TR" dirty="0"/>
              <a:t> daha kolay </a:t>
            </a:r>
            <a:r>
              <a:rPr lang="tr-TR" dirty="0" err="1"/>
              <a:t>yönetilir</a:t>
            </a:r>
            <a:r>
              <a:rPr lang="tr-TR" dirty="0"/>
              <a:t>. Frankfurt Okulu’nun medya- </a:t>
            </a:r>
            <a:r>
              <a:rPr lang="tr-TR" dirty="0" err="1"/>
              <a:t>kültür</a:t>
            </a:r>
            <a:r>
              <a:rPr lang="tr-TR" dirty="0"/>
              <a:t>- ideoloji ve iktidar </a:t>
            </a:r>
            <a:r>
              <a:rPr lang="tr-TR" dirty="0" err="1"/>
              <a:t>üzerine</a:t>
            </a:r>
            <a:r>
              <a:rPr lang="tr-TR" dirty="0"/>
              <a:t> yaptıkları </a:t>
            </a:r>
            <a:r>
              <a:rPr lang="tr-TR" dirty="0" err="1"/>
              <a:t>çözümlemeler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yaklaşımlarının</a:t>
            </a:r>
            <a:r>
              <a:rPr lang="tr-TR" dirty="0"/>
              <a:t> </a:t>
            </a:r>
            <a:r>
              <a:rPr lang="tr-TR" dirty="0" err="1"/>
              <a:t>şekillenmesinde</a:t>
            </a:r>
            <a:r>
              <a:rPr lang="tr-TR" dirty="0"/>
              <a:t> yol </a:t>
            </a:r>
            <a:r>
              <a:rPr lang="tr-TR" dirty="0" err="1"/>
              <a:t>gösterici</a:t>
            </a:r>
            <a:r>
              <a:rPr lang="tr-TR" dirty="0"/>
              <a:t>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r>
              <a:rPr lang="tr-TR" dirty="0"/>
              <a:t>Medya- iktidar- ideoloji </a:t>
            </a:r>
            <a:r>
              <a:rPr lang="tr-TR" dirty="0" err="1"/>
              <a:t>ilişkisini</a:t>
            </a:r>
            <a:r>
              <a:rPr lang="tr-TR" dirty="0"/>
              <a:t> bilmek “medyadaki mesajların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çoğunluğunun</a:t>
            </a:r>
            <a:r>
              <a:rPr lang="tr-TR" dirty="0"/>
              <a:t> gelir ya da </a:t>
            </a:r>
            <a:r>
              <a:rPr lang="tr-TR" dirty="0" err="1"/>
              <a:t>güc</a:t>
            </a:r>
            <a:r>
              <a:rPr lang="tr-TR" dirty="0"/>
              <a:t>̧ elde edebilmek </a:t>
            </a:r>
            <a:r>
              <a:rPr lang="tr-TR" dirty="0" err="1"/>
              <a:t>için</a:t>
            </a:r>
            <a:r>
              <a:rPr lang="tr-TR" dirty="0"/>
              <a:t> organize </a:t>
            </a:r>
            <a:r>
              <a:rPr lang="tr-TR" dirty="0" err="1"/>
              <a:t>edildiğini</a:t>
            </a:r>
            <a:r>
              <a:rPr lang="tr-TR" dirty="0"/>
              <a:t>” fark etmemizi </a:t>
            </a:r>
            <a:r>
              <a:rPr lang="tr-TR" dirty="0" err="1"/>
              <a:t>sağlar</a:t>
            </a:r>
            <a:r>
              <a:rPr lang="tr-TR" dirty="0"/>
              <a:t>. Bu nedenle medya mesajlarını okurken “bu mesaj neden </a:t>
            </a:r>
            <a:r>
              <a:rPr lang="tr-TR" dirty="0" err="1"/>
              <a:t>gönderilmiştir</a:t>
            </a:r>
            <a:r>
              <a:rPr lang="tr-TR" dirty="0"/>
              <a:t>?” sorusunu kendimize sormak </a:t>
            </a:r>
            <a:r>
              <a:rPr lang="tr-TR" dirty="0" err="1"/>
              <a:t>önemlidir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65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03ABCE-8DB1-5C42-9033-635E98E5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02328C-6B9E-EB4A-8251-8D773E3E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Ticari </a:t>
            </a:r>
            <a:r>
              <a:rPr lang="tr-TR" dirty="0" err="1"/>
              <a:t>iletişim</a:t>
            </a:r>
            <a:r>
              <a:rPr lang="tr-TR" dirty="0"/>
              <a:t>, izleyicilerin medya </a:t>
            </a:r>
            <a:r>
              <a:rPr lang="tr-TR" dirty="0" err="1"/>
              <a:t>okuryazarlığına</a:t>
            </a:r>
            <a:r>
              <a:rPr lang="tr-TR" dirty="0"/>
              <a:t> </a:t>
            </a:r>
            <a:r>
              <a:rPr lang="tr-TR" dirty="0" err="1"/>
              <a:t>ihtiyac</a:t>
            </a:r>
            <a:r>
              <a:rPr lang="tr-TR" dirty="0"/>
              <a:t>̧ </a:t>
            </a:r>
            <a:r>
              <a:rPr lang="tr-TR" dirty="0" err="1"/>
              <a:t>duyduğu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alanlardan biridir. Ticari </a:t>
            </a:r>
            <a:r>
              <a:rPr lang="tr-TR" dirty="0" err="1"/>
              <a:t>iletişimin</a:t>
            </a:r>
            <a:r>
              <a:rPr lang="tr-TR" dirty="0"/>
              <a:t> kapsamı giderek </a:t>
            </a:r>
            <a:r>
              <a:rPr lang="tr-TR" dirty="0" err="1"/>
              <a:t>genişlemektedir</a:t>
            </a:r>
            <a:r>
              <a:rPr lang="tr-TR" dirty="0"/>
              <a:t>. Program aralarında yayımlanan reklamlardan program desteklenmesine (sponsorluk), </a:t>
            </a:r>
            <a:r>
              <a:rPr lang="tr-TR" dirty="0" err="1"/>
              <a:t>ürün</a:t>
            </a:r>
            <a:r>
              <a:rPr lang="tr-TR" dirty="0"/>
              <a:t> </a:t>
            </a:r>
            <a:r>
              <a:rPr lang="tr-TR" dirty="0" err="1"/>
              <a:t>yerleştirmeden</a:t>
            </a:r>
            <a:r>
              <a:rPr lang="tr-TR" dirty="0"/>
              <a:t> </a:t>
            </a:r>
            <a:r>
              <a:rPr lang="tr-TR" dirty="0" err="1"/>
              <a:t>tele-alışveris</a:t>
            </a:r>
            <a:r>
              <a:rPr lang="tr-TR" dirty="0"/>
              <a:t>̧ yayınlarına kadar farklı formatlarda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karşıya</a:t>
            </a:r>
            <a:r>
              <a:rPr lang="tr-TR" dirty="0"/>
              <a:t> </a:t>
            </a:r>
            <a:r>
              <a:rPr lang="tr-TR" dirty="0" err="1"/>
              <a:t>kaldığımız</a:t>
            </a:r>
            <a:r>
              <a:rPr lang="tr-TR" dirty="0"/>
              <a:t> ticari </a:t>
            </a:r>
            <a:r>
              <a:rPr lang="tr-TR" dirty="0" err="1"/>
              <a:t>iletişim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giderek daha fazla </a:t>
            </a:r>
            <a:r>
              <a:rPr lang="tr-TR" dirty="0" err="1"/>
              <a:t>önem</a:t>
            </a:r>
            <a:r>
              <a:rPr lang="tr-TR" dirty="0"/>
              <a:t> kazanmaktadır. </a:t>
            </a:r>
          </a:p>
          <a:p>
            <a:r>
              <a:rPr lang="tr-TR" i="1" dirty="0"/>
              <a:t>Kanun </a:t>
            </a:r>
            <a:r>
              <a:rPr lang="tr-TR" i="1" dirty="0" err="1"/>
              <a:t>gereği</a:t>
            </a:r>
            <a:r>
              <a:rPr lang="tr-TR" i="1" dirty="0"/>
              <a:t>, ticari </a:t>
            </a:r>
            <a:r>
              <a:rPr lang="tr-TR" i="1" dirty="0" err="1"/>
              <a:t>iletişim</a:t>
            </a:r>
            <a:r>
              <a:rPr lang="tr-TR" i="1" dirty="0"/>
              <a:t>, yayın hizmetinin </a:t>
            </a:r>
            <a:r>
              <a:rPr lang="tr-TR" i="1" dirty="0" err="1"/>
              <a:t>diğer</a:t>
            </a:r>
            <a:r>
              <a:rPr lang="tr-TR" i="1" dirty="0"/>
              <a:t> unsurlarından </a:t>
            </a:r>
            <a:r>
              <a:rPr lang="tr-TR" i="1" dirty="0" err="1"/>
              <a:t>görsel</a:t>
            </a:r>
            <a:r>
              <a:rPr lang="tr-TR" i="1" dirty="0"/>
              <a:t> ve </a:t>
            </a:r>
            <a:r>
              <a:rPr lang="tr-TR" i="1" dirty="0" err="1"/>
              <a:t>işitsel</a:t>
            </a:r>
            <a:r>
              <a:rPr lang="tr-TR" i="1" dirty="0"/>
              <a:t> olarak kolayca ayırt edilebilir nitelikte olmalıdır, gizli ticari </a:t>
            </a:r>
            <a:r>
              <a:rPr lang="tr-TR" i="1" dirty="0" err="1"/>
              <a:t>iletişim</a:t>
            </a:r>
            <a:r>
              <a:rPr lang="tr-TR" i="1" dirty="0"/>
              <a:t> yapılamaz ve ticari </a:t>
            </a:r>
            <a:r>
              <a:rPr lang="tr-TR" i="1" dirty="0" err="1"/>
              <a:t>iletişim</a:t>
            </a:r>
            <a:r>
              <a:rPr lang="tr-TR" i="1" dirty="0"/>
              <a:t> medya hizmet </a:t>
            </a:r>
            <a:r>
              <a:rPr lang="tr-TR" i="1" dirty="0" err="1"/>
              <a:t>sağlayıcısının</a:t>
            </a:r>
            <a:r>
              <a:rPr lang="tr-TR" i="1" dirty="0"/>
              <a:t> </a:t>
            </a:r>
            <a:r>
              <a:rPr lang="tr-TR" i="1" dirty="0" err="1"/>
              <a:t>editoryal</a:t>
            </a:r>
            <a:r>
              <a:rPr lang="tr-TR" i="1" dirty="0"/>
              <a:t> </a:t>
            </a:r>
            <a:r>
              <a:rPr lang="tr-TR" i="1" dirty="0" err="1"/>
              <a:t>bağımsızlığını</a:t>
            </a:r>
            <a:r>
              <a:rPr lang="tr-TR" i="1" dirty="0"/>
              <a:t> zedeleyecek nitelikte olamaz. </a:t>
            </a:r>
          </a:p>
          <a:p>
            <a:r>
              <a:rPr lang="tr-TR" dirty="0"/>
              <a:t>Bununla birlikte; ticari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yaygınlığı</a:t>
            </a:r>
            <a:r>
              <a:rPr lang="tr-TR" dirty="0"/>
              <a:t> ve </a:t>
            </a:r>
            <a:r>
              <a:rPr lang="tr-TR" dirty="0" err="1"/>
              <a:t>etkinliği</a:t>
            </a:r>
            <a:r>
              <a:rPr lang="tr-TR" dirty="0"/>
              <a:t> </a:t>
            </a:r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önünde</a:t>
            </a:r>
            <a:r>
              <a:rPr lang="tr-TR" dirty="0"/>
              <a:t> </a:t>
            </a:r>
            <a:r>
              <a:rPr lang="tr-TR" dirty="0" err="1"/>
              <a:t>bulundurulduğunda</a:t>
            </a:r>
            <a:r>
              <a:rPr lang="tr-TR" dirty="0"/>
              <a:t> izleyicilerin de ticari </a:t>
            </a:r>
            <a:r>
              <a:rPr lang="tr-TR" dirty="0" err="1"/>
              <a:t>iletişim</a:t>
            </a:r>
            <a:r>
              <a:rPr lang="tr-TR" dirty="0"/>
              <a:t> mesajlarına </a:t>
            </a:r>
            <a:r>
              <a:rPr lang="tr-TR" dirty="0" err="1"/>
              <a:t>karşı</a:t>
            </a:r>
            <a:r>
              <a:rPr lang="tr-TR" dirty="0"/>
              <a:t> medya okuryazarlık becerisi kazanmaları </a:t>
            </a:r>
            <a:r>
              <a:rPr lang="tr-TR" dirty="0" err="1"/>
              <a:t>günümüzde</a:t>
            </a:r>
            <a:r>
              <a:rPr lang="tr-TR" dirty="0"/>
              <a:t> bir zorunluluk olarak </a:t>
            </a:r>
            <a:r>
              <a:rPr lang="tr-TR" dirty="0" err="1"/>
              <a:t>karşımıza</a:t>
            </a:r>
            <a:r>
              <a:rPr lang="tr-TR" dirty="0"/>
              <a:t>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3943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145A86-484D-454F-BA76-C7C11A39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Medyayı Doğru Okumak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C46E84-77D3-574F-A2FC-CB4CE8B8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İnternetin</a:t>
            </a:r>
            <a:r>
              <a:rPr lang="tr-TR" dirty="0"/>
              <a:t> </a:t>
            </a:r>
            <a:r>
              <a:rPr lang="tr-TR" dirty="0" err="1"/>
              <a:t>yaygınlaşmasıyla</a:t>
            </a:r>
            <a:r>
              <a:rPr lang="tr-TR" dirty="0"/>
              <a:t> birlikte dijital reklamcılık ortaya </a:t>
            </a:r>
            <a:r>
              <a:rPr lang="tr-TR" dirty="0" err="1"/>
              <a:t>çıkmıştır</a:t>
            </a:r>
            <a:r>
              <a:rPr lang="tr-TR" dirty="0"/>
              <a:t>. Dijital reklamcılıkla birlikte </a:t>
            </a:r>
            <a:r>
              <a:rPr lang="tr-TR" dirty="0" err="1"/>
              <a:t>tüketiciye</a:t>
            </a:r>
            <a:r>
              <a:rPr lang="tr-TR" dirty="0"/>
              <a:t> </a:t>
            </a:r>
            <a:r>
              <a:rPr lang="tr-TR" dirty="0" err="1"/>
              <a:t>ulaşmak</a:t>
            </a:r>
            <a:r>
              <a:rPr lang="tr-TR" dirty="0"/>
              <a:t> hem </a:t>
            </a:r>
            <a:r>
              <a:rPr lang="tr-TR" dirty="0" err="1"/>
              <a:t>kolaylaşmıs</a:t>
            </a:r>
            <a:r>
              <a:rPr lang="tr-TR" dirty="0"/>
              <a:t>̧ hem de reklamlar </a:t>
            </a:r>
            <a:r>
              <a:rPr lang="tr-TR" dirty="0" err="1"/>
              <a:t>kişiselleştirilmiştir</a:t>
            </a:r>
            <a:r>
              <a:rPr lang="tr-TR" dirty="0"/>
              <a:t>. </a:t>
            </a:r>
          </a:p>
          <a:p>
            <a:r>
              <a:rPr lang="tr-TR" dirty="0"/>
              <a:t>Dijital reklamcılık; kullanıcıların </a:t>
            </a:r>
            <a:r>
              <a:rPr lang="tr-TR" dirty="0" err="1"/>
              <a:t>kişisel</a:t>
            </a:r>
            <a:r>
              <a:rPr lang="tr-TR" dirty="0"/>
              <a:t> bilgilerinin kendi farkındalıkları </a:t>
            </a:r>
            <a:r>
              <a:rPr lang="tr-TR" dirty="0" err="1"/>
              <a:t>dışında</a:t>
            </a:r>
            <a:r>
              <a:rPr lang="tr-TR" dirty="0"/>
              <a:t> ele </a:t>
            </a:r>
            <a:r>
              <a:rPr lang="tr-TR" dirty="0" err="1"/>
              <a:t>geçirilmesi</a:t>
            </a:r>
            <a:r>
              <a:rPr lang="tr-TR" dirty="0"/>
              <a:t> ve ticari </a:t>
            </a:r>
            <a:r>
              <a:rPr lang="tr-TR" dirty="0" err="1"/>
              <a:t>amaçlarla</a:t>
            </a:r>
            <a:r>
              <a:rPr lang="tr-TR" dirty="0"/>
              <a:t> kullanılması, reklamın yayımlanan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içeriklerden</a:t>
            </a:r>
            <a:r>
              <a:rPr lang="tr-TR" dirty="0"/>
              <a:t> kolayca ayırt edilebilir olma </a:t>
            </a:r>
            <a:r>
              <a:rPr lang="tr-TR" dirty="0" err="1"/>
              <a:t>niteliğinin</a:t>
            </a:r>
            <a:r>
              <a:rPr lang="tr-TR" dirty="0"/>
              <a:t> </a:t>
            </a:r>
            <a:r>
              <a:rPr lang="tr-TR" dirty="0" err="1"/>
              <a:t>gittikçe</a:t>
            </a:r>
            <a:r>
              <a:rPr lang="tr-TR" dirty="0"/>
              <a:t> </a:t>
            </a:r>
            <a:r>
              <a:rPr lang="tr-TR" dirty="0" err="1"/>
              <a:t>belirsizleşmesi</a:t>
            </a:r>
            <a:r>
              <a:rPr lang="tr-TR" dirty="0"/>
              <a:t>, reklam </a:t>
            </a:r>
            <a:r>
              <a:rPr lang="tr-TR" dirty="0" err="1"/>
              <a:t>kirliliği</a:t>
            </a:r>
            <a:r>
              <a:rPr lang="tr-TR" dirty="0"/>
              <a:t>, haber ve reklam ayrımının kaybolması gibi yeni sorunları da beraberinde </a:t>
            </a:r>
            <a:r>
              <a:rPr lang="tr-TR" dirty="0" err="1"/>
              <a:t>getirmiştir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398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722AF5-692B-B149-9901-AE9B03FC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Dijital 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C46FCC-ED49-BF43-8F04-89B96D08F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Günümüzde</a:t>
            </a:r>
            <a:r>
              <a:rPr lang="tr-TR" dirty="0"/>
              <a:t>, toplum yapısının </a:t>
            </a:r>
            <a:r>
              <a:rPr lang="tr-TR" dirty="0" err="1"/>
              <a:t>gittikçe</a:t>
            </a:r>
            <a:r>
              <a:rPr lang="tr-TR" dirty="0"/>
              <a:t> daha fazla </a:t>
            </a:r>
            <a:r>
              <a:rPr lang="tr-TR" dirty="0" err="1"/>
              <a:t>karmaşıklaşmasıyla</a:t>
            </a:r>
            <a:r>
              <a:rPr lang="tr-TR" dirty="0"/>
              <a:t> birlikte enformasyona duyulan </a:t>
            </a:r>
            <a:r>
              <a:rPr lang="tr-TR" dirty="0" err="1"/>
              <a:t>ihtiyac</a:t>
            </a:r>
            <a:r>
              <a:rPr lang="tr-TR" dirty="0"/>
              <a:t>̧ da </a:t>
            </a:r>
            <a:r>
              <a:rPr lang="tr-TR" dirty="0" err="1"/>
              <a:t>gittikçe</a:t>
            </a:r>
            <a:r>
              <a:rPr lang="tr-TR" dirty="0"/>
              <a:t> artmaktadır.</a:t>
            </a:r>
          </a:p>
          <a:p>
            <a:r>
              <a:rPr lang="tr-TR" dirty="0"/>
              <a:t> Bilgisayar ve internet teknolojilerinin (BİT) </a:t>
            </a:r>
            <a:r>
              <a:rPr lang="tr-TR" dirty="0" err="1"/>
              <a:t>yaygınlaşması</a:t>
            </a:r>
            <a:r>
              <a:rPr lang="tr-TR" dirty="0"/>
              <a:t> ve bu teknolojilerin </a:t>
            </a:r>
            <a:r>
              <a:rPr lang="tr-TR" dirty="0" err="1"/>
              <a:t>gündelik</a:t>
            </a:r>
            <a:r>
              <a:rPr lang="tr-TR" dirty="0"/>
              <a:t> hayatın her alanında etkin bir </a:t>
            </a:r>
            <a:r>
              <a:rPr lang="tr-TR" dirty="0" err="1"/>
              <a:t>şekilde</a:t>
            </a:r>
            <a:r>
              <a:rPr lang="tr-TR" dirty="0"/>
              <a:t> kullanılması sonucunda enformasyona </a:t>
            </a:r>
            <a:r>
              <a:rPr lang="tr-TR" dirty="0" err="1"/>
              <a:t>erişmenin</a:t>
            </a:r>
            <a:r>
              <a:rPr lang="tr-TR" dirty="0"/>
              <a:t> en yaygın ve kolay yolu internet kullanımıdır. </a:t>
            </a:r>
          </a:p>
          <a:p>
            <a:r>
              <a:rPr lang="tr-TR" dirty="0"/>
              <a:t>Yani </a:t>
            </a:r>
            <a:r>
              <a:rPr lang="tr-TR" dirty="0" err="1"/>
              <a:t>çağdas</a:t>
            </a:r>
            <a:r>
              <a:rPr lang="tr-TR" dirty="0"/>
              <a:t>̧ toplumda enformasyona </a:t>
            </a:r>
            <a:r>
              <a:rPr lang="tr-TR" dirty="0" err="1"/>
              <a:t>erişmek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internete </a:t>
            </a:r>
            <a:r>
              <a:rPr lang="tr-TR" dirty="0" err="1"/>
              <a:t>erişmek</a:t>
            </a:r>
            <a:r>
              <a:rPr lang="tr-TR" dirty="0"/>
              <a:t> bir </a:t>
            </a:r>
            <a:r>
              <a:rPr lang="tr-TR" dirty="0" err="1"/>
              <a:t>zorunluluğa</a:t>
            </a:r>
            <a:r>
              <a:rPr lang="tr-TR" dirty="0"/>
              <a:t> </a:t>
            </a:r>
            <a:r>
              <a:rPr lang="tr-TR" dirty="0" err="1"/>
              <a:t>dönüşmektedir</a:t>
            </a:r>
            <a:r>
              <a:rPr lang="tr-TR" dirty="0"/>
              <a:t>. </a:t>
            </a:r>
            <a:r>
              <a:rPr lang="tr-TR" dirty="0" err="1"/>
              <a:t>İnternete</a:t>
            </a:r>
            <a:r>
              <a:rPr lang="tr-TR" dirty="0"/>
              <a:t> </a:t>
            </a:r>
            <a:r>
              <a:rPr lang="tr-TR" dirty="0" err="1"/>
              <a:t>erişim</a:t>
            </a:r>
            <a:r>
              <a:rPr lang="tr-TR" dirty="0"/>
              <a:t> ve internet becerilerine sahip olmak </a:t>
            </a:r>
            <a:r>
              <a:rPr lang="tr-TR" dirty="0" err="1"/>
              <a:t>çağdas</a:t>
            </a:r>
            <a:r>
              <a:rPr lang="tr-TR" dirty="0"/>
              <a:t>̧ enformasyon toplumuna tam katılım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bir zorunluluktur.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685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A4559-B6DD-914F-8D30-59D380AA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Dijital 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64C1B0-E981-304C-AC99-6FBC3AF47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Yaşanan</a:t>
            </a:r>
            <a:r>
              <a:rPr lang="tr-TR" dirty="0"/>
              <a:t> bu </a:t>
            </a:r>
            <a:r>
              <a:rPr lang="tr-TR" dirty="0" err="1"/>
              <a:t>dönüşümler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kavramının tanımını da </a:t>
            </a:r>
            <a:r>
              <a:rPr lang="tr-TR" dirty="0" err="1"/>
              <a:t>genişletmiştir</a:t>
            </a:r>
            <a:r>
              <a:rPr lang="tr-TR" dirty="0"/>
              <a:t>. </a:t>
            </a:r>
          </a:p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artık sadece radyo, gazete, televizyon, sinema gibi geleneksel medya </a:t>
            </a:r>
            <a:r>
              <a:rPr lang="tr-TR" dirty="0" err="1"/>
              <a:t>ürünlerini</a:t>
            </a:r>
            <a:r>
              <a:rPr lang="tr-TR" dirty="0"/>
              <a:t> </a:t>
            </a:r>
            <a:r>
              <a:rPr lang="tr-TR" dirty="0" err="1"/>
              <a:t>eleştirel</a:t>
            </a:r>
            <a:r>
              <a:rPr lang="tr-TR" dirty="0"/>
              <a:t> </a:t>
            </a:r>
            <a:r>
              <a:rPr lang="tr-TR" dirty="0" err="1"/>
              <a:t>değerlendirmeyi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 bilgisayar ve internet teknolojilerine </a:t>
            </a:r>
            <a:r>
              <a:rPr lang="tr-TR" dirty="0" err="1"/>
              <a:t>erişimi</a:t>
            </a:r>
            <a:r>
              <a:rPr lang="tr-TR" dirty="0"/>
              <a:t> ve bu teknolojilerin etkin kullanımı becerilerine sahip olmayı da kapsar. </a:t>
            </a:r>
          </a:p>
          <a:p>
            <a:r>
              <a:rPr lang="tr-TR" dirty="0"/>
              <a:t>BİT becerileri dijital medya </a:t>
            </a:r>
            <a:r>
              <a:rPr lang="tr-TR" dirty="0" err="1"/>
              <a:t>okuryazarlığının</a:t>
            </a:r>
            <a:r>
              <a:rPr lang="tr-TR" dirty="0"/>
              <a:t> temelini </a:t>
            </a:r>
            <a:r>
              <a:rPr lang="tr-TR" dirty="0" err="1"/>
              <a:t>oluşturmaktadır</a:t>
            </a:r>
            <a:r>
              <a:rPr lang="tr-TR" dirty="0"/>
              <a:t>. Yani dijital olarak medya okuryazarı kabul edilebilmek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öncelikle</a:t>
            </a:r>
            <a:r>
              <a:rPr lang="tr-TR" dirty="0"/>
              <a:t> bu teknolojilere </a:t>
            </a:r>
            <a:r>
              <a:rPr lang="tr-TR" dirty="0" err="1"/>
              <a:t>erişim</a:t>
            </a:r>
            <a:r>
              <a:rPr lang="tr-TR" dirty="0"/>
              <a:t> </a:t>
            </a:r>
            <a:r>
              <a:rPr lang="tr-TR" dirty="0" err="1"/>
              <a:t>imkânına</a:t>
            </a:r>
            <a:r>
              <a:rPr lang="tr-TR" dirty="0"/>
              <a:t> sahip olmak ve ardından bu teknolojilerin nasıl </a:t>
            </a:r>
            <a:r>
              <a:rPr lang="tr-TR" dirty="0" err="1"/>
              <a:t>kullanıldığını</a:t>
            </a:r>
            <a:r>
              <a:rPr lang="tr-TR" dirty="0"/>
              <a:t> bilmek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193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1DB8A2-481F-1642-90DE-B4FEF9CFF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Dijital 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C8EF2D-A51E-1740-9BB4-5C8D67278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/>
              <a:t>Dijital okuryazarlık kavramı internetteki bilgiyi ve </a:t>
            </a:r>
            <a:r>
              <a:rPr lang="tr-TR" i="1" dirty="0" err="1"/>
              <a:t>diğer</a:t>
            </a:r>
            <a:r>
              <a:rPr lang="tr-TR" i="1" dirty="0"/>
              <a:t> dijital kaynakları kullanabilme, dijital ortamlarda enformasyon arayabilme, sonsuz sayıdaki enformasyon </a:t>
            </a:r>
            <a:r>
              <a:rPr lang="tr-TR" i="1" dirty="0" err="1"/>
              <a:t>içinden</a:t>
            </a:r>
            <a:r>
              <a:rPr lang="tr-TR" i="1" dirty="0"/>
              <a:t> </a:t>
            </a:r>
            <a:r>
              <a:rPr lang="tr-TR" i="1" dirty="0" err="1"/>
              <a:t>ihtiyac</a:t>
            </a:r>
            <a:r>
              <a:rPr lang="tr-TR" i="1" dirty="0"/>
              <a:t>̧ duyulan ve nitelikli enformasyona </a:t>
            </a:r>
            <a:r>
              <a:rPr lang="tr-TR" i="1" dirty="0" err="1"/>
              <a:t>ulaşabilme</a:t>
            </a:r>
            <a:r>
              <a:rPr lang="tr-TR" i="1" dirty="0"/>
              <a:t> genel becerisidir. </a:t>
            </a:r>
            <a:r>
              <a:rPr lang="tr-TR" dirty="0"/>
              <a:t>Dijital medya </a:t>
            </a:r>
            <a:r>
              <a:rPr lang="tr-TR" dirty="0" err="1"/>
              <a:t>okuryazarlığı</a:t>
            </a:r>
            <a:r>
              <a:rPr lang="tr-TR" dirty="0"/>
              <a:t> geleneksel medya </a:t>
            </a:r>
            <a:r>
              <a:rPr lang="tr-TR" dirty="0" err="1"/>
              <a:t>okuryazarlığından</a:t>
            </a:r>
            <a:r>
              <a:rPr lang="tr-TR" dirty="0"/>
              <a:t> farklı nitelikler gerektirir. </a:t>
            </a:r>
          </a:p>
          <a:p>
            <a:r>
              <a:rPr lang="tr-TR" dirty="0"/>
              <a:t>Geleneksel medya enformasyon </a:t>
            </a:r>
            <a:r>
              <a:rPr lang="tr-TR" dirty="0" err="1"/>
              <a:t>akışı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kullanıcıya </a:t>
            </a:r>
            <a:r>
              <a:rPr lang="tr-TR" dirty="0" err="1"/>
              <a:t>çok</a:t>
            </a:r>
            <a:r>
              <a:rPr lang="tr-TR" dirty="0"/>
              <a:t> fazla kontrol </a:t>
            </a:r>
            <a:r>
              <a:rPr lang="tr-TR" dirty="0" err="1"/>
              <a:t>imkânı</a:t>
            </a:r>
            <a:r>
              <a:rPr lang="tr-TR" dirty="0"/>
              <a:t> vermez. </a:t>
            </a:r>
          </a:p>
          <a:p>
            <a:r>
              <a:rPr lang="tr-TR" dirty="0" err="1"/>
              <a:t>İnternette</a:t>
            </a:r>
            <a:r>
              <a:rPr lang="tr-TR" dirty="0"/>
              <a:t> kullanıcı yalnızca ileriye </a:t>
            </a:r>
            <a:r>
              <a:rPr lang="tr-TR" dirty="0" err="1"/>
              <a:t>doğru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 geriye ve hatta bilinmeyene </a:t>
            </a:r>
            <a:r>
              <a:rPr lang="tr-TR" dirty="0" err="1"/>
              <a:t>doğru</a:t>
            </a:r>
            <a:r>
              <a:rPr lang="tr-TR" dirty="0"/>
              <a:t> ilerler. Web sayfalarının tasarımları birbirinden </a:t>
            </a:r>
            <a:r>
              <a:rPr lang="tr-TR" dirty="0" err="1"/>
              <a:t>oldukça</a:t>
            </a:r>
            <a:r>
              <a:rPr lang="tr-TR" dirty="0"/>
              <a:t> farklıdır. </a:t>
            </a:r>
          </a:p>
          <a:p>
            <a:r>
              <a:rPr lang="tr-TR" dirty="0"/>
              <a:t>Kullanıcı bu farklı tasarıma sahip sayfalar arasında </a:t>
            </a:r>
            <a:r>
              <a:rPr lang="tr-TR" dirty="0" err="1"/>
              <a:t>sürekli</a:t>
            </a:r>
            <a:r>
              <a:rPr lang="tr-TR" dirty="0"/>
              <a:t> gezinir. Dolayısıyla dijital medya </a:t>
            </a:r>
            <a:r>
              <a:rPr lang="tr-TR" dirty="0" err="1"/>
              <a:t>okuryazarlığında</a:t>
            </a:r>
            <a:r>
              <a:rPr lang="tr-TR" dirty="0"/>
              <a:t> formata </a:t>
            </a:r>
            <a:r>
              <a:rPr lang="tr-TR" dirty="0" err="1"/>
              <a:t>hâkim</a:t>
            </a:r>
            <a:r>
              <a:rPr lang="tr-TR" dirty="0"/>
              <a:t> olmak </a:t>
            </a:r>
            <a:r>
              <a:rPr lang="tr-TR" dirty="0" err="1"/>
              <a:t>çok</a:t>
            </a:r>
            <a:r>
              <a:rPr lang="tr-TR" dirty="0"/>
              <a:t> daha zordur. BİT kullanımı, metinler ve formatlar arasında </a:t>
            </a:r>
            <a:r>
              <a:rPr lang="tr-TR" dirty="0" err="1"/>
              <a:t>sürekli</a:t>
            </a:r>
            <a:r>
              <a:rPr lang="tr-TR" dirty="0"/>
              <a:t> bir </a:t>
            </a:r>
            <a:r>
              <a:rPr lang="tr-TR" dirty="0" err="1"/>
              <a:t>geçişkenliği</a:t>
            </a:r>
            <a:r>
              <a:rPr lang="tr-TR" dirty="0"/>
              <a:t> gerekli kılar.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6728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FAE1BC-200E-C647-A10B-D67A10CC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Dijital 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10AB51-C183-424D-B708-91EF4FDE9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Geleneksel medyada enformasyon medya profesyonellerinin denetiminden </a:t>
            </a:r>
            <a:r>
              <a:rPr lang="tr-TR" dirty="0" err="1"/>
              <a:t>geçerek</a:t>
            </a:r>
            <a:r>
              <a:rPr lang="tr-TR" dirty="0"/>
              <a:t> kullanıcıya </a:t>
            </a:r>
            <a:r>
              <a:rPr lang="tr-TR" dirty="0" err="1"/>
              <a:t>ulaştırılır</a:t>
            </a:r>
            <a:r>
              <a:rPr lang="tr-TR" dirty="0"/>
              <a:t>. </a:t>
            </a:r>
          </a:p>
          <a:p>
            <a:r>
              <a:rPr lang="tr-TR" dirty="0"/>
              <a:t>Oysa internette genellikle </a:t>
            </a:r>
            <a:r>
              <a:rPr lang="tr-TR" dirty="0" err="1"/>
              <a:t>böyle</a:t>
            </a:r>
            <a:r>
              <a:rPr lang="tr-TR" dirty="0"/>
              <a:t> bir profesyonel </a:t>
            </a:r>
            <a:r>
              <a:rPr lang="tr-TR" dirty="0" err="1"/>
              <a:t>editörlük</a:t>
            </a:r>
            <a:r>
              <a:rPr lang="tr-TR" dirty="0"/>
              <a:t> yoktur. Sonsuz sayıda enformasyon </a:t>
            </a:r>
            <a:r>
              <a:rPr lang="tr-TR" dirty="0" err="1"/>
              <a:t>çok</a:t>
            </a:r>
            <a:r>
              <a:rPr lang="tr-TR" dirty="0"/>
              <a:t> sayıda farklı kullanıcı tarafından </a:t>
            </a:r>
            <a:r>
              <a:rPr lang="tr-TR" dirty="0" err="1"/>
              <a:t>paylaşıma</a:t>
            </a:r>
            <a:r>
              <a:rPr lang="tr-TR" dirty="0"/>
              <a:t> ve </a:t>
            </a:r>
            <a:r>
              <a:rPr lang="tr-TR" dirty="0" err="1"/>
              <a:t>dolaşıma</a:t>
            </a:r>
            <a:r>
              <a:rPr lang="tr-TR" dirty="0"/>
              <a:t> sokulur. </a:t>
            </a:r>
          </a:p>
          <a:p>
            <a:r>
              <a:rPr lang="tr-TR" dirty="0"/>
              <a:t>Bu nedenle, internette enformasyon potansiyel olarak sınırsızdır. Dolayısıyla dijital medya </a:t>
            </a:r>
            <a:r>
              <a:rPr lang="tr-TR" dirty="0" err="1"/>
              <a:t>okuryazarlığında</a:t>
            </a:r>
            <a:r>
              <a:rPr lang="tr-TR" dirty="0"/>
              <a:t> kullanıcının </a:t>
            </a:r>
            <a:r>
              <a:rPr lang="tr-TR" dirty="0" err="1"/>
              <a:t>seçici</a:t>
            </a:r>
            <a:r>
              <a:rPr lang="tr-TR" dirty="0"/>
              <a:t> olması </a:t>
            </a:r>
            <a:r>
              <a:rPr lang="tr-TR" dirty="0" err="1"/>
              <a:t>çok</a:t>
            </a:r>
            <a:r>
              <a:rPr lang="tr-TR" dirty="0"/>
              <a:t> daha </a:t>
            </a:r>
            <a:r>
              <a:rPr lang="tr-TR" dirty="0" err="1"/>
              <a:t>önemlidir</a:t>
            </a:r>
            <a:r>
              <a:rPr lang="tr-TR" dirty="0"/>
              <a:t>. </a:t>
            </a:r>
          </a:p>
          <a:p>
            <a:r>
              <a:rPr lang="tr-TR" dirty="0"/>
              <a:t>Geleneksel ve dijital medya arasındaki yapıya ve </a:t>
            </a:r>
            <a:r>
              <a:rPr lang="tr-TR" dirty="0" err="1"/>
              <a:t>içeriğe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farklılıklar dijital medya </a:t>
            </a:r>
            <a:r>
              <a:rPr lang="tr-TR" dirty="0" err="1"/>
              <a:t>okuryazarlığını</a:t>
            </a:r>
            <a:r>
              <a:rPr lang="tr-TR" dirty="0"/>
              <a:t> geleneksel medya </a:t>
            </a:r>
            <a:r>
              <a:rPr lang="tr-TR" dirty="0" err="1"/>
              <a:t>okuryazarlığına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daha </a:t>
            </a:r>
            <a:r>
              <a:rPr lang="tr-TR" dirty="0" err="1"/>
              <a:t>karmaşık</a:t>
            </a:r>
            <a:r>
              <a:rPr lang="tr-TR" dirty="0"/>
              <a:t> kılar.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998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9AA78D-F23F-C741-BA5D-1CCA0088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Dijital 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F192C5-54A9-5F41-A2B1-66D874DD6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Dijital medya, kullanıcısından daha fazla beceri talep eder. </a:t>
            </a:r>
          </a:p>
          <a:p>
            <a:r>
              <a:rPr lang="tr-TR" dirty="0"/>
              <a:t>Bu beceri hem teknolojiyi kullanmaya </a:t>
            </a:r>
            <a:r>
              <a:rPr lang="tr-TR" dirty="0" err="1"/>
              <a:t>ilişkin</a:t>
            </a:r>
            <a:r>
              <a:rPr lang="tr-TR" dirty="0"/>
              <a:t> becerilerdir (klavye, </a:t>
            </a:r>
            <a:r>
              <a:rPr lang="tr-TR" dirty="0" err="1"/>
              <a:t>mouse</a:t>
            </a:r>
            <a:r>
              <a:rPr lang="tr-TR" dirty="0"/>
              <a:t> kullanma becerisi, web sayfaları arasında gezinebilme vb.) hem de enformasyona </a:t>
            </a:r>
            <a:r>
              <a:rPr lang="tr-TR" dirty="0" err="1"/>
              <a:t>ulaştıktan</a:t>
            </a:r>
            <a:r>
              <a:rPr lang="tr-TR" dirty="0"/>
              <a:t> sonra gerekli olacak analitik becerileri kapsar. </a:t>
            </a:r>
          </a:p>
          <a:p>
            <a:r>
              <a:rPr lang="tr-TR" dirty="0"/>
              <a:t>Yani internet </a:t>
            </a:r>
            <a:r>
              <a:rPr lang="tr-TR" dirty="0" err="1"/>
              <a:t>erişimi</a:t>
            </a:r>
            <a:r>
              <a:rPr lang="tr-TR" dirty="0"/>
              <a:t> </a:t>
            </a:r>
            <a:r>
              <a:rPr lang="tr-TR" dirty="0" err="1"/>
              <a:t>kendiliğinden</a:t>
            </a:r>
            <a:r>
              <a:rPr lang="tr-TR" dirty="0"/>
              <a:t>, tek </a:t>
            </a:r>
            <a:r>
              <a:rPr lang="tr-TR" dirty="0" err="1"/>
              <a:t>başına</a:t>
            </a:r>
            <a:r>
              <a:rPr lang="tr-TR" dirty="0"/>
              <a:t> bilgili bir kamuyu garantilemez. </a:t>
            </a:r>
            <a:r>
              <a:rPr lang="tr-TR" dirty="0" err="1"/>
              <a:t>Erişimin</a:t>
            </a:r>
            <a:r>
              <a:rPr lang="tr-TR" dirty="0"/>
              <a:t> yanı sıra dijital becerilerin </a:t>
            </a:r>
            <a:r>
              <a:rPr lang="tr-TR" dirty="0" err="1"/>
              <a:t>geliştirilmesi</a:t>
            </a:r>
            <a:r>
              <a:rPr lang="tr-TR" dirty="0"/>
              <a:t> de internetin faydalarından yararlanabilmek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oldukça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9228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191198-A3AC-D945-9245-39E9AEFE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Gerekli Beceriler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77B662-744B-D24C-BD37-18AE419D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İnternet</a:t>
            </a:r>
            <a:r>
              <a:rPr lang="tr-TR" dirty="0"/>
              <a:t> kullanımıyla ilgili kavram ve terimleri anlamak </a:t>
            </a:r>
          </a:p>
          <a:p>
            <a:r>
              <a:rPr lang="tr-TR" dirty="0"/>
              <a:t>Herhangi bir web tarayıcısı kullanabilmek </a:t>
            </a:r>
          </a:p>
          <a:p>
            <a:r>
              <a:rPr lang="tr-TR" dirty="0"/>
              <a:t>Arama motorunda arama yapabilmek </a:t>
            </a:r>
          </a:p>
          <a:p>
            <a:r>
              <a:rPr lang="tr-TR" dirty="0"/>
              <a:t>Farklı web sayfa tasarımlarını kullanabilmek </a:t>
            </a:r>
          </a:p>
          <a:p>
            <a:r>
              <a:rPr lang="tr-TR" dirty="0"/>
              <a:t>Web sayfaları arasında gezinebilmek </a:t>
            </a:r>
          </a:p>
          <a:p>
            <a:r>
              <a:rPr lang="tr-TR" dirty="0"/>
              <a:t>Farklı dosya formatlarını tanımak (Word, PDF, JPEG), bu formatlardaki dosyaları </a:t>
            </a:r>
            <a:r>
              <a:rPr lang="tr-TR" dirty="0" err="1"/>
              <a:t>açabilmek</a:t>
            </a:r>
            <a:r>
              <a:rPr lang="tr-TR" dirty="0"/>
              <a:t>, kaydedebilmek </a:t>
            </a:r>
          </a:p>
          <a:p>
            <a:r>
              <a:rPr lang="tr-TR" dirty="0"/>
              <a:t>E- posta </a:t>
            </a:r>
            <a:r>
              <a:rPr lang="tr-TR" dirty="0" err="1"/>
              <a:t>göndermek</a:t>
            </a:r>
            <a:r>
              <a:rPr lang="tr-TR" dirty="0"/>
              <a:t>, e-posta okumak, e-postaların eklerini </a:t>
            </a:r>
            <a:r>
              <a:rPr lang="tr-TR" dirty="0" err="1"/>
              <a:t>açabilmek</a:t>
            </a:r>
            <a:r>
              <a:rPr lang="tr-TR" dirty="0"/>
              <a:t> </a:t>
            </a:r>
          </a:p>
          <a:p>
            <a:r>
              <a:rPr lang="tr-TR" dirty="0"/>
              <a:t>Potansiyel olarak sınırsız olan dijital enformasyon </a:t>
            </a:r>
            <a:r>
              <a:rPr lang="tr-TR" dirty="0" err="1"/>
              <a:t>içerisinden</a:t>
            </a:r>
            <a:r>
              <a:rPr lang="tr-TR" dirty="0"/>
              <a:t> </a:t>
            </a:r>
            <a:r>
              <a:rPr lang="tr-TR" dirty="0" err="1"/>
              <a:t>işe</a:t>
            </a:r>
            <a:r>
              <a:rPr lang="tr-TR" dirty="0"/>
              <a:t> yarar ve </a:t>
            </a:r>
            <a:r>
              <a:rPr lang="tr-TR" dirty="0" err="1"/>
              <a:t>doğru</a:t>
            </a:r>
            <a:r>
              <a:rPr lang="tr-TR" dirty="0"/>
              <a:t> enformasyonu </a:t>
            </a:r>
            <a:r>
              <a:rPr lang="tr-TR" dirty="0" err="1"/>
              <a:t>seçebilmek</a:t>
            </a:r>
            <a:r>
              <a:rPr lang="tr-TR" dirty="0"/>
              <a:t> </a:t>
            </a:r>
          </a:p>
          <a:p>
            <a:r>
              <a:rPr lang="tr-TR" dirty="0" err="1"/>
              <a:t>Seçilen</a:t>
            </a:r>
            <a:r>
              <a:rPr lang="tr-TR" dirty="0"/>
              <a:t> enformasyonu </a:t>
            </a:r>
            <a:r>
              <a:rPr lang="tr-TR" dirty="0" err="1"/>
              <a:t>eleştirel</a:t>
            </a:r>
            <a:r>
              <a:rPr lang="tr-TR" dirty="0"/>
              <a:t> olarak analiz edebilmek ve kullanabilmek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75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61DC7E-A583-BD46-AD00-D72EE5A6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6297F1-921B-8A40-A6BB-E711CD6AD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Enformasyona </a:t>
            </a:r>
            <a:r>
              <a:rPr lang="tr-TR" dirty="0" err="1"/>
              <a:t>ulaşamamak</a:t>
            </a:r>
            <a:r>
              <a:rPr lang="tr-TR" dirty="0"/>
              <a:t> insanlar </a:t>
            </a:r>
            <a:r>
              <a:rPr lang="tr-TR" dirty="0" err="1"/>
              <a:t>için</a:t>
            </a:r>
            <a:r>
              <a:rPr lang="tr-TR" dirty="0"/>
              <a:t> nasıl </a:t>
            </a:r>
            <a:r>
              <a:rPr lang="tr-TR" dirty="0" err="1"/>
              <a:t>önemli</a:t>
            </a:r>
            <a:r>
              <a:rPr lang="tr-TR" dirty="0"/>
              <a:t> bir problemse aynı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aşırı</a:t>
            </a:r>
            <a:r>
              <a:rPr lang="tr-TR" dirty="0"/>
              <a:t> enformasyonla nasıl baş </a:t>
            </a:r>
            <a:r>
              <a:rPr lang="tr-TR" dirty="0" err="1"/>
              <a:t>edileceği</a:t>
            </a:r>
            <a:r>
              <a:rPr lang="tr-TR" dirty="0"/>
              <a:t> ve edinilen enformasyonla ne </a:t>
            </a:r>
            <a:r>
              <a:rPr lang="tr-TR" dirty="0" err="1"/>
              <a:t>yapılacağı</a:t>
            </a:r>
            <a:r>
              <a:rPr lang="tr-TR" dirty="0"/>
              <a:t> da insanların </a:t>
            </a:r>
            <a:r>
              <a:rPr lang="tr-TR" dirty="0" err="1"/>
              <a:t>çözmesi</a:t>
            </a:r>
            <a:r>
              <a:rPr lang="tr-TR" dirty="0"/>
              <a:t> gereken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problemdir. </a:t>
            </a:r>
          </a:p>
          <a:p>
            <a:r>
              <a:rPr lang="tr-TR" i="1" dirty="0" err="1"/>
              <a:t>Günümüzde</a:t>
            </a:r>
            <a:r>
              <a:rPr lang="tr-TR" i="1" dirty="0"/>
              <a:t> medya en </a:t>
            </a:r>
            <a:r>
              <a:rPr lang="tr-TR" i="1" dirty="0" err="1"/>
              <a:t>önemli</a:t>
            </a:r>
            <a:r>
              <a:rPr lang="tr-TR" i="1" dirty="0"/>
              <a:t> enformasyon </a:t>
            </a:r>
            <a:r>
              <a:rPr lang="tr-TR" i="1" dirty="0" err="1"/>
              <a:t>sağlayıcısıdır</a:t>
            </a:r>
            <a:r>
              <a:rPr lang="tr-TR" i="1" dirty="0"/>
              <a:t>. </a:t>
            </a:r>
          </a:p>
          <a:p>
            <a:r>
              <a:rPr lang="tr-TR" dirty="0"/>
              <a:t>Medya mesajlarını yazılı, </a:t>
            </a:r>
            <a:r>
              <a:rPr lang="tr-TR" dirty="0" err="1"/>
              <a:t>işitsel</a:t>
            </a:r>
            <a:r>
              <a:rPr lang="tr-TR" dirty="0"/>
              <a:t> veya </a:t>
            </a:r>
            <a:r>
              <a:rPr lang="tr-TR" dirty="0" err="1"/>
              <a:t>görsel</a:t>
            </a:r>
            <a:r>
              <a:rPr lang="tr-TR" dirty="0"/>
              <a:t> farklı formatlarda alıcıya iletir. </a:t>
            </a:r>
          </a:p>
          <a:p>
            <a:r>
              <a:rPr lang="tr-TR" i="1" dirty="0"/>
              <a:t>Medya </a:t>
            </a:r>
            <a:r>
              <a:rPr lang="tr-TR" i="1" dirty="0" err="1"/>
              <a:t>okuryazarlığı</a:t>
            </a:r>
            <a:r>
              <a:rPr lang="tr-TR" i="1" dirty="0"/>
              <a:t> farklı formatlarda ve </a:t>
            </a:r>
            <a:r>
              <a:rPr lang="tr-TR" i="1" dirty="0" err="1"/>
              <a:t>çok</a:t>
            </a:r>
            <a:r>
              <a:rPr lang="tr-TR" i="1" dirty="0"/>
              <a:t> sayıdaki medya mesajına </a:t>
            </a:r>
            <a:r>
              <a:rPr lang="tr-TR" i="1" dirty="0" err="1"/>
              <a:t>ulaşabilme</a:t>
            </a:r>
            <a:r>
              <a:rPr lang="tr-TR" i="1" dirty="0"/>
              <a:t>, bu mesajları </a:t>
            </a:r>
            <a:r>
              <a:rPr lang="tr-TR" i="1" dirty="0" err="1"/>
              <a:t>alımlama</a:t>
            </a:r>
            <a:r>
              <a:rPr lang="tr-TR" i="1" dirty="0"/>
              <a:t>, yorumlama ve </a:t>
            </a:r>
            <a:r>
              <a:rPr lang="tr-TR" i="1" dirty="0" err="1"/>
              <a:t>eleştirel</a:t>
            </a:r>
            <a:r>
              <a:rPr lang="tr-TR" i="1" dirty="0"/>
              <a:t> </a:t>
            </a:r>
            <a:r>
              <a:rPr lang="tr-TR" i="1" dirty="0" err="1"/>
              <a:t>değerlendirmeye</a:t>
            </a:r>
            <a:r>
              <a:rPr lang="tr-TR" i="1" dirty="0"/>
              <a:t> tabi tutabilme </a:t>
            </a:r>
            <a:r>
              <a:rPr lang="tr-TR" i="1" dirty="0" err="1"/>
              <a:t>yeteneği</a:t>
            </a:r>
            <a:r>
              <a:rPr lang="tr-TR" i="1" dirty="0"/>
              <a:t> kazandıran bir </a:t>
            </a:r>
            <a:r>
              <a:rPr lang="tr-TR" i="1" dirty="0" err="1"/>
              <a:t>eğitim</a:t>
            </a:r>
            <a:r>
              <a:rPr lang="tr-TR" i="1" dirty="0"/>
              <a:t> </a:t>
            </a:r>
            <a:r>
              <a:rPr lang="tr-TR" i="1" dirty="0" err="1"/>
              <a:t>sürecidir</a:t>
            </a:r>
            <a:r>
              <a:rPr lang="tr-TR" i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10536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0B9408-F151-6443-9A0D-6810F647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Dünya ve Türkiye’de Güncel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E29AD4-E109-7344-9B27-50CE68DC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Günümüzde</a:t>
            </a:r>
            <a:r>
              <a:rPr lang="tr-TR" dirty="0"/>
              <a:t> medya </a:t>
            </a:r>
            <a:r>
              <a:rPr lang="tr-TR" dirty="0" err="1"/>
              <a:t>okuryazarlığının</a:t>
            </a:r>
            <a:r>
              <a:rPr lang="tr-TR" dirty="0"/>
              <a:t> okul </a:t>
            </a:r>
            <a:r>
              <a:rPr lang="tr-TR" dirty="0" err="1"/>
              <a:t>müfredatının</a:t>
            </a:r>
            <a:r>
              <a:rPr lang="tr-TR" dirty="0"/>
              <a:t> bir </a:t>
            </a:r>
            <a:r>
              <a:rPr lang="tr-TR" dirty="0" err="1"/>
              <a:t>parçası</a:t>
            </a:r>
            <a:r>
              <a:rPr lang="tr-TR" dirty="0"/>
              <a:t> olması </a:t>
            </a:r>
            <a:r>
              <a:rPr lang="tr-TR" dirty="0" err="1"/>
              <a:t>gerekliliği</a:t>
            </a:r>
            <a:r>
              <a:rPr lang="tr-TR" dirty="0"/>
              <a:t> genel kabul </a:t>
            </a:r>
            <a:r>
              <a:rPr lang="tr-TR" dirty="0" err="1"/>
              <a:t>görürken</a:t>
            </a:r>
            <a:r>
              <a:rPr lang="tr-TR" dirty="0"/>
              <a:t> </a:t>
            </a:r>
            <a:r>
              <a:rPr lang="tr-TR" dirty="0" err="1"/>
              <a:t>ülkeler</a:t>
            </a:r>
            <a:r>
              <a:rPr lang="tr-TR" dirty="0"/>
              <a:t> medya </a:t>
            </a:r>
            <a:r>
              <a:rPr lang="tr-TR" dirty="0" err="1"/>
              <a:t>okuryazarlığına</a:t>
            </a:r>
            <a:r>
              <a:rPr lang="tr-TR" dirty="0"/>
              <a:t> </a:t>
            </a:r>
            <a:r>
              <a:rPr lang="tr-TR" dirty="0" err="1"/>
              <a:t>yaklaşım</a:t>
            </a:r>
            <a:r>
              <a:rPr lang="tr-TR" dirty="0"/>
              <a:t> konusunda farklı </a:t>
            </a:r>
            <a:r>
              <a:rPr lang="tr-TR" dirty="0" err="1"/>
              <a:t>yaklaşımlar</a:t>
            </a:r>
            <a:r>
              <a:rPr lang="tr-TR" dirty="0"/>
              <a:t> benimseyebilmektedir. </a:t>
            </a:r>
          </a:p>
          <a:p>
            <a:r>
              <a:rPr lang="tr-TR" dirty="0"/>
              <a:t>Benzer </a:t>
            </a:r>
            <a:r>
              <a:rPr lang="tr-TR" dirty="0" err="1"/>
              <a:t>şekilde</a:t>
            </a:r>
            <a:r>
              <a:rPr lang="tr-TR" dirty="0"/>
              <a:t> farklı </a:t>
            </a:r>
            <a:r>
              <a:rPr lang="tr-TR" dirty="0" err="1"/>
              <a:t>ülkelerde</a:t>
            </a:r>
            <a:r>
              <a:rPr lang="tr-TR" dirty="0"/>
              <a:t> medya </a:t>
            </a:r>
            <a:r>
              <a:rPr lang="tr-TR" dirty="0" err="1"/>
              <a:t>okuryazarlığının</a:t>
            </a:r>
            <a:r>
              <a:rPr lang="tr-TR" dirty="0"/>
              <a:t> </a:t>
            </a:r>
            <a:r>
              <a:rPr lang="tr-TR" dirty="0" err="1"/>
              <a:t>gelişim</a:t>
            </a:r>
            <a:r>
              <a:rPr lang="tr-TR" dirty="0"/>
              <a:t> seyri farklı bir </a:t>
            </a:r>
            <a:r>
              <a:rPr lang="tr-TR" dirty="0" err="1"/>
              <a:t>sürec</a:t>
            </a:r>
            <a:r>
              <a:rPr lang="tr-TR" dirty="0"/>
              <a:t>̧ izleyebilmektedir. </a:t>
            </a:r>
          </a:p>
          <a:p>
            <a:r>
              <a:rPr lang="tr-TR" dirty="0" err="1"/>
              <a:t>İnceoğlu’nun</a:t>
            </a:r>
            <a:r>
              <a:rPr lang="tr-TR" dirty="0"/>
              <a:t> </a:t>
            </a:r>
            <a:r>
              <a:rPr lang="tr-TR" dirty="0" err="1"/>
              <a:t>işaret</a:t>
            </a:r>
            <a:r>
              <a:rPr lang="tr-TR" dirty="0"/>
              <a:t> </a:t>
            </a:r>
            <a:r>
              <a:rPr lang="tr-TR" dirty="0" err="1"/>
              <a:t>ettiği</a:t>
            </a:r>
            <a:r>
              <a:rPr lang="tr-TR" dirty="0"/>
              <a:t> gibi; Batılı ve Batılı olmayan </a:t>
            </a:r>
            <a:r>
              <a:rPr lang="tr-TR" dirty="0" err="1"/>
              <a:t>ülkeler</a:t>
            </a:r>
            <a:r>
              <a:rPr lang="tr-TR" dirty="0"/>
              <a:t> arasında medya </a:t>
            </a:r>
            <a:r>
              <a:rPr lang="tr-TR" dirty="0" err="1"/>
              <a:t>okuryazarlığı</a:t>
            </a:r>
            <a:r>
              <a:rPr lang="tr-TR" dirty="0"/>
              <a:t> ile ilgili </a:t>
            </a:r>
            <a:r>
              <a:rPr lang="tr-TR" dirty="0" err="1"/>
              <a:t>görüs</a:t>
            </a:r>
            <a:r>
              <a:rPr lang="tr-TR" dirty="0"/>
              <a:t>̧ ayrılıkları bulunmaktadır.</a:t>
            </a:r>
          </a:p>
          <a:p>
            <a:r>
              <a:rPr lang="tr-TR" dirty="0"/>
              <a:t> Kanada, Avrupa ve Avustralyalı uzmanlar medya </a:t>
            </a:r>
            <a:r>
              <a:rPr lang="tr-TR" dirty="0" err="1"/>
              <a:t>okuryazarlığının</a:t>
            </a:r>
            <a:r>
              <a:rPr lang="tr-TR" dirty="0"/>
              <a:t> </a:t>
            </a:r>
            <a:r>
              <a:rPr lang="tr-TR" dirty="0" err="1"/>
              <a:t>eleştirel</a:t>
            </a:r>
            <a:r>
              <a:rPr lang="tr-TR" dirty="0"/>
              <a:t>, </a:t>
            </a:r>
            <a:r>
              <a:rPr lang="tr-TR" dirty="0" err="1"/>
              <a:t>bağımsız</a:t>
            </a:r>
            <a:r>
              <a:rPr lang="tr-TR" dirty="0"/>
              <a:t> bireyler </a:t>
            </a:r>
            <a:r>
              <a:rPr lang="tr-TR" dirty="0" err="1"/>
              <a:t>yetiştireceği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dururken, Hindistan, Brezilya ve </a:t>
            </a:r>
            <a:r>
              <a:rPr lang="tr-TR" dirty="0" err="1"/>
              <a:t>Güney</a:t>
            </a:r>
            <a:r>
              <a:rPr lang="tr-TR" dirty="0"/>
              <a:t> Afrika’da </a:t>
            </a:r>
            <a:r>
              <a:rPr lang="tr-TR" dirty="0" err="1"/>
              <a:t>yaşayan</a:t>
            </a:r>
            <a:r>
              <a:rPr lang="tr-TR" dirty="0"/>
              <a:t> uzmanlar ise medya </a:t>
            </a:r>
            <a:r>
              <a:rPr lang="tr-TR" dirty="0" err="1"/>
              <a:t>okuryazarlığının</a:t>
            </a:r>
            <a:r>
              <a:rPr lang="tr-TR" dirty="0"/>
              <a:t> </a:t>
            </a:r>
            <a:r>
              <a:rPr lang="tr-TR" dirty="0" err="1"/>
              <a:t>özgürleşme</a:t>
            </a:r>
            <a:r>
              <a:rPr lang="tr-TR" dirty="0"/>
              <a:t>, toplumun </a:t>
            </a:r>
            <a:r>
              <a:rPr lang="tr-TR" dirty="0" err="1"/>
              <a:t>gelişimi</a:t>
            </a:r>
            <a:r>
              <a:rPr lang="tr-TR" dirty="0"/>
              <a:t>, toplumdaki marjinal gruplar </a:t>
            </a:r>
            <a:r>
              <a:rPr lang="tr-TR" dirty="0" err="1"/>
              <a:t>için</a:t>
            </a:r>
            <a:r>
              <a:rPr lang="tr-TR" dirty="0"/>
              <a:t> sosyal adaletin </a:t>
            </a:r>
            <a:r>
              <a:rPr lang="tr-TR" dirty="0" err="1"/>
              <a:t>sağlanmasına</a:t>
            </a:r>
            <a:r>
              <a:rPr lang="tr-TR" dirty="0"/>
              <a:t> yardımcı </a:t>
            </a:r>
            <a:r>
              <a:rPr lang="tr-TR" dirty="0" err="1"/>
              <a:t>olduğuna</a:t>
            </a:r>
            <a:r>
              <a:rPr lang="tr-TR" dirty="0"/>
              <a:t> vurgu yaparlar.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730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AF30A8-CA7F-8949-8A12-40823FDC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Avrupa’da Öne Çıkan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4E725C-069C-C647-91D7-B9FA732D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/>
              <a:t>Avrupa’nın medya </a:t>
            </a:r>
            <a:r>
              <a:rPr lang="tr-TR" dirty="0" err="1"/>
              <a:t>okuryazarlığı</a:t>
            </a:r>
            <a:r>
              <a:rPr lang="tr-TR" dirty="0"/>
              <a:t> profiline </a:t>
            </a:r>
            <a:r>
              <a:rPr lang="tr-TR" dirty="0" err="1"/>
              <a:t>bakıldığı</a:t>
            </a:r>
            <a:r>
              <a:rPr lang="tr-TR" dirty="0"/>
              <a:t> zaman </a:t>
            </a:r>
            <a:r>
              <a:rPr lang="tr-TR" dirty="0" err="1"/>
              <a:t>şu</a:t>
            </a:r>
            <a:r>
              <a:rPr lang="tr-TR" dirty="0"/>
              <a:t> noktaların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çıktığı</a:t>
            </a:r>
            <a:r>
              <a:rPr lang="tr-TR" dirty="0"/>
              <a:t> </a:t>
            </a:r>
            <a:r>
              <a:rPr lang="tr-TR" dirty="0" err="1"/>
              <a:t>söylenebilir</a:t>
            </a:r>
            <a:r>
              <a:rPr lang="tr-TR" dirty="0"/>
              <a:t>: </a:t>
            </a:r>
          </a:p>
          <a:p>
            <a:r>
              <a:rPr lang="tr-TR" dirty="0"/>
              <a:t>Medya okuryazarlık </a:t>
            </a:r>
            <a:r>
              <a:rPr lang="tr-TR" dirty="0" err="1"/>
              <a:t>eğitiminin</a:t>
            </a:r>
            <a:r>
              <a:rPr lang="tr-TR" dirty="0"/>
              <a:t>, zorunlu </a:t>
            </a:r>
            <a:r>
              <a:rPr lang="tr-TR" dirty="0" err="1"/>
              <a:t>eğitimin</a:t>
            </a:r>
            <a:r>
              <a:rPr lang="tr-TR" dirty="0"/>
              <a:t> farklı </a:t>
            </a:r>
            <a:r>
              <a:rPr lang="tr-TR" dirty="0" err="1"/>
              <a:t>düzeylerinde</a:t>
            </a:r>
            <a:r>
              <a:rPr lang="tr-TR" dirty="0"/>
              <a:t> sistemli bir </a:t>
            </a:r>
            <a:r>
              <a:rPr lang="tr-TR" dirty="0" err="1"/>
              <a:t>şekilde</a:t>
            </a:r>
            <a:r>
              <a:rPr lang="tr-TR" dirty="0"/>
              <a:t> uygulanmaktadır </a:t>
            </a:r>
          </a:p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alanının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dışında</a:t>
            </a:r>
            <a:r>
              <a:rPr lang="tr-TR" dirty="0"/>
              <a:t> da, </a:t>
            </a:r>
            <a:r>
              <a:rPr lang="tr-TR" dirty="0" err="1"/>
              <a:t>yaşam</a:t>
            </a:r>
            <a:r>
              <a:rPr lang="tr-TR" dirty="0"/>
              <a:t> boyu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bireyler, ulusal ve uluslararası etkinliklere </a:t>
            </a:r>
            <a:r>
              <a:rPr lang="tr-TR" dirty="0" err="1"/>
              <a:t>açıkça</a:t>
            </a:r>
            <a:r>
              <a:rPr lang="tr-TR" dirty="0"/>
              <a:t> </a:t>
            </a:r>
            <a:r>
              <a:rPr lang="tr-TR" dirty="0" err="1"/>
              <a:t>teşvik</a:t>
            </a:r>
            <a:r>
              <a:rPr lang="tr-TR" dirty="0"/>
              <a:t> edilmektedir </a:t>
            </a:r>
          </a:p>
          <a:p>
            <a:r>
              <a:rPr lang="tr-TR" dirty="0"/>
              <a:t>Gerek kamu kurumları gerek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girişimler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etkinliklerinde mutlaka yer almakta, </a:t>
            </a:r>
            <a:r>
              <a:rPr lang="tr-TR" dirty="0" err="1"/>
              <a:t>özellikle</a:t>
            </a:r>
            <a:r>
              <a:rPr lang="tr-TR" dirty="0"/>
              <a:t> akademik </a:t>
            </a:r>
            <a:r>
              <a:rPr lang="tr-TR" dirty="0" err="1"/>
              <a:t>çevrelerle</a:t>
            </a:r>
            <a:r>
              <a:rPr lang="tr-TR" dirty="0"/>
              <a:t> </a:t>
            </a:r>
            <a:r>
              <a:rPr lang="tr-TR" dirty="0" err="1"/>
              <a:t>işbirliği</a:t>
            </a:r>
            <a:r>
              <a:rPr lang="tr-TR" dirty="0"/>
              <a:t> </a:t>
            </a:r>
            <a:r>
              <a:rPr lang="tr-TR" dirty="0" err="1"/>
              <a:t>çerçevesinde</a:t>
            </a:r>
            <a:r>
              <a:rPr lang="tr-TR" dirty="0"/>
              <a:t> </a:t>
            </a:r>
            <a:r>
              <a:rPr lang="tr-TR" dirty="0" err="1"/>
              <a:t>üniversitelerde</a:t>
            </a:r>
            <a:r>
              <a:rPr lang="tr-TR" dirty="0"/>
              <a:t> </a:t>
            </a:r>
            <a:r>
              <a:rPr lang="tr-TR" dirty="0" err="1"/>
              <a:t>çeşitli</a:t>
            </a:r>
            <a:r>
              <a:rPr lang="tr-TR" dirty="0"/>
              <a:t> uygulamalarda bulunulmaktadır </a:t>
            </a:r>
          </a:p>
          <a:p>
            <a:r>
              <a:rPr lang="tr-TR" dirty="0"/>
              <a:t>Bireyler </a:t>
            </a:r>
            <a:r>
              <a:rPr lang="tr-TR" dirty="0" err="1"/>
              <a:t>küçük</a:t>
            </a:r>
            <a:r>
              <a:rPr lang="tr-TR" dirty="0"/>
              <a:t> </a:t>
            </a:r>
            <a:r>
              <a:rPr lang="tr-TR" dirty="0" err="1"/>
              <a:t>yaştan</a:t>
            </a:r>
            <a:r>
              <a:rPr lang="tr-TR" dirty="0"/>
              <a:t> itibaren medya </a:t>
            </a:r>
            <a:r>
              <a:rPr lang="tr-TR" dirty="0" err="1"/>
              <a:t>ürünleri</a:t>
            </a:r>
            <a:r>
              <a:rPr lang="tr-TR" dirty="0"/>
              <a:t>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sürecinin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, </a:t>
            </a:r>
            <a:r>
              <a:rPr lang="tr-TR" dirty="0" err="1"/>
              <a:t>üreterek</a:t>
            </a:r>
            <a:r>
              <a:rPr lang="tr-TR" dirty="0"/>
              <a:t>, </a:t>
            </a:r>
            <a:r>
              <a:rPr lang="tr-TR" dirty="0" err="1"/>
              <a:t>oluşturarak</a:t>
            </a:r>
            <a:r>
              <a:rPr lang="tr-TR" dirty="0"/>
              <a:t> ve </a:t>
            </a:r>
            <a:r>
              <a:rPr lang="tr-TR" dirty="0" err="1"/>
              <a:t>yaşayarak</a:t>
            </a:r>
            <a:r>
              <a:rPr lang="tr-TR" dirty="0"/>
              <a:t> </a:t>
            </a:r>
            <a:r>
              <a:rPr lang="tr-TR" dirty="0" err="1"/>
              <a:t>öğrenmektedir</a:t>
            </a:r>
            <a:r>
              <a:rPr lang="tr-TR" dirty="0"/>
              <a:t>. Bu kapsamda internete verilen </a:t>
            </a:r>
            <a:r>
              <a:rPr lang="tr-TR" dirty="0" err="1"/>
              <a:t>önem</a:t>
            </a:r>
            <a:r>
              <a:rPr lang="tr-TR" dirty="0"/>
              <a:t> </a:t>
            </a:r>
            <a:r>
              <a:rPr lang="tr-TR" dirty="0" err="1"/>
              <a:t>büyüktür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303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DB520D-0C0C-5C48-9E85-9210AAE3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Türkiye’de Güncel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D3104-54D3-5945-8A3B-839197650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112 sayılı Kanunun 37’nci maddesinin (r) bendine </a:t>
            </a:r>
            <a:r>
              <a:rPr lang="tr-TR" dirty="0" err="1"/>
              <a:t>göre</a:t>
            </a:r>
            <a:r>
              <a:rPr lang="tr-TR" dirty="0"/>
              <a:t>, “medya </a:t>
            </a:r>
            <a:r>
              <a:rPr lang="tr-TR" dirty="0" err="1"/>
              <a:t>okuryazarlığının</a:t>
            </a:r>
            <a:r>
              <a:rPr lang="tr-TR" dirty="0"/>
              <a:t> toplumun </a:t>
            </a:r>
            <a:r>
              <a:rPr lang="tr-TR" dirty="0" err="1"/>
              <a:t>tüm</a:t>
            </a:r>
            <a:r>
              <a:rPr lang="tr-TR" dirty="0"/>
              <a:t> kesimlerini </a:t>
            </a:r>
            <a:r>
              <a:rPr lang="tr-TR" dirty="0" err="1"/>
              <a:t>içerecek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yaygınlaştırılması</a:t>
            </a:r>
            <a:r>
              <a:rPr lang="tr-TR" dirty="0"/>
              <a:t> amacıyla, </a:t>
            </a:r>
            <a:r>
              <a:rPr lang="tr-TR" dirty="0" err="1"/>
              <a:t>başta</a:t>
            </a:r>
            <a:r>
              <a:rPr lang="tr-TR" dirty="0"/>
              <a:t> Milli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 olmak </a:t>
            </a:r>
            <a:r>
              <a:rPr lang="tr-TR" dirty="0" err="1"/>
              <a:t>üzere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kamu kurumları ile </a:t>
            </a:r>
            <a:r>
              <a:rPr lang="tr-TR" dirty="0" err="1"/>
              <a:t>işbirliği</a:t>
            </a:r>
            <a:r>
              <a:rPr lang="tr-TR" dirty="0"/>
              <a:t> yapma” </a:t>
            </a:r>
            <a:r>
              <a:rPr lang="tr-TR" dirty="0" err="1"/>
              <a:t>görev</a:t>
            </a:r>
            <a:r>
              <a:rPr lang="tr-TR" dirty="0"/>
              <a:t> ve </a:t>
            </a:r>
            <a:r>
              <a:rPr lang="tr-TR" dirty="0" err="1"/>
              <a:t>sorumluluğu</a:t>
            </a:r>
            <a:r>
              <a:rPr lang="tr-TR" dirty="0"/>
              <a:t> </a:t>
            </a:r>
            <a:r>
              <a:rPr lang="tr-TR" dirty="0" err="1"/>
              <a:t>RTÜK’e</a:t>
            </a:r>
            <a:r>
              <a:rPr lang="tr-TR" dirty="0"/>
              <a:t> </a:t>
            </a:r>
            <a:r>
              <a:rPr lang="tr-TR" dirty="0" err="1"/>
              <a:t>verilmis</a:t>
            </a:r>
            <a:r>
              <a:rPr lang="tr-TR" dirty="0"/>
              <a:t>̧; </a:t>
            </a:r>
            <a:r>
              <a:rPr lang="tr-TR" dirty="0" err="1"/>
              <a:t>RTÜK’ün</a:t>
            </a:r>
            <a:r>
              <a:rPr lang="tr-TR" dirty="0"/>
              <a:t> bu </a:t>
            </a:r>
            <a:r>
              <a:rPr lang="tr-TR" dirty="0" err="1"/>
              <a:t>görev</a:t>
            </a:r>
            <a:r>
              <a:rPr lang="tr-TR" dirty="0"/>
              <a:t> </a:t>
            </a:r>
            <a:r>
              <a:rPr lang="tr-TR" dirty="0" err="1"/>
              <a:t>doğrultusunda</a:t>
            </a:r>
            <a:r>
              <a:rPr lang="tr-TR" dirty="0"/>
              <a:t> 2004 yılından </a:t>
            </a:r>
            <a:r>
              <a:rPr lang="tr-TR" dirty="0" err="1"/>
              <a:t>başlayarak</a:t>
            </a:r>
            <a:r>
              <a:rPr lang="tr-TR" dirty="0"/>
              <a:t> Milli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 ile medya </a:t>
            </a:r>
            <a:r>
              <a:rPr lang="tr-TR" dirty="0" err="1"/>
              <a:t>okuryazarlığı</a:t>
            </a:r>
            <a:r>
              <a:rPr lang="tr-TR" dirty="0"/>
              <a:t> dersinin </a:t>
            </a:r>
            <a:r>
              <a:rPr lang="tr-TR" dirty="0" err="1"/>
              <a:t>ilköğretim</a:t>
            </a:r>
            <a:r>
              <a:rPr lang="tr-TR" dirty="0"/>
              <a:t> </a:t>
            </a:r>
            <a:r>
              <a:rPr lang="tr-TR" dirty="0" err="1"/>
              <a:t>müfredatına</a:t>
            </a:r>
            <a:r>
              <a:rPr lang="tr-TR" dirty="0"/>
              <a:t> konulması temelinde </a:t>
            </a:r>
            <a:r>
              <a:rPr lang="tr-TR" dirty="0" err="1"/>
              <a:t>işbirliği</a:t>
            </a:r>
            <a:r>
              <a:rPr lang="tr-TR" dirty="0"/>
              <a:t> </a:t>
            </a:r>
            <a:r>
              <a:rPr lang="tr-TR" dirty="0" err="1"/>
              <a:t>yapmıştır</a:t>
            </a:r>
            <a:r>
              <a:rPr lang="tr-TR" dirty="0"/>
              <a:t>.</a:t>
            </a:r>
          </a:p>
          <a:p>
            <a:r>
              <a:rPr lang="tr-TR" i="1" dirty="0" err="1"/>
              <a:t>Türkiye’de</a:t>
            </a:r>
            <a:r>
              <a:rPr lang="tr-TR" i="1" dirty="0"/>
              <a:t> medya </a:t>
            </a:r>
            <a:r>
              <a:rPr lang="tr-TR" i="1" dirty="0" err="1"/>
              <a:t>okuryazarlığına</a:t>
            </a:r>
            <a:r>
              <a:rPr lang="tr-TR" i="1" dirty="0"/>
              <a:t> </a:t>
            </a:r>
            <a:r>
              <a:rPr lang="tr-TR" i="1" dirty="0" err="1"/>
              <a:t>ilişkin</a:t>
            </a:r>
            <a:r>
              <a:rPr lang="tr-TR" i="1" dirty="0"/>
              <a:t> ilk proje Radyo ve Televizyon </a:t>
            </a:r>
            <a:r>
              <a:rPr lang="tr-TR" i="1" dirty="0" err="1"/>
              <a:t>Üst</a:t>
            </a:r>
            <a:r>
              <a:rPr lang="tr-TR" i="1" dirty="0"/>
              <a:t> Kurulu ile Milli </a:t>
            </a:r>
            <a:r>
              <a:rPr lang="tr-TR" i="1" dirty="0" err="1"/>
              <a:t>Eğitim</a:t>
            </a:r>
            <a:r>
              <a:rPr lang="tr-TR" i="1" dirty="0"/>
              <a:t> </a:t>
            </a:r>
            <a:r>
              <a:rPr lang="tr-TR" i="1" dirty="0" err="1"/>
              <a:t>Bakanlığı’nın</a:t>
            </a:r>
            <a:r>
              <a:rPr lang="tr-TR" i="1" dirty="0"/>
              <a:t> </a:t>
            </a:r>
            <a:r>
              <a:rPr lang="tr-TR" i="1" dirty="0" err="1"/>
              <a:t>ortaklaşa</a:t>
            </a:r>
            <a:r>
              <a:rPr lang="tr-TR" i="1" dirty="0"/>
              <a:t> </a:t>
            </a:r>
            <a:r>
              <a:rPr lang="tr-TR" i="1" dirty="0" err="1"/>
              <a:t>yürüttüğu</a:t>
            </a:r>
            <a:r>
              <a:rPr lang="tr-TR" i="1" dirty="0"/>
              <a:t>̈ “Medya </a:t>
            </a:r>
            <a:r>
              <a:rPr lang="tr-TR" i="1" dirty="0" err="1"/>
              <a:t>Okuryazarlığı</a:t>
            </a:r>
            <a:r>
              <a:rPr lang="tr-TR" i="1" dirty="0"/>
              <a:t> Projesi” ile </a:t>
            </a:r>
            <a:r>
              <a:rPr lang="tr-TR" i="1" dirty="0" err="1"/>
              <a:t>başlamıştır</a:t>
            </a:r>
            <a:r>
              <a:rPr lang="tr-TR" i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390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34A5A3-185E-6E4E-83C8-EAA7B4AA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Türkiye’de Güncel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B528F8-21A7-2D43-AA9D-34A25031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kapsamında, </a:t>
            </a:r>
            <a:r>
              <a:rPr lang="tr-TR" dirty="0" err="1"/>
              <a:t>Türkiye’deki</a:t>
            </a:r>
            <a:r>
              <a:rPr lang="tr-TR" dirty="0"/>
              <a:t>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ilköğretim</a:t>
            </a:r>
            <a:r>
              <a:rPr lang="tr-TR" dirty="0"/>
              <a:t> okullarında 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eğitimi</a:t>
            </a:r>
            <a:r>
              <a:rPr lang="tr-TR" dirty="0"/>
              <a:t> verilmesi kararı </a:t>
            </a:r>
            <a:r>
              <a:rPr lang="tr-TR" dirty="0" err="1"/>
              <a:t>alınmıştır</a:t>
            </a:r>
            <a:r>
              <a:rPr lang="tr-TR" dirty="0"/>
              <a:t>. </a:t>
            </a:r>
          </a:p>
          <a:p>
            <a:r>
              <a:rPr lang="tr-TR" dirty="0"/>
              <a:t>Projenin </a:t>
            </a:r>
            <a:r>
              <a:rPr lang="tr-TR" dirty="0" err="1"/>
              <a:t>başlamasıyla</a:t>
            </a:r>
            <a:r>
              <a:rPr lang="tr-TR" dirty="0"/>
              <a:t> birlikte, 2006- 2007 </a:t>
            </a:r>
            <a:r>
              <a:rPr lang="tr-TR" dirty="0" err="1"/>
              <a:t>eğitim</a:t>
            </a:r>
            <a:r>
              <a:rPr lang="tr-TR" dirty="0"/>
              <a:t>- </a:t>
            </a:r>
            <a:r>
              <a:rPr lang="tr-TR" dirty="0" err="1"/>
              <a:t>öğretim</a:t>
            </a:r>
            <a:r>
              <a:rPr lang="tr-TR" dirty="0"/>
              <a:t> yılında Ankara, </a:t>
            </a:r>
            <a:r>
              <a:rPr lang="tr-TR" dirty="0" err="1"/>
              <a:t>İstanbul</a:t>
            </a:r>
            <a:r>
              <a:rPr lang="tr-TR" dirty="0"/>
              <a:t>, </a:t>
            </a:r>
            <a:r>
              <a:rPr lang="tr-TR" dirty="0" err="1"/>
              <a:t>İzmir</a:t>
            </a:r>
            <a:r>
              <a:rPr lang="tr-TR" dirty="0"/>
              <a:t>, Adana ve Erzurum’daki </a:t>
            </a:r>
            <a:r>
              <a:rPr lang="tr-TR" dirty="0" err="1"/>
              <a:t>bes</a:t>
            </a:r>
            <a:r>
              <a:rPr lang="tr-TR" dirty="0"/>
              <a:t>̧ </a:t>
            </a:r>
            <a:r>
              <a:rPr lang="tr-TR" dirty="0" err="1"/>
              <a:t>ilköğretim</a:t>
            </a:r>
            <a:r>
              <a:rPr lang="tr-TR" dirty="0"/>
              <a:t> okulunda pilot uygulama olarak medya </a:t>
            </a:r>
            <a:r>
              <a:rPr lang="tr-TR" dirty="0" err="1"/>
              <a:t>okuryazarlığı</a:t>
            </a:r>
            <a:r>
              <a:rPr lang="tr-TR" dirty="0"/>
              <a:t> dersi verilmeye </a:t>
            </a:r>
            <a:r>
              <a:rPr lang="tr-TR" dirty="0" err="1"/>
              <a:t>başlanmıştır</a:t>
            </a:r>
            <a:r>
              <a:rPr lang="tr-TR" dirty="0"/>
              <a:t>. </a:t>
            </a:r>
          </a:p>
          <a:p>
            <a:r>
              <a:rPr lang="tr-TR" dirty="0"/>
              <a:t>2007- 2008 </a:t>
            </a:r>
            <a:r>
              <a:rPr lang="tr-TR" dirty="0" err="1"/>
              <a:t>eğitim</a:t>
            </a:r>
            <a:r>
              <a:rPr lang="tr-TR" dirty="0"/>
              <a:t>- </a:t>
            </a:r>
            <a:r>
              <a:rPr lang="tr-TR" dirty="0" err="1"/>
              <a:t>öğretim</a:t>
            </a:r>
            <a:r>
              <a:rPr lang="tr-TR" dirty="0"/>
              <a:t> yılından itibaren ise </a:t>
            </a:r>
            <a:r>
              <a:rPr lang="tr-TR" dirty="0" err="1"/>
              <a:t>Türkiye</a:t>
            </a:r>
            <a:r>
              <a:rPr lang="tr-TR" dirty="0"/>
              <a:t> genelindeki 35 bin </a:t>
            </a:r>
            <a:r>
              <a:rPr lang="tr-TR" dirty="0" err="1"/>
              <a:t>ilköğretim</a:t>
            </a:r>
            <a:r>
              <a:rPr lang="tr-TR" dirty="0"/>
              <a:t> okulunda </a:t>
            </a:r>
            <a:r>
              <a:rPr lang="tr-TR" dirty="0" err="1"/>
              <a:t>seçmeli</a:t>
            </a:r>
            <a:r>
              <a:rPr lang="tr-TR" dirty="0"/>
              <a:t> ders olarak okutulması </a:t>
            </a:r>
            <a:r>
              <a:rPr lang="tr-TR" dirty="0" err="1"/>
              <a:t>planlanmıştır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4283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DE67CD-D032-634E-A2E4-85C46122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Programın 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45D94A-D0DE-694F-8FA3-DFC08C3DB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Medyayı farklı </a:t>
            </a:r>
            <a:r>
              <a:rPr lang="tr-TR" dirty="0" err="1"/>
              <a:t>açılardan</a:t>
            </a:r>
            <a:r>
              <a:rPr lang="tr-TR" dirty="0"/>
              <a:t> okuyarak </a:t>
            </a:r>
            <a:r>
              <a:rPr lang="tr-TR" dirty="0" err="1"/>
              <a:t>yaşadığı</a:t>
            </a:r>
            <a:r>
              <a:rPr lang="tr-TR" dirty="0"/>
              <a:t> </a:t>
            </a:r>
            <a:r>
              <a:rPr lang="tr-TR" dirty="0" err="1"/>
              <a:t>çevreye</a:t>
            </a:r>
            <a:r>
              <a:rPr lang="tr-TR" dirty="0"/>
              <a:t> duyarlı, </a:t>
            </a:r>
            <a:r>
              <a:rPr lang="tr-TR" dirty="0" err="1"/>
              <a:t>ülkesinin</a:t>
            </a:r>
            <a:r>
              <a:rPr lang="tr-TR" dirty="0"/>
              <a:t> problemlerini bilen, medyada </a:t>
            </a:r>
            <a:r>
              <a:rPr lang="tr-TR" dirty="0" err="1"/>
              <a:t>gördüklerini</a:t>
            </a:r>
            <a:r>
              <a:rPr lang="tr-TR" dirty="0"/>
              <a:t> aklın </a:t>
            </a:r>
            <a:r>
              <a:rPr lang="tr-TR" dirty="0" err="1"/>
              <a:t>süzgecinden</a:t>
            </a:r>
            <a:r>
              <a:rPr lang="tr-TR" dirty="0"/>
              <a:t> </a:t>
            </a:r>
            <a:r>
              <a:rPr lang="tr-TR" dirty="0" err="1"/>
              <a:t>geçirecek</a:t>
            </a:r>
            <a:r>
              <a:rPr lang="tr-TR" dirty="0"/>
              <a:t> </a:t>
            </a:r>
            <a:r>
              <a:rPr lang="tr-TR" dirty="0" err="1"/>
              <a:t>bilinc</a:t>
            </a:r>
            <a:r>
              <a:rPr lang="tr-TR" dirty="0"/>
              <a:t>̧ kazanır. </a:t>
            </a:r>
          </a:p>
          <a:p>
            <a:r>
              <a:rPr lang="tr-TR" dirty="0"/>
              <a:t>Televizyon, video, sinema, reklamlar, yazılı basın, internet vb. ortamlardaki mesajlara </a:t>
            </a:r>
            <a:r>
              <a:rPr lang="tr-TR" dirty="0" err="1"/>
              <a:t>ulaşarak</a:t>
            </a:r>
            <a:r>
              <a:rPr lang="tr-TR" dirty="0"/>
              <a:t> bunları </a:t>
            </a:r>
            <a:r>
              <a:rPr lang="tr-TR" dirty="0" err="1"/>
              <a:t>çözümleme</a:t>
            </a:r>
            <a:r>
              <a:rPr lang="tr-TR" dirty="0"/>
              <a:t>, </a:t>
            </a:r>
            <a:r>
              <a:rPr lang="tr-TR" dirty="0" err="1"/>
              <a:t>değerlendirme</a:t>
            </a:r>
            <a:r>
              <a:rPr lang="tr-TR" dirty="0"/>
              <a:t> ve iletme </a:t>
            </a:r>
            <a:r>
              <a:rPr lang="tr-TR" dirty="0" err="1"/>
              <a:t>yeteneği</a:t>
            </a:r>
            <a:r>
              <a:rPr lang="tr-TR" dirty="0"/>
              <a:t> elde eder. </a:t>
            </a:r>
          </a:p>
          <a:p>
            <a:r>
              <a:rPr lang="tr-TR" dirty="0"/>
              <a:t>Yazılı, </a:t>
            </a:r>
            <a:r>
              <a:rPr lang="tr-TR" dirty="0" err="1"/>
              <a:t>görsel</a:t>
            </a:r>
            <a:r>
              <a:rPr lang="tr-TR" dirty="0"/>
              <a:t>, </a:t>
            </a:r>
            <a:r>
              <a:rPr lang="tr-TR" dirty="0" err="1"/>
              <a:t>işitsel</a:t>
            </a:r>
            <a:r>
              <a:rPr lang="tr-TR" dirty="0"/>
              <a:t> medyaya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eleştirel</a:t>
            </a:r>
            <a:r>
              <a:rPr lang="tr-TR" dirty="0"/>
              <a:t> </a:t>
            </a:r>
            <a:r>
              <a:rPr lang="tr-TR" dirty="0" err="1"/>
              <a:t>bakıs</a:t>
            </a:r>
            <a:r>
              <a:rPr lang="tr-TR" dirty="0"/>
              <a:t>̧ </a:t>
            </a:r>
            <a:r>
              <a:rPr lang="tr-TR" dirty="0" err="1"/>
              <a:t>açısı</a:t>
            </a:r>
            <a:r>
              <a:rPr lang="tr-TR" dirty="0"/>
              <a:t> kazanır. </a:t>
            </a:r>
          </a:p>
          <a:p>
            <a:r>
              <a:rPr lang="tr-TR" dirty="0"/>
              <a:t>Mesajların </a:t>
            </a:r>
            <a:r>
              <a:rPr lang="tr-TR" dirty="0" err="1"/>
              <a:t>oluşturulmasına</a:t>
            </a:r>
            <a:r>
              <a:rPr lang="tr-TR" dirty="0"/>
              <a:t> ve analizine </a:t>
            </a:r>
            <a:r>
              <a:rPr lang="tr-TR" dirty="0" err="1"/>
              <a:t>dönük</a:t>
            </a:r>
            <a:r>
              <a:rPr lang="tr-TR" dirty="0"/>
              <a:t> olarak cevap bulmaktan soru sorma </a:t>
            </a:r>
            <a:r>
              <a:rPr lang="tr-TR" dirty="0" err="1"/>
              <a:t>sürecine</a:t>
            </a:r>
            <a:r>
              <a:rPr lang="tr-TR" dirty="0"/>
              <a:t> </a:t>
            </a:r>
            <a:r>
              <a:rPr lang="tr-TR" dirty="0" err="1"/>
              <a:t>doğru</a:t>
            </a:r>
            <a:r>
              <a:rPr lang="tr-TR" dirty="0"/>
              <a:t> bir </a:t>
            </a:r>
            <a:r>
              <a:rPr lang="tr-TR" dirty="0" err="1"/>
              <a:t>değişimi</a:t>
            </a:r>
            <a:r>
              <a:rPr lang="tr-TR" dirty="0"/>
              <a:t> </a:t>
            </a:r>
            <a:r>
              <a:rPr lang="tr-TR" dirty="0" err="1"/>
              <a:t>gündeme</a:t>
            </a:r>
            <a:r>
              <a:rPr lang="tr-TR" dirty="0"/>
              <a:t> getirir. </a:t>
            </a:r>
          </a:p>
          <a:p>
            <a:r>
              <a:rPr lang="tr-TR" dirty="0" err="1"/>
              <a:t>Bilinçli</a:t>
            </a:r>
            <a:r>
              <a:rPr lang="tr-TR" dirty="0"/>
              <a:t> bir medya okuryazarı olur. </a:t>
            </a:r>
          </a:p>
          <a:p>
            <a:r>
              <a:rPr lang="tr-TR" dirty="0"/>
              <a:t>Toplumsal </a:t>
            </a:r>
            <a:r>
              <a:rPr lang="tr-TR" dirty="0" err="1"/>
              <a:t>yaşama</a:t>
            </a:r>
            <a:r>
              <a:rPr lang="tr-TR" dirty="0"/>
              <a:t> daha aktif ve yapıcı </a:t>
            </a:r>
            <a:r>
              <a:rPr lang="tr-TR" dirty="0" err="1"/>
              <a:t>şekilde</a:t>
            </a:r>
            <a:r>
              <a:rPr lang="tr-TR" dirty="0"/>
              <a:t> katılır. </a:t>
            </a:r>
          </a:p>
          <a:p>
            <a:r>
              <a:rPr lang="tr-TR" dirty="0"/>
              <a:t>Kamu ve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yayıncılığın</a:t>
            </a:r>
            <a:r>
              <a:rPr lang="tr-TR" dirty="0"/>
              <a:t> daha olumlu noktalara </a:t>
            </a:r>
            <a:r>
              <a:rPr lang="tr-TR" dirty="0" err="1"/>
              <a:t>taşınması</a:t>
            </a:r>
            <a:r>
              <a:rPr lang="tr-TR" dirty="0"/>
              <a:t> noktasında duyarlılık </a:t>
            </a:r>
            <a:r>
              <a:rPr lang="tr-TR" dirty="0" err="1"/>
              <a:t>oluşturulmasına</a:t>
            </a:r>
            <a:r>
              <a:rPr lang="tr-TR" dirty="0"/>
              <a:t> katkı </a:t>
            </a:r>
            <a:r>
              <a:rPr lang="tr-TR" dirty="0" err="1"/>
              <a:t>sağlar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321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6BBB06-CC67-1A43-BE23-5A90EA02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Türkiye’de Güncel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C3E309-7EA9-C644-BD33-5AF84446F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Öğretim</a:t>
            </a:r>
            <a:r>
              <a:rPr lang="tr-TR" dirty="0"/>
              <a:t> Programı ile </a:t>
            </a:r>
            <a:r>
              <a:rPr lang="tr-TR" dirty="0" err="1"/>
              <a:t>öğrencilere</a:t>
            </a:r>
            <a:r>
              <a:rPr lang="tr-TR" dirty="0"/>
              <a:t>;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yaşamın</a:t>
            </a:r>
            <a:r>
              <a:rPr lang="tr-TR" dirty="0"/>
              <a:t> </a:t>
            </a:r>
            <a:r>
              <a:rPr lang="tr-TR" dirty="0" err="1"/>
              <a:t>gizliliğine</a:t>
            </a:r>
            <a:r>
              <a:rPr lang="tr-TR" dirty="0"/>
              <a:t> saygı, estetik duyarlılık, </a:t>
            </a:r>
            <a:r>
              <a:rPr lang="tr-TR" dirty="0" err="1"/>
              <a:t>dürüstlük</a:t>
            </a:r>
            <a:r>
              <a:rPr lang="tr-TR" dirty="0"/>
              <a:t>, sorumluluk, etik kurallara </a:t>
            </a:r>
            <a:r>
              <a:rPr lang="tr-TR" dirty="0" err="1"/>
              <a:t>bağlılık</a:t>
            </a:r>
            <a:r>
              <a:rPr lang="tr-TR" dirty="0"/>
              <a:t>, farklılıklara saygı duyma, </a:t>
            </a:r>
            <a:r>
              <a:rPr lang="tr-TR" dirty="0" err="1"/>
              <a:t>kültürel</a:t>
            </a:r>
            <a:r>
              <a:rPr lang="tr-TR" dirty="0"/>
              <a:t> mirası </a:t>
            </a:r>
            <a:r>
              <a:rPr lang="tr-TR" dirty="0" err="1"/>
              <a:t>yaşatmaya</a:t>
            </a:r>
            <a:r>
              <a:rPr lang="tr-TR" dirty="0"/>
              <a:t> duyarlılık, aile </a:t>
            </a:r>
            <a:r>
              <a:rPr lang="tr-TR" dirty="0" err="1"/>
              <a:t>içi</a:t>
            </a:r>
            <a:r>
              <a:rPr lang="tr-TR" dirty="0"/>
              <a:t> </a:t>
            </a:r>
            <a:r>
              <a:rPr lang="tr-TR" dirty="0" err="1"/>
              <a:t>iletişime</a:t>
            </a:r>
            <a:r>
              <a:rPr lang="tr-TR" dirty="0"/>
              <a:t> </a:t>
            </a:r>
            <a:r>
              <a:rPr lang="tr-TR" dirty="0" err="1"/>
              <a:t>önem</a:t>
            </a:r>
            <a:r>
              <a:rPr lang="tr-TR" dirty="0"/>
              <a:t> verme, </a:t>
            </a:r>
            <a:r>
              <a:rPr lang="tr-TR" dirty="0" err="1"/>
              <a:t>bilinçli</a:t>
            </a:r>
            <a:r>
              <a:rPr lang="tr-TR" dirty="0"/>
              <a:t> </a:t>
            </a:r>
            <a:r>
              <a:rPr lang="tr-TR" dirty="0" err="1"/>
              <a:t>tüketim</a:t>
            </a:r>
            <a:r>
              <a:rPr lang="tr-TR" dirty="0"/>
              <a:t>, toplumsal hayata aktif katılım, bilimsellik, </a:t>
            </a:r>
            <a:r>
              <a:rPr lang="tr-TR" dirty="0" err="1"/>
              <a:t>eşitlik</a:t>
            </a:r>
            <a:r>
              <a:rPr lang="tr-TR" dirty="0"/>
              <a:t>, </a:t>
            </a:r>
            <a:r>
              <a:rPr lang="tr-TR" dirty="0" err="1"/>
              <a:t>yardımlaşma</a:t>
            </a:r>
            <a:r>
              <a:rPr lang="tr-TR" dirty="0"/>
              <a:t>, </a:t>
            </a:r>
            <a:r>
              <a:rPr lang="tr-TR" dirty="0" err="1"/>
              <a:t>dayanışma</a:t>
            </a:r>
            <a:r>
              <a:rPr lang="tr-TR" dirty="0"/>
              <a:t>, </a:t>
            </a:r>
            <a:r>
              <a:rPr lang="tr-TR" dirty="0" err="1"/>
              <a:t>paylaşma</a:t>
            </a:r>
            <a:r>
              <a:rPr lang="tr-TR" dirty="0"/>
              <a:t> </a:t>
            </a:r>
            <a:r>
              <a:rPr lang="tr-TR" dirty="0" err="1"/>
              <a:t>değerleri</a:t>
            </a:r>
            <a:r>
              <a:rPr lang="tr-TR" dirty="0"/>
              <a:t> kazandırılmak istenmektedir. </a:t>
            </a:r>
          </a:p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Projesi, RTÜK tarafından uygulamaya sokulan Akıllı </a:t>
            </a:r>
            <a:r>
              <a:rPr lang="tr-TR" dirty="0" err="1"/>
              <a:t>İşaretler</a:t>
            </a:r>
            <a:r>
              <a:rPr lang="tr-TR" dirty="0"/>
              <a:t> Projesi ile desteklenmeye </a:t>
            </a:r>
            <a:r>
              <a:rPr lang="tr-TR" dirty="0" err="1"/>
              <a:t>çalışılmıştır</a:t>
            </a:r>
            <a:r>
              <a:rPr lang="tr-TR" dirty="0"/>
              <a:t>. </a:t>
            </a:r>
          </a:p>
          <a:p>
            <a:r>
              <a:rPr lang="tr-TR" dirty="0"/>
              <a:t>Bu proje, 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eğitiminde</a:t>
            </a:r>
            <a:r>
              <a:rPr lang="tr-TR" dirty="0"/>
              <a:t> ailenin </a:t>
            </a:r>
            <a:r>
              <a:rPr lang="tr-TR" dirty="0" err="1"/>
              <a:t>işlevini</a:t>
            </a:r>
            <a:r>
              <a:rPr lang="tr-TR" dirty="0"/>
              <a:t> artırmayı </a:t>
            </a:r>
            <a:r>
              <a:rPr lang="tr-TR" dirty="0" err="1"/>
              <a:t>amaçlarken</a:t>
            </a:r>
            <a:r>
              <a:rPr lang="tr-TR" dirty="0"/>
              <a:t>, ebeveynlerin </a:t>
            </a:r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çocukların</a:t>
            </a:r>
            <a:r>
              <a:rPr lang="tr-TR" dirty="0"/>
              <a:t> medya </a:t>
            </a:r>
            <a:r>
              <a:rPr lang="tr-TR" dirty="0" err="1"/>
              <a:t>dolayımıyla</a:t>
            </a:r>
            <a:r>
              <a:rPr lang="tr-TR" dirty="0"/>
              <a:t> duygusal zekâ </a:t>
            </a:r>
            <a:r>
              <a:rPr lang="tr-TR" dirty="0" err="1"/>
              <a:t>gelişimi</a:t>
            </a:r>
            <a:r>
              <a:rPr lang="tr-TR" dirty="0"/>
              <a:t> </a:t>
            </a:r>
            <a:r>
              <a:rPr lang="tr-TR" dirty="0" err="1"/>
              <a:t>sürecine</a:t>
            </a:r>
            <a:r>
              <a:rPr lang="tr-TR" dirty="0"/>
              <a:t> daha etkin katılımını </a:t>
            </a:r>
            <a:r>
              <a:rPr lang="tr-TR" dirty="0" err="1"/>
              <a:t>sağlamayı</a:t>
            </a:r>
            <a:r>
              <a:rPr lang="tr-TR" dirty="0"/>
              <a:t> </a:t>
            </a:r>
            <a:r>
              <a:rPr lang="tr-TR" dirty="0" err="1"/>
              <a:t>amaçlamaktadır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126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B842C9-6ACC-D249-9187-0947FEFF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Türkiye’de Güncel Durum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2A9F16-9AFD-8D4A-9F7B-4DB13A435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Atılan bu adımlara </a:t>
            </a:r>
            <a:r>
              <a:rPr lang="tr-TR" dirty="0" err="1"/>
              <a:t>rağmen</a:t>
            </a:r>
            <a:r>
              <a:rPr lang="tr-TR" dirty="0"/>
              <a:t> </a:t>
            </a:r>
            <a:r>
              <a:rPr lang="tr-TR" dirty="0" err="1"/>
              <a:t>Türkiye’de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alanında kat edilmesi gereken mesafe vardır. </a:t>
            </a:r>
          </a:p>
          <a:p>
            <a:r>
              <a:rPr lang="tr-TR" dirty="0"/>
              <a:t>Kamunun </a:t>
            </a:r>
            <a:r>
              <a:rPr lang="tr-TR" dirty="0" err="1"/>
              <a:t>öncelikle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dersini verecek </a:t>
            </a:r>
            <a:r>
              <a:rPr lang="tr-TR" dirty="0" err="1"/>
              <a:t>eğiticilerin</a:t>
            </a:r>
            <a:r>
              <a:rPr lang="tr-TR" dirty="0"/>
              <a:t> </a:t>
            </a:r>
            <a:r>
              <a:rPr lang="tr-TR" dirty="0" err="1"/>
              <a:t>eğitilmesi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bir </a:t>
            </a:r>
            <a:r>
              <a:rPr lang="tr-TR" dirty="0" err="1"/>
              <a:t>yöntem</a:t>
            </a:r>
            <a:r>
              <a:rPr lang="tr-TR" dirty="0"/>
              <a:t> bulması gerekmektedir. Medya </a:t>
            </a:r>
            <a:r>
              <a:rPr lang="tr-TR" dirty="0" err="1"/>
              <a:t>eğitimi</a:t>
            </a:r>
            <a:r>
              <a:rPr lang="tr-TR" dirty="0"/>
              <a:t> ve </a:t>
            </a:r>
            <a:r>
              <a:rPr lang="tr-TR" dirty="0" err="1"/>
              <a:t>öğretimi</a:t>
            </a:r>
            <a:r>
              <a:rPr lang="tr-TR" dirty="0"/>
              <a:t> konusunda Avrupa </a:t>
            </a:r>
            <a:r>
              <a:rPr lang="tr-TR" dirty="0" err="1"/>
              <a:t>ülkelerinin</a:t>
            </a:r>
            <a:r>
              <a:rPr lang="tr-TR" dirty="0"/>
              <a:t> tutum ve </a:t>
            </a:r>
            <a:r>
              <a:rPr lang="tr-TR" dirty="0" err="1"/>
              <a:t>davranışları</a:t>
            </a:r>
            <a:r>
              <a:rPr lang="tr-TR" dirty="0"/>
              <a:t>, uygulamaları, deneyimleri </a:t>
            </a:r>
            <a:r>
              <a:rPr lang="tr-TR" dirty="0" err="1"/>
              <a:t>kültüre</a:t>
            </a:r>
            <a:r>
              <a:rPr lang="tr-TR" dirty="0"/>
              <a:t> uygun </a:t>
            </a:r>
            <a:r>
              <a:rPr lang="tr-TR" dirty="0" err="1"/>
              <a:t>hâle</a:t>
            </a:r>
            <a:r>
              <a:rPr lang="tr-TR" dirty="0"/>
              <a:t> getirilerek denenebilir. </a:t>
            </a:r>
          </a:p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hareketi yalnızca </a:t>
            </a:r>
            <a:r>
              <a:rPr lang="tr-TR" dirty="0" err="1"/>
              <a:t>çocukları</a:t>
            </a:r>
            <a:r>
              <a:rPr lang="tr-TR" dirty="0"/>
              <a:t> medyanın zararlı etkilerinden koruma </a:t>
            </a:r>
            <a:r>
              <a:rPr lang="tr-TR" dirty="0" err="1"/>
              <a:t>anlayışıyla</a:t>
            </a:r>
            <a:r>
              <a:rPr lang="tr-TR" dirty="0"/>
              <a:t> sınırlanmamalı, medya </a:t>
            </a:r>
            <a:r>
              <a:rPr lang="tr-TR" dirty="0" err="1"/>
              <a:t>okuryazarlığı</a:t>
            </a:r>
            <a:r>
              <a:rPr lang="tr-TR" dirty="0"/>
              <a:t> alanında </a:t>
            </a:r>
            <a:r>
              <a:rPr lang="tr-TR" dirty="0" err="1"/>
              <a:t>yetişkinlerin</a:t>
            </a:r>
            <a:r>
              <a:rPr lang="tr-TR" dirty="0"/>
              <a:t> ve </a:t>
            </a:r>
            <a:r>
              <a:rPr lang="tr-TR" dirty="0" err="1"/>
              <a:t>eğitimcilerin</a:t>
            </a:r>
            <a:r>
              <a:rPr lang="tr-TR" dirty="0"/>
              <a:t> </a:t>
            </a:r>
            <a:r>
              <a:rPr lang="tr-TR" dirty="0" err="1"/>
              <a:t>eğitimine</a:t>
            </a:r>
            <a:r>
              <a:rPr lang="tr-TR" dirty="0"/>
              <a:t> de </a:t>
            </a:r>
            <a:r>
              <a:rPr lang="tr-TR" dirty="0" err="1"/>
              <a:t>önem</a:t>
            </a:r>
            <a:r>
              <a:rPr lang="tr-TR" dirty="0"/>
              <a:t> verilmeli, teknolojik ve </a:t>
            </a:r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gelişmeler</a:t>
            </a:r>
            <a:r>
              <a:rPr lang="tr-TR" dirty="0"/>
              <a:t> </a:t>
            </a:r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önünde</a:t>
            </a:r>
            <a:r>
              <a:rPr lang="tr-TR" dirty="0"/>
              <a:t> bulundurularak medya </a:t>
            </a:r>
            <a:r>
              <a:rPr lang="tr-TR" dirty="0" err="1"/>
              <a:t>okuryazarlığı</a:t>
            </a:r>
            <a:r>
              <a:rPr lang="tr-TR" dirty="0"/>
              <a:t> daha </a:t>
            </a:r>
            <a:r>
              <a:rPr lang="tr-TR" dirty="0" err="1"/>
              <a:t>genis</a:t>
            </a:r>
            <a:r>
              <a:rPr lang="tr-TR" dirty="0"/>
              <a:t>̧ bir </a:t>
            </a:r>
            <a:r>
              <a:rPr lang="tr-TR" dirty="0" err="1"/>
              <a:t>çerçevede</a:t>
            </a:r>
            <a:r>
              <a:rPr lang="tr-TR" dirty="0"/>
              <a:t> tanımlanmalıdır.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117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13.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82411"/>
            <a:ext cx="10039597" cy="34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Özsoy, D.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İletişime Giriş içinde </a:t>
            </a:r>
            <a:r>
              <a:rPr lang="tr-TR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Medya Okuryazarlığı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5568F9-80A3-3F48-A1A5-02EBAD03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Medya Okuryazarlığı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D5127B-2842-1E4D-A499-A80465E47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Medya mesajları genellikle ilk </a:t>
            </a:r>
            <a:r>
              <a:rPr lang="tr-TR" dirty="0" err="1"/>
              <a:t>bakışta</a:t>
            </a:r>
            <a:r>
              <a:rPr lang="tr-TR" dirty="0"/>
              <a:t> kolaylıkla </a:t>
            </a:r>
            <a:r>
              <a:rPr lang="tr-TR" dirty="0" err="1"/>
              <a:t>anlaşılabilen</a:t>
            </a:r>
            <a:r>
              <a:rPr lang="tr-TR" dirty="0"/>
              <a:t> bir nitelik </a:t>
            </a:r>
            <a:r>
              <a:rPr lang="tr-TR" dirty="0" err="1"/>
              <a:t>taşısalar</a:t>
            </a:r>
            <a:r>
              <a:rPr lang="tr-TR" dirty="0"/>
              <a:t> da aslında ekonomik, </a:t>
            </a:r>
            <a:r>
              <a:rPr lang="tr-TR" dirty="0" err="1"/>
              <a:t>kültürel</a:t>
            </a:r>
            <a:r>
              <a:rPr lang="tr-TR" dirty="0"/>
              <a:t>, sosyal, politik olarak </a:t>
            </a:r>
            <a:r>
              <a:rPr lang="tr-TR" dirty="0" err="1"/>
              <a:t>çok</a:t>
            </a:r>
            <a:r>
              <a:rPr lang="tr-TR" dirty="0"/>
              <a:t> katmanlı ve </a:t>
            </a:r>
            <a:r>
              <a:rPr lang="tr-TR" dirty="0" err="1"/>
              <a:t>karmaşık</a:t>
            </a:r>
            <a:r>
              <a:rPr lang="tr-TR" dirty="0"/>
              <a:t>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ağının</a:t>
            </a:r>
            <a:r>
              <a:rPr lang="tr-TR" dirty="0"/>
              <a:t> bir yansımasıdırlar. </a:t>
            </a:r>
          </a:p>
          <a:p>
            <a:r>
              <a:rPr lang="tr-TR" dirty="0"/>
              <a:t>Medya mesajları </a:t>
            </a:r>
            <a:r>
              <a:rPr lang="tr-TR" dirty="0" err="1"/>
              <a:t>açık</a:t>
            </a:r>
            <a:r>
              <a:rPr lang="tr-TR" dirty="0"/>
              <a:t> anlamların yanı sıra pek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örtük</a:t>
            </a:r>
            <a:r>
              <a:rPr lang="tr-TR" dirty="0"/>
              <a:t> anlam da </a:t>
            </a:r>
            <a:r>
              <a:rPr lang="tr-TR" dirty="0" err="1"/>
              <a:t>taşır</a:t>
            </a:r>
            <a:r>
              <a:rPr lang="tr-TR" dirty="0"/>
              <a:t>. </a:t>
            </a:r>
          </a:p>
          <a:p>
            <a:r>
              <a:rPr lang="tr-TR" dirty="0"/>
              <a:t>Medya </a:t>
            </a:r>
            <a:r>
              <a:rPr lang="tr-TR" dirty="0" err="1"/>
              <a:t>ilettiği</a:t>
            </a:r>
            <a:r>
              <a:rPr lang="tr-TR" dirty="0"/>
              <a:t> anlamlar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doğrudan</a:t>
            </a:r>
            <a:r>
              <a:rPr lang="tr-TR" dirty="0"/>
              <a:t> veya dolaylı olarak bizim </a:t>
            </a:r>
            <a:r>
              <a:rPr lang="tr-TR" dirty="0" err="1"/>
              <a:t>dünyayı</a:t>
            </a:r>
            <a:r>
              <a:rPr lang="tr-TR" dirty="0"/>
              <a:t>, </a:t>
            </a:r>
            <a:r>
              <a:rPr lang="tr-TR" dirty="0" err="1"/>
              <a:t>yaşamı</a:t>
            </a:r>
            <a:r>
              <a:rPr lang="tr-TR" dirty="0"/>
              <a:t> anlamlandırma </a:t>
            </a:r>
            <a:r>
              <a:rPr lang="tr-TR" dirty="0" err="1"/>
              <a:t>biçimimizi</a:t>
            </a:r>
            <a:r>
              <a:rPr lang="tr-TR" dirty="0"/>
              <a:t> etkiler. </a:t>
            </a:r>
          </a:p>
          <a:p>
            <a:r>
              <a:rPr lang="tr-TR" dirty="0"/>
              <a:t>Dolayısıyla tıpkı bir </a:t>
            </a:r>
            <a:r>
              <a:rPr lang="tr-TR" dirty="0" err="1"/>
              <a:t>çocuğun</a:t>
            </a:r>
            <a:r>
              <a:rPr lang="tr-TR" dirty="0"/>
              <a:t> metin okuyup yazabilme becerisi kazanmak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eğitim</a:t>
            </a:r>
            <a:r>
              <a:rPr lang="tr-TR" dirty="0"/>
              <a:t> alması </a:t>
            </a:r>
            <a:r>
              <a:rPr lang="tr-TR" dirty="0" err="1"/>
              <a:t>gerektiği</a:t>
            </a:r>
            <a:r>
              <a:rPr lang="tr-TR" dirty="0"/>
              <a:t> gibi medya metinlerini etkin ve </a:t>
            </a:r>
            <a:r>
              <a:rPr lang="tr-TR" dirty="0" err="1"/>
              <a:t>etkileşimli</a:t>
            </a:r>
            <a:r>
              <a:rPr lang="tr-TR" dirty="0"/>
              <a:t> bir </a:t>
            </a:r>
            <a:r>
              <a:rPr lang="tr-TR" dirty="0" err="1"/>
              <a:t>şekilde</a:t>
            </a:r>
            <a:r>
              <a:rPr lang="tr-TR" dirty="0"/>
              <a:t> kullanıp </a:t>
            </a:r>
            <a:r>
              <a:rPr lang="tr-TR" dirty="0" err="1"/>
              <a:t>üretebilmesi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de medya </a:t>
            </a:r>
            <a:r>
              <a:rPr lang="tr-TR" dirty="0" err="1"/>
              <a:t>okuryazarlığı</a:t>
            </a:r>
            <a:r>
              <a:rPr lang="tr-TR" dirty="0"/>
              <a:t> </a:t>
            </a:r>
            <a:r>
              <a:rPr lang="tr-TR" dirty="0" err="1"/>
              <a:t>eğitimi</a:t>
            </a:r>
            <a:r>
              <a:rPr lang="tr-TR" dirty="0"/>
              <a:t> alması gereklidir.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675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E3169C-C802-FF4F-9E17-5751CA1C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Kavramsal Çerçeve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C47855-4FDA-8B49-A115-C11E54083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/>
              <a:t>Medya mesajları, </a:t>
            </a:r>
            <a:r>
              <a:rPr lang="tr-TR" i="1" dirty="0" err="1"/>
              <a:t>seçilmis</a:t>
            </a:r>
            <a:r>
              <a:rPr lang="tr-TR" i="1" dirty="0"/>
              <a:t>̧, </a:t>
            </a:r>
            <a:r>
              <a:rPr lang="tr-TR" i="1" dirty="0" err="1"/>
              <a:t>düzenlenmis</a:t>
            </a:r>
            <a:r>
              <a:rPr lang="tr-TR" i="1" dirty="0"/>
              <a:t>̧, </a:t>
            </a:r>
            <a:r>
              <a:rPr lang="tr-TR" i="1" dirty="0" err="1"/>
              <a:t>kurgulanmıs</a:t>
            </a:r>
            <a:r>
              <a:rPr lang="tr-TR" i="1" dirty="0"/>
              <a:t>̧ olarak bize iletilir. “</a:t>
            </a:r>
            <a:r>
              <a:rPr lang="tr-TR" i="1" dirty="0" err="1"/>
              <a:t>Gerçeklik</a:t>
            </a:r>
            <a:r>
              <a:rPr lang="tr-TR" i="1" dirty="0"/>
              <a:t>” ile “medyanın bize </a:t>
            </a:r>
            <a:r>
              <a:rPr lang="tr-TR" i="1" dirty="0" err="1"/>
              <a:t>sunduğu</a:t>
            </a:r>
            <a:r>
              <a:rPr lang="tr-TR" i="1" dirty="0"/>
              <a:t> </a:t>
            </a:r>
            <a:r>
              <a:rPr lang="tr-TR" i="1" dirty="0" err="1"/>
              <a:t>gerçeklik</a:t>
            </a:r>
            <a:r>
              <a:rPr lang="tr-TR" i="1" dirty="0"/>
              <a:t>” arasında fark vardır. Medyanın bizlere </a:t>
            </a:r>
            <a:r>
              <a:rPr lang="tr-TR" i="1" dirty="0" err="1"/>
              <a:t>sunduğu</a:t>
            </a:r>
            <a:r>
              <a:rPr lang="tr-TR" i="1" dirty="0"/>
              <a:t> </a:t>
            </a:r>
            <a:r>
              <a:rPr lang="tr-TR" i="1" dirty="0" err="1"/>
              <a:t>gerçeklik</a:t>
            </a:r>
            <a:r>
              <a:rPr lang="tr-TR" i="1" dirty="0"/>
              <a:t> bir yandan </a:t>
            </a:r>
            <a:r>
              <a:rPr lang="tr-TR" i="1" dirty="0" err="1"/>
              <a:t>gerçekliği</a:t>
            </a:r>
            <a:r>
              <a:rPr lang="tr-TR" i="1" dirty="0"/>
              <a:t> algılama ve deneyimleme </a:t>
            </a:r>
            <a:r>
              <a:rPr lang="tr-TR" i="1" dirty="0" err="1"/>
              <a:t>biçimlerimizi</a:t>
            </a:r>
            <a:r>
              <a:rPr lang="tr-TR" i="1" dirty="0"/>
              <a:t> etkiler bir yandan da </a:t>
            </a:r>
            <a:r>
              <a:rPr lang="tr-TR" i="1" dirty="0" err="1"/>
              <a:t>gerçekliği</a:t>
            </a:r>
            <a:r>
              <a:rPr lang="tr-TR" i="1" dirty="0"/>
              <a:t> yeniden </a:t>
            </a:r>
            <a:r>
              <a:rPr lang="tr-TR" i="1" dirty="0" err="1"/>
              <a:t>inşa</a:t>
            </a:r>
            <a:r>
              <a:rPr lang="tr-TR" i="1" dirty="0"/>
              <a:t> eder. </a:t>
            </a:r>
          </a:p>
          <a:p>
            <a:r>
              <a:rPr lang="tr-TR" dirty="0"/>
              <a:t>Yani medyanın </a:t>
            </a:r>
            <a:r>
              <a:rPr lang="tr-TR" dirty="0" err="1"/>
              <a:t>dünyayı</a:t>
            </a:r>
            <a:r>
              <a:rPr lang="tr-TR" dirty="0"/>
              <a:t> </a:t>
            </a:r>
            <a:r>
              <a:rPr lang="tr-TR" dirty="0" err="1"/>
              <a:t>sunus</a:t>
            </a:r>
            <a:r>
              <a:rPr lang="tr-TR" dirty="0"/>
              <a:t>̧ </a:t>
            </a:r>
            <a:r>
              <a:rPr lang="tr-TR" dirty="0" err="1"/>
              <a:t>biçimi</a:t>
            </a:r>
            <a:r>
              <a:rPr lang="tr-TR" dirty="0"/>
              <a:t> bir </a:t>
            </a:r>
            <a:r>
              <a:rPr lang="tr-TR" dirty="0" err="1"/>
              <a:t>süre</a:t>
            </a:r>
            <a:r>
              <a:rPr lang="tr-TR" dirty="0"/>
              <a:t> sonra bizim </a:t>
            </a:r>
            <a:r>
              <a:rPr lang="tr-TR" dirty="0" err="1"/>
              <a:t>dünyayı</a:t>
            </a:r>
            <a:r>
              <a:rPr lang="tr-TR" dirty="0"/>
              <a:t> </a:t>
            </a:r>
            <a:r>
              <a:rPr lang="tr-TR" dirty="0" err="1"/>
              <a:t>algılayıs</a:t>
            </a:r>
            <a:r>
              <a:rPr lang="tr-TR" dirty="0"/>
              <a:t>̧ </a:t>
            </a:r>
            <a:r>
              <a:rPr lang="tr-TR" dirty="0" err="1"/>
              <a:t>biçimimizi</a:t>
            </a:r>
            <a:r>
              <a:rPr lang="tr-TR" dirty="0"/>
              <a:t> etkiler. </a:t>
            </a:r>
          </a:p>
          <a:p>
            <a:r>
              <a:rPr lang="tr-TR" dirty="0"/>
              <a:t>Medya mesajları, </a:t>
            </a:r>
            <a:r>
              <a:rPr lang="tr-TR" dirty="0" err="1"/>
              <a:t>kişisel</a:t>
            </a:r>
            <a:r>
              <a:rPr lang="tr-TR" dirty="0"/>
              <a:t>, toplumsal, ekonomik ve </a:t>
            </a:r>
            <a:r>
              <a:rPr lang="tr-TR" dirty="0" err="1"/>
              <a:t>kültürel</a:t>
            </a:r>
            <a:r>
              <a:rPr lang="tr-TR" dirty="0"/>
              <a:t> </a:t>
            </a:r>
            <a:r>
              <a:rPr lang="tr-TR" dirty="0" err="1"/>
              <a:t>süreçler</a:t>
            </a:r>
            <a:r>
              <a:rPr lang="tr-TR" dirty="0"/>
              <a:t> tarafından etkilenir. </a:t>
            </a:r>
          </a:p>
          <a:p>
            <a:r>
              <a:rPr lang="tr-TR" dirty="0"/>
              <a:t>Bu mesajlar </a:t>
            </a:r>
            <a:r>
              <a:rPr lang="tr-TR" dirty="0" err="1"/>
              <a:t>değer</a:t>
            </a:r>
            <a:r>
              <a:rPr lang="tr-TR" dirty="0"/>
              <a:t> ve ideoloji ile </a:t>
            </a:r>
            <a:r>
              <a:rPr lang="tr-TR" dirty="0" err="1"/>
              <a:t>yüklüdürler</a:t>
            </a:r>
            <a:r>
              <a:rPr lang="tr-TR" dirty="0"/>
              <a:t>. Bu </a:t>
            </a:r>
            <a:r>
              <a:rPr lang="tr-TR" dirty="0" err="1"/>
              <a:t>değer</a:t>
            </a:r>
            <a:r>
              <a:rPr lang="tr-TR" dirty="0"/>
              <a:t> ve ideolojiler bazen </a:t>
            </a:r>
            <a:r>
              <a:rPr lang="tr-TR" dirty="0" err="1"/>
              <a:t>doğrudan</a:t>
            </a:r>
            <a:r>
              <a:rPr lang="tr-TR" dirty="0"/>
              <a:t> </a:t>
            </a:r>
            <a:r>
              <a:rPr lang="tr-TR" dirty="0" err="1"/>
              <a:t>çoğu</a:t>
            </a:r>
            <a:r>
              <a:rPr lang="tr-TR" dirty="0"/>
              <a:t> zaman da </a:t>
            </a:r>
            <a:r>
              <a:rPr lang="tr-TR" dirty="0" err="1"/>
              <a:t>örtük</a:t>
            </a:r>
            <a:r>
              <a:rPr lang="tr-TR" dirty="0"/>
              <a:t> bir </a:t>
            </a:r>
            <a:r>
              <a:rPr lang="tr-TR" dirty="0" err="1"/>
              <a:t>şekilde</a:t>
            </a:r>
            <a:r>
              <a:rPr lang="tr-TR" dirty="0"/>
              <a:t> mesajın </a:t>
            </a:r>
            <a:r>
              <a:rPr lang="tr-TR" dirty="0" err="1"/>
              <a:t>içine</a:t>
            </a:r>
            <a:r>
              <a:rPr lang="tr-TR" dirty="0"/>
              <a:t> </a:t>
            </a:r>
            <a:r>
              <a:rPr lang="tr-TR" dirty="0" err="1"/>
              <a:t>yerleştirilir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272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3C3368-1419-704C-A2B0-F7D7ED3B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Kavramsal Çerçeve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DEE42-8A2C-E846-842A-D0B44AF41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, yazılı ve yazılı olmayan farklı formatlardaki iletilere </a:t>
            </a:r>
            <a:r>
              <a:rPr lang="tr-TR" dirty="0" err="1"/>
              <a:t>erişim</a:t>
            </a:r>
            <a:r>
              <a:rPr lang="tr-TR" dirty="0"/>
              <a:t>, onları </a:t>
            </a:r>
            <a:r>
              <a:rPr lang="tr-TR" dirty="0" err="1"/>
              <a:t>çözümleme</a:t>
            </a:r>
            <a:r>
              <a:rPr lang="tr-TR" dirty="0"/>
              <a:t>, </a:t>
            </a:r>
            <a:r>
              <a:rPr lang="tr-TR" dirty="0" err="1"/>
              <a:t>değerlendirme</a:t>
            </a:r>
            <a:r>
              <a:rPr lang="tr-TR" dirty="0"/>
              <a:t> ve iletme </a:t>
            </a:r>
            <a:r>
              <a:rPr lang="tr-TR" dirty="0" err="1"/>
              <a:t>yeteneğidir</a:t>
            </a:r>
            <a:r>
              <a:rPr lang="tr-TR" dirty="0"/>
              <a:t>. </a:t>
            </a:r>
          </a:p>
          <a:p>
            <a:r>
              <a:rPr lang="tr-TR" dirty="0"/>
              <a:t>Medya </a:t>
            </a:r>
            <a:r>
              <a:rPr lang="tr-TR" dirty="0" err="1"/>
              <a:t>okuryazarlığının</a:t>
            </a:r>
            <a:r>
              <a:rPr lang="tr-TR" dirty="0"/>
              <a:t> hedefi, yalnızca </a:t>
            </a:r>
            <a:r>
              <a:rPr lang="tr-TR" dirty="0" err="1"/>
              <a:t>öğrencilerin</a:t>
            </a:r>
            <a:r>
              <a:rPr lang="tr-TR" dirty="0"/>
              <a:t> medya mesajlarını okumalarını </a:t>
            </a:r>
            <a:r>
              <a:rPr lang="tr-TR" dirty="0" err="1"/>
              <a:t>değil</a:t>
            </a:r>
            <a:r>
              <a:rPr lang="tr-TR" dirty="0"/>
              <a:t> aynı zamanda onu yaratma </a:t>
            </a:r>
            <a:r>
              <a:rPr lang="tr-TR" dirty="0" err="1"/>
              <a:t>sürecinde</a:t>
            </a:r>
            <a:r>
              <a:rPr lang="tr-TR" dirty="0"/>
              <a:t> de etkin rol almalarını </a:t>
            </a:r>
            <a:r>
              <a:rPr lang="tr-TR" dirty="0" err="1"/>
              <a:t>sağlamaktır</a:t>
            </a:r>
            <a:r>
              <a:rPr lang="tr-TR" dirty="0"/>
              <a:t>. </a:t>
            </a:r>
          </a:p>
          <a:p>
            <a:r>
              <a:rPr lang="tr-TR" dirty="0"/>
              <a:t>Bunları yaparak medya </a:t>
            </a:r>
            <a:r>
              <a:rPr lang="tr-TR" dirty="0" err="1"/>
              <a:t>okuryazarlığı</a:t>
            </a:r>
            <a:r>
              <a:rPr lang="tr-TR" dirty="0"/>
              <a:t>; demokrasiyi ve </a:t>
            </a:r>
            <a:r>
              <a:rPr lang="tr-TR" dirty="0" err="1"/>
              <a:t>yurttaşlık</a:t>
            </a:r>
            <a:r>
              <a:rPr lang="tr-TR" dirty="0"/>
              <a:t> bilincini </a:t>
            </a:r>
            <a:r>
              <a:rPr lang="tr-TR" dirty="0" err="1"/>
              <a:t>geliştirmeyi</a:t>
            </a:r>
            <a:r>
              <a:rPr lang="tr-TR" dirty="0"/>
              <a:t>, siyasal katılımı </a:t>
            </a:r>
            <a:r>
              <a:rPr lang="tr-TR" dirty="0" err="1"/>
              <a:t>teşvik</a:t>
            </a:r>
            <a:r>
              <a:rPr lang="tr-TR" dirty="0"/>
              <a:t> etmeyi, ırk, sınıf ve toplumsal cinsiyet </a:t>
            </a:r>
            <a:r>
              <a:rPr lang="tr-TR" dirty="0" err="1"/>
              <a:t>ayrımcılığını</a:t>
            </a:r>
            <a:r>
              <a:rPr lang="tr-TR" dirty="0"/>
              <a:t> asgariye indirmeyi, </a:t>
            </a:r>
            <a:r>
              <a:rPr lang="tr-TR" dirty="0" err="1"/>
              <a:t>eğitim</a:t>
            </a:r>
            <a:r>
              <a:rPr lang="tr-TR" dirty="0"/>
              <a:t> </a:t>
            </a:r>
            <a:r>
              <a:rPr lang="tr-TR" dirty="0" err="1"/>
              <a:t>düzeyini</a:t>
            </a:r>
            <a:r>
              <a:rPr lang="tr-TR" dirty="0"/>
              <a:t> </a:t>
            </a:r>
            <a:r>
              <a:rPr lang="tr-TR" dirty="0" err="1"/>
              <a:t>iyileştirmeyi</a:t>
            </a:r>
            <a:r>
              <a:rPr lang="tr-TR" dirty="0"/>
              <a:t> vb. faydaları </a:t>
            </a:r>
            <a:r>
              <a:rPr lang="tr-TR" dirty="0" err="1"/>
              <a:t>gerçekleştirmeyi</a:t>
            </a:r>
            <a:r>
              <a:rPr lang="tr-TR" dirty="0"/>
              <a:t> hedefler. </a:t>
            </a:r>
          </a:p>
          <a:p>
            <a:r>
              <a:rPr lang="tr-TR" b="1" dirty="0"/>
              <a:t>“Medya </a:t>
            </a:r>
            <a:r>
              <a:rPr lang="tr-TR" b="1" dirty="0" err="1"/>
              <a:t>okuryazarlığı</a:t>
            </a:r>
            <a:r>
              <a:rPr lang="tr-TR" b="1" dirty="0"/>
              <a:t>, medyanın algı ve </a:t>
            </a:r>
            <a:r>
              <a:rPr lang="tr-TR" b="1" dirty="0" err="1"/>
              <a:t>inanışları</a:t>
            </a:r>
            <a:r>
              <a:rPr lang="tr-TR" b="1" dirty="0"/>
              <a:t> nasıl </a:t>
            </a:r>
            <a:r>
              <a:rPr lang="tr-TR" b="1" dirty="0" err="1"/>
              <a:t>süzgeçten</a:t>
            </a:r>
            <a:r>
              <a:rPr lang="tr-TR" b="1" dirty="0"/>
              <a:t> </a:t>
            </a:r>
            <a:r>
              <a:rPr lang="tr-TR" b="1" dirty="0" err="1"/>
              <a:t>geçirdiğini</a:t>
            </a:r>
            <a:r>
              <a:rPr lang="tr-TR" b="1" dirty="0"/>
              <a:t>, </a:t>
            </a:r>
            <a:r>
              <a:rPr lang="tr-TR" b="1" dirty="0" err="1"/>
              <a:t>popüler</a:t>
            </a:r>
            <a:r>
              <a:rPr lang="tr-TR" b="1" dirty="0"/>
              <a:t> </a:t>
            </a:r>
            <a:r>
              <a:rPr lang="tr-TR" b="1" dirty="0" err="1"/>
              <a:t>kültüru</a:t>
            </a:r>
            <a:r>
              <a:rPr lang="tr-TR" b="1" dirty="0"/>
              <a:t>̈ nasıl </a:t>
            </a:r>
            <a:r>
              <a:rPr lang="tr-TR" b="1" dirty="0" err="1"/>
              <a:t>biçimlendirdiğini</a:t>
            </a:r>
            <a:r>
              <a:rPr lang="tr-TR" b="1" dirty="0"/>
              <a:t> ve </a:t>
            </a:r>
            <a:r>
              <a:rPr lang="tr-TR" b="1" dirty="0" err="1"/>
              <a:t>kişisel</a:t>
            </a:r>
            <a:r>
              <a:rPr lang="tr-TR" b="1" dirty="0"/>
              <a:t> tercihleri nasıl </a:t>
            </a:r>
            <a:r>
              <a:rPr lang="tr-TR" b="1" dirty="0" err="1"/>
              <a:t>etkilediğini</a:t>
            </a:r>
            <a:r>
              <a:rPr lang="tr-TR" b="1" dirty="0"/>
              <a:t> </a:t>
            </a:r>
            <a:r>
              <a:rPr lang="tr-TR" b="1" dirty="0" err="1"/>
              <a:t>görmekte</a:t>
            </a:r>
            <a:r>
              <a:rPr lang="tr-TR" b="1" dirty="0"/>
              <a:t> </a:t>
            </a:r>
            <a:r>
              <a:rPr lang="tr-TR" b="1" dirty="0" err="1"/>
              <a:t>kişilere</a:t>
            </a:r>
            <a:r>
              <a:rPr lang="tr-TR" b="1" dirty="0"/>
              <a:t> yardımcı olacaktır. </a:t>
            </a:r>
            <a:r>
              <a:rPr lang="tr-TR" b="1" dirty="0" err="1"/>
              <a:t>Eleştirel</a:t>
            </a:r>
            <a:r>
              <a:rPr lang="tr-TR" b="1" dirty="0"/>
              <a:t> </a:t>
            </a:r>
            <a:r>
              <a:rPr lang="tr-TR" b="1" dirty="0" err="1"/>
              <a:t>düşünce</a:t>
            </a:r>
            <a:r>
              <a:rPr lang="tr-TR" b="1" dirty="0"/>
              <a:t> ve sorun </a:t>
            </a:r>
            <a:r>
              <a:rPr lang="tr-TR" b="1" dirty="0" err="1"/>
              <a:t>çözme</a:t>
            </a:r>
            <a:r>
              <a:rPr lang="tr-TR" b="1" dirty="0"/>
              <a:t> yeteneklerini kazandırarak </a:t>
            </a:r>
            <a:r>
              <a:rPr lang="tr-TR" b="1" dirty="0" err="1"/>
              <a:t>vatandaşların</a:t>
            </a:r>
            <a:r>
              <a:rPr lang="tr-TR" b="1" dirty="0"/>
              <a:t> bilgiyi </a:t>
            </a:r>
            <a:r>
              <a:rPr lang="tr-TR" b="1" dirty="0" err="1"/>
              <a:t>bilinçli</a:t>
            </a:r>
            <a:r>
              <a:rPr lang="tr-TR" b="1" dirty="0"/>
              <a:t> </a:t>
            </a:r>
            <a:r>
              <a:rPr lang="tr-TR" b="1" dirty="0" err="1"/>
              <a:t>tüketme</a:t>
            </a:r>
            <a:r>
              <a:rPr lang="tr-TR" b="1" dirty="0"/>
              <a:t> ve </a:t>
            </a:r>
            <a:r>
              <a:rPr lang="tr-TR" b="1" dirty="0" err="1"/>
              <a:t>üretmesini</a:t>
            </a:r>
            <a:r>
              <a:rPr lang="tr-TR" b="1" dirty="0"/>
              <a:t> </a:t>
            </a:r>
            <a:r>
              <a:rPr lang="tr-TR" b="1" dirty="0" err="1"/>
              <a:t>sağlayacaktır</a:t>
            </a:r>
            <a:r>
              <a:rPr lang="tr-TR" b="1" dirty="0"/>
              <a:t>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691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FA1812-BB42-864A-A25B-15811C51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Kavramsal Çerçeve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4B0544-810D-F942-9CD5-8DA6EEAF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</a:t>
            </a:r>
            <a:r>
              <a:rPr lang="tr-TR" dirty="0" err="1"/>
              <a:t>okuryazarlığı</a:t>
            </a:r>
            <a:r>
              <a:rPr lang="tr-TR" dirty="0"/>
              <a:t> televizyon, reklam, sinema gibi </a:t>
            </a:r>
            <a:r>
              <a:rPr lang="tr-TR" dirty="0" err="1"/>
              <a:t>görsel</a:t>
            </a:r>
            <a:r>
              <a:rPr lang="tr-TR" dirty="0"/>
              <a:t>, radyo, </a:t>
            </a:r>
            <a:r>
              <a:rPr lang="tr-TR" dirty="0" err="1"/>
              <a:t>müzik</a:t>
            </a:r>
            <a:r>
              <a:rPr lang="tr-TR" dirty="0"/>
              <a:t> gibi </a:t>
            </a:r>
            <a:r>
              <a:rPr lang="tr-TR" dirty="0" err="1"/>
              <a:t>işitsel</a:t>
            </a:r>
            <a:r>
              <a:rPr lang="tr-TR" dirty="0"/>
              <a:t>, gazete, dergi gibi </a:t>
            </a:r>
            <a:r>
              <a:rPr lang="tr-TR" dirty="0" err="1"/>
              <a:t>işitsel</a:t>
            </a:r>
            <a:r>
              <a:rPr lang="tr-TR" dirty="0"/>
              <a:t> </a:t>
            </a:r>
            <a:r>
              <a:rPr lang="tr-TR" dirty="0" err="1"/>
              <a:t>bütün</a:t>
            </a:r>
            <a:r>
              <a:rPr lang="tr-TR" dirty="0"/>
              <a:t> medya mecralarından gelen mesajları kapsar. </a:t>
            </a:r>
          </a:p>
          <a:p>
            <a:r>
              <a:rPr lang="tr-TR" i="1" dirty="0"/>
              <a:t>Geleneksel medyanın yanı sıra bilgisayar ve internet teknolojilerinin hayatımıza </a:t>
            </a:r>
            <a:r>
              <a:rPr lang="tr-TR" i="1" dirty="0" err="1"/>
              <a:t>dâhil</a:t>
            </a:r>
            <a:r>
              <a:rPr lang="tr-TR" i="1" dirty="0"/>
              <a:t> olmasıyla birlikte medya </a:t>
            </a:r>
            <a:r>
              <a:rPr lang="tr-TR" i="1" dirty="0" err="1"/>
              <a:t>okuryazarlığının</a:t>
            </a:r>
            <a:r>
              <a:rPr lang="tr-TR" i="1" dirty="0"/>
              <a:t> kapsamı yeni medyayı da </a:t>
            </a:r>
            <a:r>
              <a:rPr lang="tr-TR" i="1" dirty="0" err="1"/>
              <a:t>içine</a:t>
            </a:r>
            <a:r>
              <a:rPr lang="tr-TR" i="1" dirty="0"/>
              <a:t> alacak </a:t>
            </a:r>
            <a:r>
              <a:rPr lang="tr-TR" i="1" dirty="0" err="1"/>
              <a:t>şekilde</a:t>
            </a:r>
            <a:r>
              <a:rPr lang="tr-TR" i="1" dirty="0"/>
              <a:t> </a:t>
            </a:r>
            <a:r>
              <a:rPr lang="tr-TR" i="1" dirty="0" err="1"/>
              <a:t>genişler</a:t>
            </a:r>
            <a:r>
              <a:rPr lang="tr-TR" i="1" dirty="0"/>
              <a:t>. </a:t>
            </a:r>
          </a:p>
          <a:p>
            <a:r>
              <a:rPr lang="tr-TR" dirty="0"/>
              <a:t>Bilgisayar ve internet teknolojilerinin kullanımı da </a:t>
            </a:r>
            <a:r>
              <a:rPr lang="tr-TR" dirty="0" err="1"/>
              <a:t>günümüzde</a:t>
            </a:r>
            <a:r>
              <a:rPr lang="tr-TR" dirty="0"/>
              <a:t> medya </a:t>
            </a:r>
            <a:r>
              <a:rPr lang="tr-TR" dirty="0" err="1"/>
              <a:t>okuryazarlığı</a:t>
            </a:r>
            <a:r>
              <a:rPr lang="tr-TR" dirty="0"/>
              <a:t> kapsamında ele alınmaktadır.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96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222B60-EDAD-A642-8B41-F87BF8EF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Kavramsal Çerçeve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B71A7-799B-5248-B58B-9857A3BA4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Eğitim</a:t>
            </a:r>
            <a:r>
              <a:rPr lang="tr-TR" dirty="0"/>
              <a:t> ve medya </a:t>
            </a:r>
            <a:r>
              <a:rPr lang="tr-TR" dirty="0" err="1"/>
              <a:t>ilişkisi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iki temel </a:t>
            </a:r>
            <a:r>
              <a:rPr lang="tr-TR" dirty="0" err="1"/>
              <a:t>yaklaşım</a:t>
            </a:r>
            <a:r>
              <a:rPr lang="tr-TR" dirty="0"/>
              <a:t> vardır. Bunların ilkinde medya </a:t>
            </a:r>
            <a:r>
              <a:rPr lang="tr-TR" dirty="0" err="1"/>
              <a:t>ürünleri</a:t>
            </a:r>
            <a:r>
              <a:rPr lang="tr-TR" dirty="0"/>
              <a:t> </a:t>
            </a:r>
            <a:r>
              <a:rPr lang="tr-TR" dirty="0" err="1"/>
              <a:t>eğitimde</a:t>
            </a:r>
            <a:r>
              <a:rPr lang="tr-TR" dirty="0"/>
              <a:t> yardımcı </a:t>
            </a:r>
            <a:r>
              <a:rPr lang="tr-TR" dirty="0" err="1"/>
              <a:t>arac</a:t>
            </a:r>
            <a:r>
              <a:rPr lang="tr-TR" dirty="0"/>
              <a:t>̧ olarak kullanılır. Bu </a:t>
            </a:r>
            <a:r>
              <a:rPr lang="tr-TR" dirty="0" err="1"/>
              <a:t>çerçevede</a:t>
            </a:r>
            <a:r>
              <a:rPr lang="tr-TR" dirty="0"/>
              <a:t> medyada </a:t>
            </a:r>
            <a:r>
              <a:rPr lang="tr-TR" dirty="0" err="1"/>
              <a:t>çıkan</a:t>
            </a:r>
            <a:r>
              <a:rPr lang="tr-TR" dirty="0"/>
              <a:t> yazılar, TV programları vb. </a:t>
            </a:r>
            <a:r>
              <a:rPr lang="tr-TR" dirty="0" err="1"/>
              <a:t>ürünler</a:t>
            </a:r>
            <a:r>
              <a:rPr lang="tr-TR" dirty="0"/>
              <a:t> tamamlayıcı nitelikte </a:t>
            </a:r>
            <a:r>
              <a:rPr lang="tr-TR" dirty="0" err="1"/>
              <a:t>eğitime</a:t>
            </a:r>
            <a:r>
              <a:rPr lang="tr-TR" dirty="0"/>
              <a:t> katkıda bulunurlar. </a:t>
            </a:r>
          </a:p>
          <a:p>
            <a:r>
              <a:rPr lang="tr-TR" dirty="0" err="1"/>
              <a:t>İkinci</a:t>
            </a:r>
            <a:r>
              <a:rPr lang="tr-TR" dirty="0"/>
              <a:t> </a:t>
            </a:r>
            <a:r>
              <a:rPr lang="tr-TR" dirty="0" err="1"/>
              <a:t>yaklaşımda</a:t>
            </a:r>
            <a:r>
              <a:rPr lang="tr-TR" dirty="0"/>
              <a:t> ise medyanın kendisi inceleme nesnesine </a:t>
            </a:r>
            <a:r>
              <a:rPr lang="tr-TR" dirty="0" err="1"/>
              <a:t>dönüştürülür</a:t>
            </a:r>
            <a:r>
              <a:rPr lang="tr-TR" dirty="0"/>
              <a:t>. Bu kapsamda, haber kaynakları </a:t>
            </a:r>
            <a:r>
              <a:rPr lang="tr-TR" dirty="0" err="1"/>
              <a:t>araştırılır</a:t>
            </a:r>
            <a:r>
              <a:rPr lang="tr-TR" dirty="0"/>
              <a:t>, farklı kaynaklardan gelen haber birbiriyle </a:t>
            </a:r>
            <a:r>
              <a:rPr lang="tr-TR" dirty="0" err="1"/>
              <a:t>karşılaştırılır</a:t>
            </a:r>
            <a:r>
              <a:rPr lang="tr-TR" dirty="0"/>
              <a:t>, haberi veya programı </a:t>
            </a:r>
            <a:r>
              <a:rPr lang="tr-TR" dirty="0" err="1"/>
              <a:t>oluşturan</a:t>
            </a:r>
            <a:r>
              <a:rPr lang="tr-TR" dirty="0"/>
              <a:t> mekanizmalar incelenir. </a:t>
            </a:r>
            <a:r>
              <a:rPr lang="tr-TR" dirty="0" err="1"/>
              <a:t>Böylelikle</a:t>
            </a:r>
            <a:r>
              <a:rPr lang="tr-TR" dirty="0"/>
              <a:t> </a:t>
            </a:r>
            <a:r>
              <a:rPr lang="tr-TR" dirty="0" err="1"/>
              <a:t>öğrenciye</a:t>
            </a:r>
            <a:r>
              <a:rPr lang="tr-TR" dirty="0"/>
              <a:t> medyaya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eleştirel</a:t>
            </a:r>
            <a:r>
              <a:rPr lang="tr-TR" dirty="0"/>
              <a:t> bir </a:t>
            </a:r>
            <a:r>
              <a:rPr lang="tr-TR" dirty="0" err="1"/>
              <a:t>bakıs</a:t>
            </a:r>
            <a:r>
              <a:rPr lang="tr-TR" dirty="0"/>
              <a:t>̧ </a:t>
            </a:r>
            <a:r>
              <a:rPr lang="tr-TR" dirty="0" err="1"/>
              <a:t>açısı</a:t>
            </a:r>
            <a:r>
              <a:rPr lang="tr-TR" dirty="0"/>
              <a:t> kazandırılır. </a:t>
            </a:r>
          </a:p>
          <a:p>
            <a:r>
              <a:rPr lang="tr-TR" dirty="0"/>
              <a:t>“Medya ile </a:t>
            </a:r>
            <a:r>
              <a:rPr lang="tr-TR" dirty="0" err="1"/>
              <a:t>eğitim</a:t>
            </a:r>
            <a:r>
              <a:rPr lang="tr-TR" dirty="0"/>
              <a:t>” ile “medya </a:t>
            </a:r>
            <a:r>
              <a:rPr lang="tr-TR" dirty="0" err="1"/>
              <a:t>eğitimi</a:t>
            </a:r>
            <a:r>
              <a:rPr lang="tr-TR" dirty="0"/>
              <a:t>” farklı </a:t>
            </a:r>
            <a:r>
              <a:rPr lang="tr-TR" dirty="0" err="1"/>
              <a:t>şeylerdir</a:t>
            </a:r>
            <a:r>
              <a:rPr lang="tr-TR" dirty="0"/>
              <a:t>. </a:t>
            </a:r>
            <a:r>
              <a:rPr lang="tr-TR" dirty="0" err="1"/>
              <a:t>İlkinde</a:t>
            </a:r>
            <a:r>
              <a:rPr lang="tr-TR" dirty="0"/>
              <a:t> </a:t>
            </a:r>
            <a:r>
              <a:rPr lang="tr-TR" dirty="0" err="1"/>
              <a:t>öğretmen</a:t>
            </a:r>
            <a:r>
              <a:rPr lang="tr-TR" dirty="0"/>
              <a:t> medyanın </a:t>
            </a:r>
            <a:r>
              <a:rPr lang="tr-TR" dirty="0" err="1"/>
              <a:t>egemenliği</a:t>
            </a:r>
            <a:r>
              <a:rPr lang="tr-TR" dirty="0"/>
              <a:t> altındayken ikincisinde </a:t>
            </a:r>
            <a:r>
              <a:rPr lang="tr-TR" dirty="0" err="1"/>
              <a:t>öğretmen</a:t>
            </a:r>
            <a:r>
              <a:rPr lang="tr-TR" dirty="0"/>
              <a:t> medyanın </a:t>
            </a:r>
            <a:r>
              <a:rPr lang="tr-TR" dirty="0" err="1"/>
              <a:t>çalışma</a:t>
            </a:r>
            <a:r>
              <a:rPr lang="tr-TR" dirty="0"/>
              <a:t> mekanizmasını incelemektedir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101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7A4658-C00C-9C49-BF40-4DF5A9A4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Eğitime Düşen Görevler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2B1688-AC26-F14F-A8C9-BC7A444B5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Özad’a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medya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okuryazarlığında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medyaya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Medya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okuryazarlığında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şöyle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sıralanabilir: </a:t>
            </a:r>
          </a:p>
          <a:p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dünyaya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sağlayabilecek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Eleştirel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kazandırmak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Okuma becerisini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Dinleme becerisini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becerisini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İzleme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becerisini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Medyaya salt edilgen izleyici konumunda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katılımcı konumda bireyler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dünyamızdaki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değişmeye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ayak uydurabilen bireyler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yetiştirmek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871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5311</Words>
  <Application>Microsoft Macintosh PowerPoint</Application>
  <PresentationFormat>Geniş ekran</PresentationFormat>
  <Paragraphs>193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Medya Okuryazarlığı</vt:lpstr>
      <vt:lpstr>Medya Okuryazarlığı</vt:lpstr>
      <vt:lpstr>Medya Okuryazarlığı</vt:lpstr>
      <vt:lpstr>Kavramsal Çerçeve</vt:lpstr>
      <vt:lpstr>Kavramsal Çerçeve</vt:lpstr>
      <vt:lpstr>Kavramsal Çerçeve</vt:lpstr>
      <vt:lpstr>Kavramsal Çerçeve</vt:lpstr>
      <vt:lpstr>Eğitime Düşen Görevler </vt:lpstr>
      <vt:lpstr>Eğitime Düşen Görevler </vt:lpstr>
      <vt:lpstr>Eğitimin Tarafları</vt:lpstr>
      <vt:lpstr>Temel Kavram ve Sorular</vt:lpstr>
      <vt:lpstr>5 Temel Kavram</vt:lpstr>
      <vt:lpstr>Temel Sorular</vt:lpstr>
      <vt:lpstr>Medyayı Doğru Okumak</vt:lpstr>
      <vt:lpstr>Medyayı Doğru Okumak</vt:lpstr>
      <vt:lpstr>Medyayı Doğru Okumak</vt:lpstr>
      <vt:lpstr>Medyayı Doğru Okumak</vt:lpstr>
      <vt:lpstr>Medyayı Doğru Okumak</vt:lpstr>
      <vt:lpstr>Medyayı Doğru Okumak</vt:lpstr>
      <vt:lpstr>Medyayı Doğru Okumak</vt:lpstr>
      <vt:lpstr>Medyayı Doğru Okumak</vt:lpstr>
      <vt:lpstr>Medyayı Doğru Okumak</vt:lpstr>
      <vt:lpstr>Dijital Medya Okuryazarlığı</vt:lpstr>
      <vt:lpstr>Dijital Medya Okuryazarlığı</vt:lpstr>
      <vt:lpstr>Dijital Medya Okuryazarlığı</vt:lpstr>
      <vt:lpstr>Dijital Medya Okuryazarlığı</vt:lpstr>
      <vt:lpstr>Dijital Medya Okuryazarlığı</vt:lpstr>
      <vt:lpstr>Gerekli Beceriler</vt:lpstr>
      <vt:lpstr>Dünya ve Türkiye’de Güncel Durum</vt:lpstr>
      <vt:lpstr>Avrupa’da Öne Çıkan Durum</vt:lpstr>
      <vt:lpstr>Türkiye’de Güncel Durum</vt:lpstr>
      <vt:lpstr>Türkiye’de Güncel Durum</vt:lpstr>
      <vt:lpstr>Programın Amaçları</vt:lpstr>
      <vt:lpstr>Türkiye’de Güncel Durum</vt:lpstr>
      <vt:lpstr>Türkiye’de Güncel Durum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110</cp:revision>
  <dcterms:created xsi:type="dcterms:W3CDTF">2020-10-04T15:36:28Z</dcterms:created>
  <dcterms:modified xsi:type="dcterms:W3CDTF">2021-01-04T01:14:08Z</dcterms:modified>
</cp:coreProperties>
</file>