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B6940-2D4C-4023-9CC6-B3B754A0A172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F8633-C9C3-416D-B884-7796FA0DB0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864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B6940-2D4C-4023-9CC6-B3B754A0A172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F8633-C9C3-416D-B884-7796FA0DB0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3729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B6940-2D4C-4023-9CC6-B3B754A0A172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F8633-C9C3-416D-B884-7796FA0DB0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1885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B6940-2D4C-4023-9CC6-B3B754A0A172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F8633-C9C3-416D-B884-7796FA0DB0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66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B6940-2D4C-4023-9CC6-B3B754A0A172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F8633-C9C3-416D-B884-7796FA0DB0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440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B6940-2D4C-4023-9CC6-B3B754A0A172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F8633-C9C3-416D-B884-7796FA0DB0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556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B6940-2D4C-4023-9CC6-B3B754A0A172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F8633-C9C3-416D-B884-7796FA0DB0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664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B6940-2D4C-4023-9CC6-B3B754A0A172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F8633-C9C3-416D-B884-7796FA0DB0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372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B6940-2D4C-4023-9CC6-B3B754A0A172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F8633-C9C3-416D-B884-7796FA0DB0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4483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B6940-2D4C-4023-9CC6-B3B754A0A172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F8633-C9C3-416D-B884-7796FA0DB0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3574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B6940-2D4C-4023-9CC6-B3B754A0A172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F8633-C9C3-416D-B884-7796FA0DB0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281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B6940-2D4C-4023-9CC6-B3B754A0A172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F8633-C9C3-416D-B884-7796FA0DB0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847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Eğitimde ve Psikolojide</a:t>
            </a:r>
            <a:br>
              <a:rPr lang="tr-TR" dirty="0" smtClean="0"/>
            </a:br>
            <a:r>
              <a:rPr lang="tr-TR" b="1" dirty="0" smtClean="0"/>
              <a:t>ÖLÇME VE DEĞERLENDİRME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Dr. Ergül Demir</a:t>
            </a:r>
            <a:endParaRPr lang="tr-TR" dirty="0"/>
          </a:p>
        </p:txBody>
      </p:sp>
      <p:pic>
        <p:nvPicPr>
          <p:cNvPr id="1026" name="Picture 2" descr="Image result for measurement and evalu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90243"/>
            <a:ext cx="2305050" cy="1981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assessme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5508" y="4490329"/>
            <a:ext cx="2949891" cy="2209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236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04867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</a:rPr>
              <a:t>5. Madde Üretimi/Yazımı</a:t>
            </a:r>
          </a:p>
          <a:p>
            <a:pPr>
              <a:buNone/>
            </a:pPr>
            <a:r>
              <a:rPr lang="tr-TR" b="1" dirty="0" smtClean="0"/>
              <a:t>Madde yazma, </a:t>
            </a:r>
            <a:r>
              <a:rPr lang="tr-TR" dirty="0" smtClean="0"/>
              <a:t>teknik ve uzmanlık gerektiren bir iştir.</a:t>
            </a:r>
          </a:p>
          <a:p>
            <a:pPr>
              <a:buNone/>
            </a:pPr>
            <a:r>
              <a:rPr lang="tr-TR" b="1" dirty="0" smtClean="0"/>
              <a:t>Madde yazarı;</a:t>
            </a:r>
          </a:p>
          <a:p>
            <a:pPr>
              <a:buFontTx/>
              <a:buChar char="-"/>
            </a:pPr>
            <a:r>
              <a:rPr lang="tr-TR" dirty="0" smtClean="0"/>
              <a:t>Ölçmeye konu olan alanda,</a:t>
            </a:r>
          </a:p>
          <a:p>
            <a:pPr>
              <a:buFontTx/>
              <a:buChar char="-"/>
            </a:pPr>
            <a:r>
              <a:rPr lang="tr-TR" dirty="0" smtClean="0"/>
              <a:t>Ölçme ve değerlendirme alanında yeterlik sahibi olmalıdır.</a:t>
            </a:r>
          </a:p>
          <a:p>
            <a:pPr>
              <a:buNone/>
            </a:pPr>
            <a:r>
              <a:rPr lang="tr-TR" b="1" dirty="0" smtClean="0"/>
              <a:t>Madde sayısı; </a:t>
            </a:r>
            <a:r>
              <a:rPr lang="tr-TR" dirty="0" smtClean="0"/>
              <a:t>esas formda yer alacak madde sayısının;</a:t>
            </a:r>
          </a:p>
          <a:p>
            <a:pPr>
              <a:buFontTx/>
              <a:buChar char="-"/>
            </a:pPr>
            <a:r>
              <a:rPr lang="tr-TR" dirty="0" smtClean="0"/>
              <a:t>İlk denemelerde 5-6 katı,</a:t>
            </a:r>
          </a:p>
          <a:p>
            <a:pPr>
              <a:buFontTx/>
              <a:buChar char="-"/>
            </a:pPr>
            <a:r>
              <a:rPr lang="tr-TR" dirty="0" smtClean="0"/>
              <a:t>Sonraki denemelerde 3-4 katı olmalıdır.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CB9-F201-4CD0-8BAA-9E7CE325AF39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409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3367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</a:rPr>
              <a:t>6. Üretilen Maddelerin İncelenmesi ve Geliştirilmesi</a:t>
            </a:r>
          </a:p>
          <a:p>
            <a:pPr>
              <a:buNone/>
            </a:pPr>
            <a:r>
              <a:rPr lang="tr-TR" dirty="0" smtClean="0"/>
              <a:t>Üretilen maddeler;</a:t>
            </a:r>
          </a:p>
          <a:p>
            <a:pPr>
              <a:buFontTx/>
              <a:buChar char="-"/>
            </a:pPr>
            <a:r>
              <a:rPr lang="tr-TR" dirty="0" smtClean="0"/>
              <a:t>Davranış ile uyumu,</a:t>
            </a:r>
          </a:p>
          <a:p>
            <a:pPr>
              <a:buFontTx/>
              <a:buChar char="-"/>
            </a:pPr>
            <a:r>
              <a:rPr lang="tr-TR" dirty="0" smtClean="0"/>
              <a:t>Madde tipinin uygunluğu,</a:t>
            </a:r>
          </a:p>
          <a:p>
            <a:pPr>
              <a:buFontTx/>
              <a:buChar char="-"/>
            </a:pPr>
            <a:r>
              <a:rPr lang="tr-TR" dirty="0" smtClean="0"/>
              <a:t>Dil ve anlatım uygunluğu,</a:t>
            </a:r>
          </a:p>
          <a:p>
            <a:pPr>
              <a:buFontTx/>
              <a:buChar char="-"/>
            </a:pPr>
            <a:r>
              <a:rPr lang="tr-TR" dirty="0" smtClean="0"/>
              <a:t>Görsel kullanımı,</a:t>
            </a:r>
          </a:p>
          <a:p>
            <a:pPr>
              <a:buFontTx/>
              <a:buChar char="-"/>
            </a:pPr>
            <a:r>
              <a:rPr lang="tr-TR" dirty="0" smtClean="0"/>
              <a:t>Yanıtlama türü ve şekli,</a:t>
            </a:r>
          </a:p>
          <a:p>
            <a:pPr>
              <a:buFontTx/>
              <a:buChar char="-"/>
            </a:pPr>
            <a:r>
              <a:rPr lang="tr-TR" dirty="0" smtClean="0"/>
              <a:t>Puanlama türü ve şekli, </a:t>
            </a:r>
          </a:p>
          <a:p>
            <a:pPr>
              <a:buFontTx/>
              <a:buChar char="-"/>
            </a:pPr>
            <a:r>
              <a:rPr lang="tr-TR" dirty="0" smtClean="0"/>
              <a:t>Forma yerleştirilme şekli ve düzeni,</a:t>
            </a:r>
          </a:p>
          <a:p>
            <a:pPr>
              <a:buNone/>
            </a:pPr>
            <a:r>
              <a:rPr lang="tr-TR" dirty="0" smtClean="0"/>
              <a:t>gibi özellikleri açısından gözden geçirilir.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CB9-F201-4CD0-8BAA-9E7CE325AF39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017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</a:rPr>
              <a:t>7. Deneme Formunun Düzenlenmesi</a:t>
            </a:r>
          </a:p>
          <a:p>
            <a:pPr>
              <a:buFontTx/>
              <a:buChar char="-"/>
            </a:pPr>
            <a:r>
              <a:rPr lang="tr-TR" dirty="0" smtClean="0"/>
              <a:t>Aynı davranışı ölçen maddeler artarda gelmemeli.</a:t>
            </a:r>
          </a:p>
          <a:p>
            <a:pPr>
              <a:buFontTx/>
              <a:buChar char="-"/>
            </a:pPr>
            <a:r>
              <a:rPr lang="tr-TR" dirty="0" smtClean="0"/>
              <a:t>Madde tipi birliği sağlanmalı.</a:t>
            </a:r>
          </a:p>
          <a:p>
            <a:pPr>
              <a:buFontTx/>
              <a:buChar char="-"/>
            </a:pPr>
            <a:r>
              <a:rPr lang="tr-TR" dirty="0" smtClean="0"/>
              <a:t>Konu ya da tema birliği sağlanmalı.</a:t>
            </a:r>
          </a:p>
          <a:p>
            <a:pPr>
              <a:buFontTx/>
              <a:buChar char="-"/>
            </a:pPr>
            <a:r>
              <a:rPr lang="tr-TR" dirty="0" smtClean="0"/>
              <a:t>Kolaydan zora, basitten karmaşığa sıralama yapılmalı.</a:t>
            </a:r>
          </a:p>
          <a:p>
            <a:pPr>
              <a:buFontTx/>
              <a:buChar char="-"/>
            </a:pPr>
            <a:r>
              <a:rPr lang="tr-TR" dirty="0" smtClean="0"/>
              <a:t>Seçenekler sıralı olmalı.</a:t>
            </a:r>
          </a:p>
          <a:p>
            <a:pPr>
              <a:buFontTx/>
              <a:buChar char="-"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CB9-F201-4CD0-8BAA-9E7CE325AF39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117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</a:rPr>
              <a:t>8. Puanlama Yönteminin Belirlenmesi</a:t>
            </a:r>
          </a:p>
          <a:p>
            <a:pPr>
              <a:buNone/>
            </a:pPr>
            <a:endParaRPr lang="tr-TR" b="1" dirty="0" smtClean="0"/>
          </a:p>
          <a:p>
            <a:pPr>
              <a:buFontTx/>
              <a:buChar char="-"/>
            </a:pPr>
            <a:r>
              <a:rPr lang="tr-TR" dirty="0" smtClean="0"/>
              <a:t>İki kategorili (</a:t>
            </a:r>
            <a:r>
              <a:rPr lang="tr-TR" dirty="0" err="1" smtClean="0"/>
              <a:t>dichotomous</a:t>
            </a:r>
            <a:r>
              <a:rPr lang="tr-TR" dirty="0" smtClean="0"/>
              <a:t>) puanlama</a:t>
            </a:r>
          </a:p>
          <a:p>
            <a:pPr>
              <a:buFontTx/>
              <a:buChar char="-"/>
            </a:pPr>
            <a:r>
              <a:rPr lang="tr-TR" dirty="0" smtClean="0"/>
              <a:t>Çok kategorili (</a:t>
            </a:r>
            <a:r>
              <a:rPr lang="tr-TR" dirty="0" err="1" smtClean="0"/>
              <a:t>polythomous</a:t>
            </a:r>
            <a:r>
              <a:rPr lang="tr-TR" dirty="0" smtClean="0"/>
              <a:t>)/Kısmi puanlama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CB9-F201-4CD0-8BAA-9E7CE325AF39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818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</a:rPr>
              <a:t>9. Deneme Formunun Zamanlamasının Belirlenmesi</a:t>
            </a:r>
          </a:p>
          <a:p>
            <a:pPr>
              <a:buNone/>
            </a:pPr>
            <a:endParaRPr lang="tr-TR" b="1" dirty="0" smtClean="0"/>
          </a:p>
          <a:p>
            <a:pPr>
              <a:buFontTx/>
              <a:buChar char="-"/>
            </a:pPr>
            <a:r>
              <a:rPr lang="tr-TR" dirty="0" smtClean="0"/>
              <a:t>Herkes tamamlayıncaya kadar sürdürme</a:t>
            </a:r>
          </a:p>
          <a:p>
            <a:pPr>
              <a:buFontTx/>
              <a:buChar char="-"/>
            </a:pPr>
            <a:r>
              <a:rPr lang="tr-TR" dirty="0" smtClean="0"/>
              <a:t>Zaman kaydı ile uygulama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smtClean="0"/>
              <a:t>Bu noktada testin hız testi olup olmayacağı kararına dikkat edilmeli.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CB9-F201-4CD0-8BAA-9E7CE325AF39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0447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</a:rPr>
              <a:t>10. Yönergelerin Hazırlanması</a:t>
            </a:r>
          </a:p>
          <a:p>
            <a:pPr>
              <a:buNone/>
            </a:pPr>
            <a:endParaRPr lang="tr-TR" b="1" dirty="0">
              <a:solidFill>
                <a:srgbClr val="7030A0"/>
              </a:solidFill>
            </a:endParaRPr>
          </a:p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</a:rPr>
              <a:t>11. Baskıya Hazırlama</a:t>
            </a:r>
          </a:p>
          <a:p>
            <a:pPr>
              <a:buNone/>
            </a:pPr>
            <a:endParaRPr lang="tr-TR" b="1" dirty="0">
              <a:solidFill>
                <a:srgbClr val="7030A0"/>
              </a:solidFill>
            </a:endParaRPr>
          </a:p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</a:rPr>
              <a:t>12. Çoğaltma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CB9-F201-4CD0-8BAA-9E7CE325AF39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513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>
                <a:solidFill>
                  <a:srgbClr val="7030A0"/>
                </a:solidFill>
              </a:rPr>
              <a:t>DENEME UYGULAMASI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tr-TR" b="1" dirty="0" smtClean="0">
                <a:solidFill>
                  <a:srgbClr val="7030A0"/>
                </a:solidFill>
              </a:rPr>
              <a:t>Örneklemin belirlenmesi</a:t>
            </a:r>
          </a:p>
          <a:p>
            <a:pPr marL="514350" indent="-514350">
              <a:buAutoNum type="arabicPeriod"/>
            </a:pPr>
            <a:endParaRPr lang="tr-TR" b="1" dirty="0" smtClean="0">
              <a:solidFill>
                <a:srgbClr val="7030A0"/>
              </a:solidFill>
            </a:endParaRPr>
          </a:p>
          <a:p>
            <a:pPr marL="514350" indent="-514350">
              <a:buAutoNum type="arabicPeriod"/>
            </a:pPr>
            <a:r>
              <a:rPr lang="tr-TR" b="1" dirty="0" smtClean="0">
                <a:solidFill>
                  <a:srgbClr val="7030A0"/>
                </a:solidFill>
              </a:rPr>
              <a:t>Uygulamanın, yer, zaman, uygulayıcılar, uygulama şekli ve benzeri kapsamında planlanması</a:t>
            </a:r>
          </a:p>
          <a:p>
            <a:pPr marL="514350" indent="-514350">
              <a:buAutoNum type="arabicPeriod"/>
            </a:pPr>
            <a:endParaRPr lang="tr-TR" b="1" dirty="0" smtClean="0">
              <a:solidFill>
                <a:srgbClr val="7030A0"/>
              </a:solidFill>
            </a:endParaRPr>
          </a:p>
          <a:p>
            <a:pPr marL="514350" indent="-514350">
              <a:buAutoNum type="arabicPeriod"/>
            </a:pPr>
            <a:r>
              <a:rPr lang="tr-TR" b="1" dirty="0" smtClean="0">
                <a:solidFill>
                  <a:srgbClr val="7030A0"/>
                </a:solidFill>
              </a:rPr>
              <a:t>Deneme uygulamasının planlanan şekilde uygulanması</a:t>
            </a:r>
          </a:p>
          <a:p>
            <a:pPr marL="514350" indent="-514350">
              <a:buAutoNum type="arabicPeriod"/>
            </a:pPr>
            <a:endParaRPr lang="tr-TR" b="1" dirty="0" smtClean="0">
              <a:solidFill>
                <a:srgbClr val="7030A0"/>
              </a:solidFill>
            </a:endParaRPr>
          </a:p>
          <a:p>
            <a:pPr marL="514350" indent="-514350">
              <a:buAutoNum type="arabicPeriod"/>
            </a:pPr>
            <a:r>
              <a:rPr lang="tr-TR" b="1" dirty="0" smtClean="0">
                <a:solidFill>
                  <a:srgbClr val="7030A0"/>
                </a:solidFill>
              </a:rPr>
              <a:t>Sapmaların belirlenmesi ve değerlendirilmesi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CB9-F201-4CD0-8BAA-9E7CE325AF39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827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r-TR" b="1" dirty="0" smtClean="0">
                <a:solidFill>
                  <a:srgbClr val="7030A0"/>
                </a:solidFill>
              </a:rPr>
              <a:t>DENEME UYGULAMASI SONUÇLARININ ANALİZİ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endParaRPr lang="tr-TR" b="1" dirty="0" smtClean="0">
              <a:solidFill>
                <a:srgbClr val="7030A0"/>
              </a:solidFill>
            </a:endParaRPr>
          </a:p>
          <a:p>
            <a:pPr marL="514350" indent="-514350">
              <a:buAutoNum type="arabicPeriod"/>
            </a:pPr>
            <a:r>
              <a:rPr lang="tr-TR" b="1" dirty="0" smtClean="0">
                <a:solidFill>
                  <a:srgbClr val="7030A0"/>
                </a:solidFill>
              </a:rPr>
              <a:t>Test Analizi</a:t>
            </a:r>
          </a:p>
          <a:p>
            <a:pPr marL="514350" indent="-514350">
              <a:buFontTx/>
              <a:buChar char="-"/>
            </a:pPr>
            <a:r>
              <a:rPr lang="tr-TR" dirty="0" smtClean="0"/>
              <a:t>Test ortalaması</a:t>
            </a:r>
          </a:p>
          <a:p>
            <a:pPr marL="514350" indent="-514350">
              <a:buFontTx/>
              <a:buChar char="-"/>
            </a:pPr>
            <a:r>
              <a:rPr lang="tr-TR" dirty="0" smtClean="0"/>
              <a:t>Test standart sapması ve </a:t>
            </a:r>
            <a:r>
              <a:rPr lang="tr-TR" dirty="0" err="1" smtClean="0"/>
              <a:t>varyansı</a:t>
            </a:r>
            <a:endParaRPr lang="tr-TR" dirty="0" smtClean="0"/>
          </a:p>
          <a:p>
            <a:pPr marL="514350" indent="-514350">
              <a:buFontTx/>
              <a:buChar char="-"/>
            </a:pPr>
            <a:r>
              <a:rPr lang="tr-TR" dirty="0" smtClean="0"/>
              <a:t>Test puanlarının dağılımı</a:t>
            </a:r>
          </a:p>
          <a:p>
            <a:pPr marL="514350" indent="-514350">
              <a:buFontTx/>
              <a:buChar char="-"/>
            </a:pPr>
            <a:r>
              <a:rPr lang="tr-TR" dirty="0" smtClean="0"/>
              <a:t>Geçerlik ve güvenirlik katsayıları</a:t>
            </a:r>
          </a:p>
          <a:p>
            <a:pPr marL="514350" indent="-514350">
              <a:buNone/>
            </a:pPr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CB9-F201-4CD0-8BAA-9E7CE325AF39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274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</a:rPr>
              <a:t>2. Madde Analizi</a:t>
            </a:r>
          </a:p>
          <a:p>
            <a:pPr>
              <a:buFontTx/>
              <a:buChar char="-"/>
            </a:pPr>
            <a:r>
              <a:rPr lang="tr-TR" dirty="0" smtClean="0"/>
              <a:t>Madde güçlüğü</a:t>
            </a:r>
          </a:p>
          <a:p>
            <a:pPr>
              <a:buFontTx/>
              <a:buChar char="-"/>
            </a:pPr>
            <a:r>
              <a:rPr lang="tr-TR" dirty="0" smtClean="0"/>
              <a:t>Madde ayırıcılığı</a:t>
            </a:r>
          </a:p>
          <a:p>
            <a:pPr>
              <a:buFontTx/>
              <a:buChar char="-"/>
            </a:pPr>
            <a:r>
              <a:rPr lang="tr-TR" dirty="0" smtClean="0"/>
              <a:t>Madde standart sapması ve </a:t>
            </a:r>
            <a:r>
              <a:rPr lang="tr-TR" dirty="0" err="1" smtClean="0"/>
              <a:t>varyansı</a:t>
            </a:r>
            <a:endParaRPr lang="tr-TR" dirty="0" smtClean="0"/>
          </a:p>
          <a:p>
            <a:pPr>
              <a:buFontTx/>
              <a:buChar char="-"/>
            </a:pPr>
            <a:r>
              <a:rPr lang="tr-TR" dirty="0" smtClean="0"/>
              <a:t>Cevapların seçeneklere dağılımı</a:t>
            </a:r>
          </a:p>
          <a:p>
            <a:pPr>
              <a:buFontTx/>
              <a:buChar char="-"/>
            </a:pPr>
            <a:r>
              <a:rPr lang="tr-TR" dirty="0" smtClean="0"/>
              <a:t>Madde güvenirlik katsayısı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CB9-F201-4CD0-8BAA-9E7CE325AF39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804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>
                <a:solidFill>
                  <a:srgbClr val="7030A0"/>
                </a:solidFill>
              </a:rPr>
              <a:t>ESAS FORMUN HAZIRLANMASI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tr-TR" b="1" dirty="0" smtClean="0">
                <a:solidFill>
                  <a:srgbClr val="7030A0"/>
                </a:solidFill>
              </a:rPr>
              <a:t>Test Maddelerinin Seçilmesi</a:t>
            </a:r>
          </a:p>
          <a:p>
            <a:pPr marL="514350" indent="-514350">
              <a:buAutoNum type="arabicPeriod"/>
            </a:pPr>
            <a:endParaRPr lang="tr-TR" b="1" dirty="0" smtClean="0">
              <a:solidFill>
                <a:srgbClr val="7030A0"/>
              </a:solidFill>
            </a:endParaRPr>
          </a:p>
          <a:p>
            <a:pPr marL="514350" indent="-514350">
              <a:buAutoNum type="arabicPeriod"/>
            </a:pPr>
            <a:r>
              <a:rPr lang="tr-TR" b="1" dirty="0" smtClean="0">
                <a:solidFill>
                  <a:srgbClr val="7030A0"/>
                </a:solidFill>
              </a:rPr>
              <a:t>Maddelerin Esas Forma Yerleştirilmesi</a:t>
            </a:r>
          </a:p>
          <a:p>
            <a:pPr marL="514350" indent="-514350">
              <a:buAutoNum type="arabicPeriod"/>
            </a:pPr>
            <a:endParaRPr lang="tr-TR" b="1" dirty="0" smtClean="0">
              <a:solidFill>
                <a:srgbClr val="7030A0"/>
              </a:solidFill>
            </a:endParaRPr>
          </a:p>
          <a:p>
            <a:pPr marL="514350" indent="-514350">
              <a:buAutoNum type="arabicPeriod"/>
            </a:pPr>
            <a:r>
              <a:rPr lang="tr-TR" b="1" dirty="0" smtClean="0">
                <a:solidFill>
                  <a:srgbClr val="7030A0"/>
                </a:solidFill>
              </a:rPr>
              <a:t>Esas Uygulama Koşullarının Belirlenmesi</a:t>
            </a:r>
          </a:p>
          <a:p>
            <a:pPr marL="514350" indent="-514350">
              <a:buAutoNum type="arabicPeriod"/>
            </a:pPr>
            <a:endParaRPr lang="tr-TR" b="1" dirty="0" smtClean="0">
              <a:solidFill>
                <a:srgbClr val="7030A0"/>
              </a:solidFill>
            </a:endParaRPr>
          </a:p>
          <a:p>
            <a:pPr marL="514350" indent="-514350">
              <a:buAutoNum type="arabicPeriod"/>
            </a:pPr>
            <a:r>
              <a:rPr lang="tr-TR" b="1" dirty="0" smtClean="0">
                <a:solidFill>
                  <a:srgbClr val="7030A0"/>
                </a:solidFill>
              </a:rPr>
              <a:t>Esas Formun Çoğaltılması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CB9-F201-4CD0-8BAA-9E7CE325AF39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6925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tr-TR" b="1" dirty="0" smtClean="0">
                <a:solidFill>
                  <a:srgbClr val="7030A0"/>
                </a:solidFill>
              </a:rPr>
              <a:t>ÜNİTE 5.</a:t>
            </a:r>
            <a:br>
              <a:rPr lang="tr-TR" b="1" dirty="0" smtClean="0">
                <a:solidFill>
                  <a:srgbClr val="7030A0"/>
                </a:solidFill>
              </a:rPr>
            </a:br>
            <a:r>
              <a:rPr lang="tr-TR" b="1" dirty="0" smtClean="0">
                <a:solidFill>
                  <a:srgbClr val="7030A0"/>
                </a:solidFill>
              </a:rPr>
              <a:t>Test Geliştirme</a:t>
            </a:r>
            <a:endParaRPr lang="tr-TR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98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>
              <a:buNone/>
            </a:pPr>
            <a:r>
              <a:rPr lang="tr-TR" i="1" dirty="0" smtClean="0"/>
              <a:t>Test geliştirildikten sonra, mümkünse tekrar denenmeli, test ve madde analizleri yapılmalı. Bu mümkün değilse en azından test ve madde analizleri, deneme uygulaması sonuçlarına göre tekrar edilmeli.</a:t>
            </a:r>
          </a:p>
          <a:p>
            <a:pPr>
              <a:buNone/>
            </a:pPr>
            <a:endParaRPr lang="tr-TR" i="1" dirty="0"/>
          </a:p>
          <a:p>
            <a:pPr>
              <a:buNone/>
            </a:pPr>
            <a:r>
              <a:rPr lang="tr-TR" b="1" i="1" dirty="0" smtClean="0">
                <a:solidFill>
                  <a:srgbClr val="7030A0"/>
                </a:solidFill>
              </a:rPr>
              <a:t>Standart test </a:t>
            </a:r>
            <a:r>
              <a:rPr lang="tr-TR" i="1" dirty="0" smtClean="0"/>
              <a:t>geliştirilmek isteniyorsa, bir standardizasyon örneklemi üzerinde;</a:t>
            </a:r>
          </a:p>
          <a:p>
            <a:pPr>
              <a:buFontTx/>
              <a:buChar char="-"/>
            </a:pPr>
            <a:r>
              <a:rPr lang="tr-TR" i="1" dirty="0" smtClean="0"/>
              <a:t>Norm çalışmaları yapılmalı</a:t>
            </a:r>
          </a:p>
          <a:p>
            <a:pPr>
              <a:buFontTx/>
              <a:buChar char="-"/>
            </a:pPr>
            <a:r>
              <a:rPr lang="tr-TR" i="1" dirty="0" smtClean="0"/>
              <a:t>Test el kitabı hazırlanmalı</a:t>
            </a:r>
            <a:endParaRPr lang="tr-TR" i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CB9-F201-4CD0-8BAA-9E7CE325AF39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799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</a:rPr>
              <a:t>Test geliştirme; </a:t>
            </a:r>
            <a:r>
              <a:rPr lang="tr-TR" dirty="0" smtClean="0"/>
              <a:t>ölçmeye konu olan özelliğe yönelik bir ölçme aracını uygun ve uygulanabilir bir şekilde hazırlama sürecidir.</a:t>
            </a:r>
            <a:endParaRPr lang="tr-TR" dirty="0"/>
          </a:p>
          <a:p>
            <a:r>
              <a:rPr lang="tr-TR" dirty="0" smtClean="0"/>
              <a:t>Uzmanlık gerektirir.</a:t>
            </a:r>
          </a:p>
          <a:p>
            <a:r>
              <a:rPr lang="tr-TR" dirty="0" smtClean="0"/>
              <a:t>Sistematik bir süreçtir.</a:t>
            </a:r>
          </a:p>
          <a:p>
            <a:r>
              <a:rPr lang="tr-TR" dirty="0" smtClean="0"/>
              <a:t>Ayrıntılı bir “Test Planı” çerçevesinde gerçekleştirilir.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CB9-F201-4CD0-8BAA-9E7CE325AF39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055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Test geliştirme süreci ya da test planı dört temel aşama içerir: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Deneme formunun hazırlanması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Deneme uygulaması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Deneme uygulaması sonuçlarının analizi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Esas formun hazırlanması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CB9-F201-4CD0-8BAA-9E7CE325AF39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502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r-TR" b="1" dirty="0" smtClean="0">
                <a:solidFill>
                  <a:srgbClr val="7030A0"/>
                </a:solidFill>
              </a:rPr>
              <a:t>DENEME FORMUNUN HAZIRLANMASI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tr-TR" b="1" dirty="0" smtClean="0">
                <a:solidFill>
                  <a:srgbClr val="7030A0"/>
                </a:solidFill>
              </a:rPr>
              <a:t>Testin Amacının Belirlenmesi</a:t>
            </a:r>
          </a:p>
          <a:p>
            <a:pPr marL="514350" indent="-514350">
              <a:buFontTx/>
              <a:buChar char="-"/>
            </a:pPr>
            <a:r>
              <a:rPr lang="tr-TR" dirty="0" smtClean="0"/>
              <a:t>Öğrencilerin ilgi ve yeteneklerinin belirlenmesi</a:t>
            </a:r>
          </a:p>
          <a:p>
            <a:pPr marL="514350" indent="-514350">
              <a:buFontTx/>
              <a:buChar char="-"/>
            </a:pPr>
            <a:r>
              <a:rPr lang="tr-TR" dirty="0" smtClean="0"/>
              <a:t>Öğretim programlarının değerlendirilmesi</a:t>
            </a:r>
          </a:p>
          <a:p>
            <a:pPr marL="514350" indent="-514350">
              <a:buFontTx/>
              <a:buChar char="-"/>
            </a:pPr>
            <a:r>
              <a:rPr lang="tr-TR" dirty="0" smtClean="0"/>
              <a:t>Öğretimin etkililiğinin değerlendirilmesi</a:t>
            </a:r>
          </a:p>
          <a:p>
            <a:pPr marL="514350" indent="-514350">
              <a:buFontTx/>
              <a:buChar char="-"/>
            </a:pPr>
            <a:r>
              <a:rPr lang="tr-TR" dirty="0" smtClean="0"/>
              <a:t>Öğrenme eksiklerinin belirlenmesi</a:t>
            </a:r>
          </a:p>
          <a:p>
            <a:pPr marL="514350" indent="-514350">
              <a:buFontTx/>
              <a:buChar char="-"/>
            </a:pPr>
            <a:r>
              <a:rPr lang="tr-TR" dirty="0" smtClean="0"/>
              <a:t>Öğrenme başarısının değerlendirilmesi</a:t>
            </a:r>
          </a:p>
          <a:p>
            <a:pPr marL="514350" indent="-514350" algn="r">
              <a:buNone/>
            </a:pPr>
            <a:r>
              <a:rPr lang="tr-TR" dirty="0" smtClean="0"/>
              <a:t>(</a:t>
            </a:r>
            <a:r>
              <a:rPr lang="tr-TR" dirty="0" err="1" smtClean="0"/>
              <a:t>Baykul</a:t>
            </a:r>
            <a:r>
              <a:rPr lang="tr-TR" dirty="0" smtClean="0"/>
              <a:t>, 1999)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CB9-F201-4CD0-8BAA-9E7CE325AF39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225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</a:rPr>
              <a:t>2. Testin Kapsamının Belirlenmesi</a:t>
            </a:r>
          </a:p>
          <a:p>
            <a:pPr>
              <a:buNone/>
            </a:pPr>
            <a:r>
              <a:rPr lang="tr-TR" dirty="0" smtClean="0"/>
              <a:t>- Hangi konu, öğrenme alanı, tema ya da yeterlik düzeyi kapsamında hangi davranışlar ölçülecek?</a:t>
            </a:r>
          </a:p>
          <a:p>
            <a:pPr>
              <a:buFontTx/>
              <a:buChar char="-"/>
            </a:pPr>
            <a:r>
              <a:rPr lang="tr-TR" dirty="0" smtClean="0"/>
              <a:t>Bu davranışların ölçülmesinde hangi malzeme ya da içerikten yararlanılacak?</a:t>
            </a:r>
          </a:p>
          <a:p>
            <a:pPr>
              <a:buFontTx/>
              <a:buChar char="-"/>
            </a:pPr>
            <a:r>
              <a:rPr lang="tr-TR" dirty="0" smtClean="0"/>
              <a:t>Davranış-içerik kesişimlerinin bağıl ağırlıkları neler olacak?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CB9-F201-4CD0-8BAA-9E7CE325AF39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943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Testin kapsamının belirlenmesinde sıklıkla </a:t>
            </a:r>
            <a:r>
              <a:rPr lang="tr-TR" b="1" dirty="0" smtClean="0"/>
              <a:t>belirtke tablosu</a:t>
            </a:r>
            <a:r>
              <a:rPr lang="tr-TR" dirty="0" smtClean="0"/>
              <a:t> kullanılır.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</a:rPr>
              <a:t>Belirtke tablosu;</a:t>
            </a:r>
            <a:r>
              <a:rPr lang="tr-TR" dirty="0" smtClean="0">
                <a:solidFill>
                  <a:srgbClr val="7030A0"/>
                </a:solidFill>
              </a:rPr>
              <a:t> </a:t>
            </a:r>
            <a:r>
              <a:rPr lang="tr-TR" dirty="0" smtClean="0"/>
              <a:t>sütunda konu, tema ya da içerik alanı, satırda davranışlar ve bu davranışların </a:t>
            </a:r>
            <a:r>
              <a:rPr lang="tr-TR" dirty="0" err="1" smtClean="0"/>
              <a:t>taksonomik</a:t>
            </a:r>
            <a:r>
              <a:rPr lang="tr-TR" dirty="0" smtClean="0"/>
              <a:t> düzeyi bulunan bir matristir.</a:t>
            </a:r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CB9-F201-4CD0-8BAA-9E7CE325AF39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558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</a:rPr>
              <a:t>3. Belirtkelerin Maddelerle Örnekleme Yönteminin Belirlenmesi</a:t>
            </a:r>
          </a:p>
          <a:p>
            <a:pPr>
              <a:buFontTx/>
              <a:buChar char="-"/>
            </a:pPr>
            <a:r>
              <a:rPr lang="tr-TR" dirty="0" smtClean="0"/>
              <a:t>Belirtke tablosunda yer alan her bir davranışa yönelik madde yazılacak mı?</a:t>
            </a:r>
          </a:p>
          <a:p>
            <a:pPr>
              <a:buFontTx/>
              <a:buChar char="-"/>
            </a:pPr>
            <a:r>
              <a:rPr lang="tr-TR" dirty="0" smtClean="0"/>
              <a:t>Davranışlar arasında örneklemeye gidilecek mi?</a:t>
            </a:r>
          </a:p>
          <a:p>
            <a:pPr>
              <a:buFontTx/>
              <a:buChar char="-"/>
            </a:pPr>
            <a:r>
              <a:rPr lang="tr-TR" dirty="0" smtClean="0"/>
              <a:t>Bu örnekleme nasıl yapılacak?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CB9-F201-4CD0-8BAA-9E7CE325AF39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140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</a:rPr>
              <a:t>4. Kullanılacak Test ve Madde Türleri ile Madde Sayılarının Belirlenmesi</a:t>
            </a:r>
          </a:p>
          <a:p>
            <a:pPr>
              <a:buNone/>
            </a:pPr>
            <a:endParaRPr lang="tr-TR" b="1" dirty="0"/>
          </a:p>
          <a:p>
            <a:pPr>
              <a:buNone/>
            </a:pPr>
            <a:r>
              <a:rPr lang="tr-TR" dirty="0" smtClean="0"/>
              <a:t>Bu belirleme, geçerlik ve güvenirlik özellikleri dikkate alınarak yapılır.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4CB9-F201-4CD0-8BAA-9E7CE325AF39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044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558</Words>
  <Application>Microsoft Office PowerPoint</Application>
  <PresentationFormat>Ekran Gösterisi (4:3)</PresentationFormat>
  <Paragraphs>126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1" baseType="lpstr">
      <vt:lpstr>Ofis Teması</vt:lpstr>
      <vt:lpstr>Eğitimde ve Psikolojide ÖLÇME VE DEĞERLENDİRME</vt:lpstr>
      <vt:lpstr>ÜNİTE 5. Test Geliştirme</vt:lpstr>
      <vt:lpstr>PowerPoint Sunusu</vt:lpstr>
      <vt:lpstr>PowerPoint Sunusu</vt:lpstr>
      <vt:lpstr>DENEME FORMUNUN HAZIRLANMASI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DENEME UYGULAMASI</vt:lpstr>
      <vt:lpstr>DENEME UYGULAMASI SONUÇLARININ ANALİZİ</vt:lpstr>
      <vt:lpstr>PowerPoint Sunusu</vt:lpstr>
      <vt:lpstr>ESAS FORMUN HAZIRLANMASI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Eğitimde ve Psikolojide ÖLÇME VE DEĞERLENDİRME</dc:title>
  <dc:creator>Admin</dc:creator>
  <cp:lastModifiedBy>Admin</cp:lastModifiedBy>
  <cp:revision>1</cp:revision>
  <dcterms:created xsi:type="dcterms:W3CDTF">2017-02-13T13:19:08Z</dcterms:created>
  <dcterms:modified xsi:type="dcterms:W3CDTF">2017-02-13T13:19:37Z</dcterms:modified>
</cp:coreProperties>
</file>