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0" r:id="rId4"/>
    <p:sldId id="261" r:id="rId5"/>
    <p:sldId id="262" r:id="rId6"/>
    <p:sldId id="263" r:id="rId7"/>
    <p:sldId id="264" r:id="rId8"/>
    <p:sldId id="256" r:id="rId9"/>
    <p:sldId id="257" r:id="rId10"/>
    <p:sldId id="258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3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54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02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00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09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59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99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45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99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3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700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90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C023B-D3C1-479D-8DF2-58640C66B0E5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D167F-45EF-41B3-8B9B-70C434A73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67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Araştırma </a:t>
            </a:r>
            <a:r>
              <a:rPr lang="tr-TR" b="1" dirty="0" smtClean="0"/>
              <a:t>Modeli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779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NOT:</a:t>
            </a:r>
          </a:p>
          <a:p>
            <a:pPr marL="0" indent="0">
              <a:buNone/>
            </a:pP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Korelasyon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ve karşılaştırma türünden ilişkisel taramalar arasında temelde bir ayrım yoktur. Ancak karşılaştırma türünde çalışmalarda korelasyon da olduğu gibi ilişki düzeyinin belirlenmesine olanak yoktur. Sonuç </a:t>
            </a: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gruplar arasında ilişki vardır ya da yoktur</a:t>
            </a: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şeklindedir. </a:t>
            </a: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42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131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 Geçerliği Etkileyen Faktörler (Büyüköztürk vd., 2013; </a:t>
            </a:r>
            <a:r>
              <a:rPr lang="tr-TR" sz="3600" b="1" dirty="0" err="1" smtClean="0"/>
              <a:t>Karasar</a:t>
            </a:r>
            <a:r>
              <a:rPr lang="tr-TR" sz="3600" b="1" dirty="0" smtClean="0"/>
              <a:t>, 2005)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1905" cy="470351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Zaman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önemli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diğer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bazı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gibi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olabilmektedir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Zaman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uzadıkça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istemedik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kontrolü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olmaktadır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tr-TR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Seçimi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atanmaması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başlangıçta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söz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konusu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olacaktır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tr-TR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Özellikle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yürütülen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örneğin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boylamsal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uygulamalar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arasında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değişim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yaşantılarında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3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Veri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Toplama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Aracı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ölçme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araçlarının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tehdit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verilen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gözlemcilerin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objeleri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değerlendirmeleri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gerektiği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5.Deneklerin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Geçmişi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süresince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tanımlanabilen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bilinmeyen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etkileyebilir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Araştırmacılar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lerinin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yol açacağı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 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kurtulmak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mani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ülasyon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deneyim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ere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seçerler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0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6.Denek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Kaybı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başladıktan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çeşitli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nedenlerle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deneyden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ayrılabilirler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oluşturulan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kaybının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gıçta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büyük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tutulması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yararlı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7.Öntest (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Öncesi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Ölçüm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belirli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aralıklarla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kez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uygulanması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formuna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içeriğine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aşina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nedeniyle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puanları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belli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7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4659"/>
            <a:ext cx="10856495" cy="49765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>
                <a:cs typeface="Calibri" panose="020F0502020204030204" pitchFamily="34" charset="0"/>
              </a:rPr>
              <a:t>8.Etkileş</a:t>
            </a:r>
            <a:r>
              <a:rPr lang="tr-TR" altLang="tr-TR" u="sng" dirty="0">
                <a:cs typeface="Calibri" panose="020F0502020204030204" pitchFamily="34" charset="0"/>
              </a:rPr>
              <a:t>i</a:t>
            </a:r>
            <a:r>
              <a:rPr lang="en-US" altLang="tr-TR" u="sng" dirty="0">
                <a:cs typeface="Calibri" panose="020F0502020204030204" pitchFamily="34" charset="0"/>
              </a:rPr>
              <a:t>m </a:t>
            </a:r>
            <a:r>
              <a:rPr lang="en-US" altLang="tr-TR" u="sng" dirty="0" err="1"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cs typeface="Calibri" panose="020F0502020204030204" pitchFamily="34" charset="0"/>
              </a:rPr>
              <a:t>: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üzerinde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etkisi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incelenen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ya</a:t>
            </a:r>
            <a:r>
              <a:rPr lang="en-US" altLang="tr-TR" dirty="0"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cs typeface="Calibri" panose="020F0502020204030204" pitchFamily="34" charset="0"/>
              </a:rPr>
              <a:t>daha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fazla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kombinasyonu</a:t>
            </a:r>
            <a:r>
              <a:rPr lang="en-US" altLang="tr-TR" dirty="0"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cs typeface="Calibri" panose="020F0502020204030204" pitchFamily="34" charset="0"/>
              </a:rPr>
              <a:t>bu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birbirinden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şekildeki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etkilerinden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farklı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etkiye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sahip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>
                <a:cs typeface="Calibri" panose="020F0502020204030204" pitchFamily="34" charset="0"/>
              </a:rPr>
              <a:t>. </a:t>
            </a:r>
            <a:r>
              <a:rPr lang="tr-TR" altLang="tr-TR" dirty="0">
                <a:cs typeface="Calibri" panose="020F0502020204030204" pitchFamily="34" charset="0"/>
              </a:rPr>
              <a:t>Bu durum özellikle y</a:t>
            </a:r>
            <a:r>
              <a:rPr lang="en-US" altLang="tr-TR" dirty="0" err="1">
                <a:cs typeface="Calibri" panose="020F0502020204030204" pitchFamily="34" charset="0"/>
              </a:rPr>
              <a:t>ansız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atamanın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olmadığı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önemli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cs typeface="Calibri" panose="020F0502020204030204" pitchFamily="34" charset="0"/>
              </a:rPr>
              <a:t>.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/>
              <a:t>9.Beklenti </a:t>
            </a:r>
            <a:r>
              <a:rPr lang="tr-TR" altLang="tr-TR" u="sng" dirty="0"/>
              <a:t>E</a:t>
            </a:r>
            <a:r>
              <a:rPr lang="en-US" altLang="tr-TR" u="sng" dirty="0" err="1"/>
              <a:t>tkisi</a:t>
            </a:r>
            <a:r>
              <a:rPr lang="en-US" altLang="tr-TR" dirty="0"/>
              <a:t>: </a:t>
            </a:r>
            <a:r>
              <a:rPr lang="en-US" altLang="tr-TR" dirty="0" err="1"/>
              <a:t>Deneklerin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araştırmacıların</a:t>
            </a:r>
            <a:r>
              <a:rPr lang="en-US" altLang="tr-TR" dirty="0"/>
              <a:t> </a:t>
            </a:r>
            <a:r>
              <a:rPr lang="en-US" altLang="tr-TR" dirty="0" err="1"/>
              <a:t>deneysel</a:t>
            </a:r>
            <a:r>
              <a:rPr lang="en-US" altLang="tr-TR" dirty="0"/>
              <a:t> </a:t>
            </a:r>
            <a:r>
              <a:rPr lang="en-US" altLang="tr-TR" dirty="0" err="1"/>
              <a:t>koşullar</a:t>
            </a:r>
            <a:r>
              <a:rPr lang="en-US" altLang="tr-TR" dirty="0"/>
              <a:t> </a:t>
            </a:r>
            <a:r>
              <a:rPr lang="en-US" altLang="tr-TR" dirty="0" err="1"/>
              <a:t>hakkında</a:t>
            </a:r>
            <a:r>
              <a:rPr lang="en-US" altLang="tr-TR" dirty="0"/>
              <a:t> </a:t>
            </a:r>
            <a:r>
              <a:rPr lang="en-US" altLang="tr-TR" dirty="0" err="1"/>
              <a:t>oluşan</a:t>
            </a:r>
            <a:r>
              <a:rPr lang="en-US" altLang="tr-TR" dirty="0"/>
              <a:t> </a:t>
            </a:r>
            <a:r>
              <a:rPr lang="en-US" altLang="tr-TR" dirty="0" err="1"/>
              <a:t>beklentileri</a:t>
            </a:r>
            <a:r>
              <a:rPr lang="en-US" altLang="tr-TR" dirty="0"/>
              <a:t>, </a:t>
            </a:r>
            <a:r>
              <a:rPr lang="en-US" altLang="tr-TR" dirty="0" err="1"/>
              <a:t>sonuçları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performansları</a:t>
            </a:r>
            <a:r>
              <a:rPr lang="en-US" altLang="tr-TR" dirty="0"/>
              <a:t> </a:t>
            </a:r>
            <a:r>
              <a:rPr lang="en-US" altLang="tr-TR" dirty="0" err="1"/>
              <a:t>beklenti</a:t>
            </a:r>
            <a:r>
              <a:rPr lang="en-US" altLang="tr-TR" dirty="0"/>
              <a:t> </a:t>
            </a:r>
            <a:r>
              <a:rPr lang="en-US" altLang="tr-TR" dirty="0" err="1"/>
              <a:t>yönünde</a:t>
            </a:r>
            <a:r>
              <a:rPr lang="en-US" altLang="tr-TR" dirty="0"/>
              <a:t> </a:t>
            </a:r>
            <a:r>
              <a:rPr lang="en-US" altLang="tr-TR" dirty="0" err="1"/>
              <a:t>etkileyebilir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/>
              <a:t>10.İstatistiksel </a:t>
            </a:r>
            <a:r>
              <a:rPr lang="en-US" altLang="tr-TR" u="sng" dirty="0" err="1"/>
              <a:t>Regresyon</a:t>
            </a:r>
            <a:r>
              <a:rPr lang="en-US" altLang="tr-TR" dirty="0"/>
              <a:t>: </a:t>
            </a:r>
            <a:r>
              <a:rPr lang="en-US" altLang="tr-TR" dirty="0" err="1"/>
              <a:t>Özellikle</a:t>
            </a:r>
            <a:r>
              <a:rPr lang="en-US" altLang="tr-TR" dirty="0"/>
              <a:t> </a:t>
            </a:r>
            <a:r>
              <a:rPr lang="en-US" altLang="tr-TR" dirty="0" err="1"/>
              <a:t>performans</a:t>
            </a:r>
            <a:r>
              <a:rPr lang="en-US" altLang="tr-TR" dirty="0"/>
              <a:t> </a:t>
            </a:r>
            <a:r>
              <a:rPr lang="en-US" altLang="tr-TR" dirty="0" err="1"/>
              <a:t>testleri</a:t>
            </a:r>
            <a:r>
              <a:rPr lang="en-US" altLang="tr-TR" dirty="0"/>
              <a:t> </a:t>
            </a:r>
            <a:r>
              <a:rPr lang="en-US" altLang="tr-TR" dirty="0" err="1"/>
              <a:t>için</a:t>
            </a:r>
            <a:r>
              <a:rPr lang="en-US" altLang="tr-TR" dirty="0"/>
              <a:t> </a:t>
            </a:r>
            <a:r>
              <a:rPr lang="en-US" altLang="tr-TR" dirty="0" err="1"/>
              <a:t>geçerlidir</a:t>
            </a:r>
            <a:r>
              <a:rPr lang="en-US" altLang="tr-TR" dirty="0"/>
              <a:t>. </a:t>
            </a:r>
            <a:r>
              <a:rPr lang="en-US" altLang="tr-TR" dirty="0" err="1"/>
              <a:t>Regresyon</a:t>
            </a:r>
            <a:r>
              <a:rPr lang="en-US" altLang="tr-TR" dirty="0"/>
              <a:t> </a:t>
            </a:r>
            <a:r>
              <a:rPr lang="en-US" altLang="tr-TR" dirty="0" err="1"/>
              <a:t>ortalamaya</a:t>
            </a:r>
            <a:r>
              <a:rPr lang="en-US" altLang="tr-TR" dirty="0"/>
              <a:t> </a:t>
            </a:r>
            <a:r>
              <a:rPr lang="en-US" altLang="tr-TR" dirty="0" err="1"/>
              <a:t>doğru</a:t>
            </a:r>
            <a:r>
              <a:rPr lang="en-US" altLang="tr-TR" dirty="0"/>
              <a:t> </a:t>
            </a:r>
            <a:r>
              <a:rPr lang="en-US" altLang="tr-TR" dirty="0" err="1"/>
              <a:t>çekilme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gerilemelidir</a:t>
            </a:r>
            <a:r>
              <a:rPr lang="en-US" alt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353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Dış Geçerliği Etkileyen Faktörler (Büyüköztürk vd., 2013)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1.Örnekleme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alandan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başka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yerlerdeki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temsil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etmesi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çok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değildir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bireyler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geçerli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2.Tepkisellik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Beklentilerin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katıldığını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ölçme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cı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işleme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edindikleri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olmayanlara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davranışlarını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farklılaştırabilir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3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Dış Geçerliği Etkileyen </a:t>
            </a:r>
            <a:r>
              <a:rPr lang="tr-TR" sz="3600" b="1" dirty="0" smtClean="0"/>
              <a:t>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u="sng" dirty="0" smtClean="0"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 smtClean="0">
                <a:cs typeface="Calibri Light" panose="020F0302020204030204" pitchFamily="34" charset="0"/>
              </a:rPr>
              <a:t>3.Öntest</a:t>
            </a:r>
            <a:r>
              <a:rPr lang="tr-TR" altLang="tr-TR" u="sng" dirty="0">
                <a:cs typeface="Calibri Light" panose="020F0302020204030204" pitchFamily="34" charset="0"/>
              </a:rPr>
              <a:t>/</a:t>
            </a:r>
            <a:r>
              <a:rPr lang="en-US" altLang="tr-TR" u="sng" dirty="0" err="1">
                <a:cs typeface="Calibri Light" panose="020F0302020204030204" pitchFamily="34" charset="0"/>
              </a:rPr>
              <a:t>Deneysel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Değişken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Etkileşim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Etkisi</a:t>
            </a:r>
            <a:r>
              <a:rPr lang="en-US" altLang="tr-TR" u="sng" dirty="0">
                <a:cs typeface="Calibri Light" panose="020F0302020204030204" pitchFamily="34" charset="0"/>
              </a:rPr>
              <a:t>: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öncesi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ölçme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etkileşimi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sadece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bağlı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değişmeden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ortaya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çıkartabilir</a:t>
            </a:r>
            <a:r>
              <a:rPr lang="en-US" altLang="tr-TR" dirty="0">
                <a:cs typeface="Calibri Light" panose="020F0302020204030204" pitchFamily="34" charset="0"/>
              </a:rPr>
              <a:t>. </a:t>
            </a:r>
            <a:r>
              <a:rPr lang="en-US" altLang="tr-TR" dirty="0" err="1">
                <a:cs typeface="Calibri Light" panose="020F0302020204030204" pitchFamily="34" charset="0"/>
              </a:rPr>
              <a:t>Öntest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uygulanmayan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durum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ön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testin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</a:t>
            </a:r>
            <a:r>
              <a:rPr lang="tr-TR" altLang="tr-TR" dirty="0" err="1">
                <a:cs typeface="Calibri Light" panose="020F0302020204030204" pitchFamily="34" charset="0"/>
              </a:rPr>
              <a:t>dı</a:t>
            </a:r>
            <a:r>
              <a:rPr lang="en-US" altLang="tr-TR" dirty="0" err="1">
                <a:cs typeface="Calibri Light" panose="020F0302020204030204" pitchFamily="34" charset="0"/>
              </a:rPr>
              <a:t>ğı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deneyde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oluşacak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değişkenlik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farklıdır</a:t>
            </a:r>
            <a:r>
              <a:rPr lang="en-US" altLang="tr-TR" dirty="0">
                <a:cs typeface="Calibri Light" panose="020F0302020204030204" pitchFamily="34" charset="0"/>
              </a:rPr>
              <a:t>.</a:t>
            </a:r>
            <a:endParaRPr lang="tr-TR" altLang="tr-TR" dirty="0">
              <a:cs typeface="Calibri Light" panose="020F03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255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712116" cy="4703512"/>
          </a:xfrm>
        </p:spPr>
        <p:txBody>
          <a:bodyPr>
            <a:normAutofit/>
          </a:bodyPr>
          <a:lstStyle/>
          <a:p>
            <a:pPr algn="just"/>
            <a:r>
              <a:rPr lang="tr-TR" altLang="tr-TR" dirty="0" smtClean="0"/>
              <a:t>İ</a:t>
            </a:r>
            <a:r>
              <a:rPr lang="nl-NL" altLang="tr-TR" dirty="0" smtClean="0"/>
              <a:t>ki </a:t>
            </a:r>
            <a:r>
              <a:rPr lang="nl-NL" altLang="tr-TR" dirty="0"/>
              <a:t>ya da daha çok sayıdaki değişken arasında birlikte değişim varlığını ya</a:t>
            </a:r>
            <a:r>
              <a:rPr lang="tr-TR" altLang="tr-TR" dirty="0"/>
              <a:t> </a:t>
            </a:r>
            <a:r>
              <a:rPr lang="nl-NL" altLang="tr-TR" dirty="0"/>
              <a:t>/</a:t>
            </a:r>
            <a:r>
              <a:rPr lang="tr-TR" altLang="tr-TR" dirty="0"/>
              <a:t> </a:t>
            </a:r>
            <a:r>
              <a:rPr lang="nl-NL" altLang="tr-TR" dirty="0"/>
              <a:t>ya da derecesini belirlemeyi amaçlayan araştırma </a:t>
            </a:r>
            <a:r>
              <a:rPr lang="nl-NL" altLang="tr-TR" dirty="0" smtClean="0"/>
              <a:t>modelleri</a:t>
            </a:r>
            <a:r>
              <a:rPr lang="tr-TR" altLang="tr-TR" dirty="0" smtClean="0"/>
              <a:t>ne de </a:t>
            </a:r>
            <a:r>
              <a:rPr lang="tr-TR" altLang="tr-TR" b="1" dirty="0" smtClean="0">
                <a:cs typeface="Calibri" panose="020F0502020204030204" pitchFamily="34" charset="0"/>
              </a:rPr>
              <a:t>“ilişkisel</a:t>
            </a:r>
            <a:r>
              <a:rPr lang="nl-NL" altLang="tr-TR" b="1" dirty="0" smtClean="0">
                <a:cs typeface="Calibri" panose="020F0502020204030204" pitchFamily="34" charset="0"/>
              </a:rPr>
              <a:t> </a:t>
            </a:r>
            <a:r>
              <a:rPr lang="nl-NL" altLang="tr-TR" b="1" dirty="0">
                <a:cs typeface="Calibri" panose="020F0502020204030204" pitchFamily="34" charset="0"/>
              </a:rPr>
              <a:t>tarama modelleri</a:t>
            </a:r>
            <a:r>
              <a:rPr lang="tr-TR" altLang="tr-TR" b="1" dirty="0" smtClean="0">
                <a:cs typeface="Calibri" panose="020F0502020204030204" pitchFamily="34" charset="0"/>
              </a:rPr>
              <a:t>”</a:t>
            </a:r>
            <a:r>
              <a:rPr lang="tr-TR" altLang="tr-TR" b="1" dirty="0"/>
              <a:t> </a:t>
            </a:r>
            <a:r>
              <a:rPr lang="tr-TR" altLang="tr-TR" dirty="0" smtClean="0"/>
              <a:t>denir.</a:t>
            </a:r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dirty="0"/>
              <a:t>İlişkisel tarama modellerine örnek:</a:t>
            </a:r>
          </a:p>
          <a:p>
            <a:pPr algn="just">
              <a:buNone/>
            </a:pPr>
            <a:r>
              <a:rPr lang="tr-TR" altLang="tr-TR" dirty="0"/>
              <a:t>S</a:t>
            </a:r>
            <a:r>
              <a:rPr lang="nl-NL" altLang="tr-TR" dirty="0"/>
              <a:t>igara içme alışkanlığı ile akciğer kanserine yakalanma durumu,</a:t>
            </a:r>
            <a:endParaRPr lang="tr-TR" altLang="tr-TR" dirty="0"/>
          </a:p>
          <a:p>
            <a:pPr algn="just">
              <a:buNone/>
            </a:pPr>
            <a:r>
              <a:rPr lang="tr-TR" altLang="tr-TR" dirty="0"/>
              <a:t>S</a:t>
            </a:r>
            <a:r>
              <a:rPr lang="nl-NL" altLang="tr-TR" dirty="0"/>
              <a:t>osyo-ekonomik düzey ile ailedeki çocuk sayısı</a:t>
            </a:r>
            <a:endParaRPr lang="tr-TR" altLang="tr-TR" dirty="0"/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dirty="0"/>
              <a:t>İ</a:t>
            </a:r>
            <a:r>
              <a:rPr lang="nl-NL" altLang="tr-TR" dirty="0"/>
              <a:t>lişkisel çözümlemeler </a:t>
            </a:r>
            <a:r>
              <a:rPr lang="tr-TR" altLang="tr-TR" dirty="0" smtClean="0"/>
              <a:t>“</a:t>
            </a:r>
            <a:r>
              <a:rPr lang="nl-NL" altLang="tr-TR" i="1" dirty="0"/>
              <a:t>korelasyon türü</a:t>
            </a:r>
            <a:r>
              <a:rPr lang="tr-TR" altLang="tr-TR" dirty="0"/>
              <a:t>”</a:t>
            </a:r>
            <a:r>
              <a:rPr lang="nl-NL" altLang="tr-TR" dirty="0"/>
              <a:t> ve </a:t>
            </a:r>
            <a:r>
              <a:rPr lang="tr-TR" altLang="tr-TR" dirty="0"/>
              <a:t>“</a:t>
            </a:r>
            <a:r>
              <a:rPr lang="nl-NL" altLang="tr-TR" i="1" dirty="0"/>
              <a:t>karşılaştırma türü</a:t>
            </a:r>
            <a:r>
              <a:rPr lang="tr-TR" altLang="tr-TR" dirty="0"/>
              <a:t>”</a:t>
            </a:r>
            <a:r>
              <a:rPr lang="nl-NL" altLang="tr-TR" dirty="0"/>
              <a:t> </a:t>
            </a:r>
            <a:r>
              <a:rPr lang="tr-TR" altLang="tr-TR" dirty="0" smtClean="0"/>
              <a:t>olmak üzere iki türlü yapılabilir. </a:t>
            </a:r>
          </a:p>
          <a:p>
            <a:pPr algn="just"/>
            <a:endParaRPr lang="tr-TR" altLang="tr-TR" dirty="0" smtClean="0"/>
          </a:p>
          <a:p>
            <a:pPr algn="just"/>
            <a:endParaRPr lang="tr-TR" alt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31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7647" y="1459832"/>
            <a:ext cx="10936706" cy="5037221"/>
          </a:xfrm>
        </p:spPr>
        <p:txBody>
          <a:bodyPr>
            <a:normAutofit lnSpcReduction="10000"/>
          </a:bodyPr>
          <a:lstStyle/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Korelasyon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türü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ilişki aramalarda değişkenlerin birlikte değişip değişmedikleri, birlikte değişim varsa bunun nasıl olduğu öğrenilmeye çalışılır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Örn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Bireylerin zeka düzeyleri ile akademik başarıları arasındaki ilişki</a:t>
            </a:r>
          </a:p>
          <a:p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Karşılaştırma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türü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ilişkisel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taramalar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ise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deneme modellerine en yakın araştırma düzenleridir.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Ancak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Burada elde edilen neden sonuç ilişkileri bir kestirimden öteye gidemez. Gerçek neden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sonuç ilişkileri ancak deneme modelleri ile elde edilir.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tr-TR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Örn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Öğrencilerin okula ilişkin motivasyonlarının düşük-orta-yüksek şeklinde    sınıflandırıp, bu iç ayrı gruptaki öğrencilerin okul başarılarının karşılaştırılması</a:t>
            </a: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418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705</Words>
  <Application>Microsoft Office PowerPoint</Application>
  <PresentationFormat>Geniş ekran</PresentationFormat>
  <Paragraphs>49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Araştırma Modeli</vt:lpstr>
      <vt:lpstr>İç Geçerliği Etkileyen Faktörler (Büyüköztürk vd., 2013; Karasar, 2005)</vt:lpstr>
      <vt:lpstr>İç Geçerliği Etkileyen Faktörler</vt:lpstr>
      <vt:lpstr>İç Geçerliği Etkileyen Faktörler</vt:lpstr>
      <vt:lpstr>İç Geçerliği Etkileyen Faktörler</vt:lpstr>
      <vt:lpstr>Dış Geçerliği Etkileyen Faktörler (Büyüköztürk vd., 2013)</vt:lpstr>
      <vt:lpstr>Dış Geçerliği Etkileyen Faktörler</vt:lpstr>
      <vt:lpstr>PowerPoint Sunusu</vt:lpstr>
      <vt:lpstr>PowerPoint Sunusu</vt:lpstr>
      <vt:lpstr>Bölüm II: Yöntem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TUGCE</dc:creator>
  <cp:lastModifiedBy>TUGCE</cp:lastModifiedBy>
  <cp:revision>5</cp:revision>
  <dcterms:created xsi:type="dcterms:W3CDTF">2018-02-01T12:24:48Z</dcterms:created>
  <dcterms:modified xsi:type="dcterms:W3CDTF">2018-02-01T13:30:54Z</dcterms:modified>
</cp:coreProperties>
</file>