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59" r:id="rId3"/>
    <p:sldId id="260" r:id="rId4"/>
    <p:sldId id="261" r:id="rId5"/>
    <p:sldId id="262" r:id="rId6"/>
    <p:sldId id="263" r:id="rId7"/>
    <p:sldId id="264" r:id="rId8"/>
    <p:sldId id="256" r:id="rId9"/>
    <p:sldId id="257" r:id="rId10"/>
    <p:sldId id="258" r:id="rId11"/>
    <p:sldId id="266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132" autoAdjust="0"/>
    <p:restoredTop sz="94660"/>
  </p:normalViewPr>
  <p:slideViewPr>
    <p:cSldViewPr snapToGrid="0">
      <p:cViewPr varScale="1">
        <p:scale>
          <a:sx n="69" d="100"/>
          <a:sy n="69" d="100"/>
        </p:scale>
        <p:origin x="109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C023B-D3C1-479D-8DF2-58640C66B0E5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D167F-45EF-41B3-8B9B-70C434A739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45435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C023B-D3C1-479D-8DF2-58640C66B0E5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D167F-45EF-41B3-8B9B-70C434A739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70202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C023B-D3C1-479D-8DF2-58640C66B0E5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D167F-45EF-41B3-8B9B-70C434A739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70046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C023B-D3C1-479D-8DF2-58640C66B0E5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D167F-45EF-41B3-8B9B-70C434A739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60957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C023B-D3C1-479D-8DF2-58640C66B0E5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D167F-45EF-41B3-8B9B-70C434A739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05935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C023B-D3C1-479D-8DF2-58640C66B0E5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D167F-45EF-41B3-8B9B-70C434A739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09944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C023B-D3C1-479D-8DF2-58640C66B0E5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D167F-45EF-41B3-8B9B-70C434A739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5452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C023B-D3C1-479D-8DF2-58640C66B0E5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D167F-45EF-41B3-8B9B-70C434A739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49905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C023B-D3C1-479D-8DF2-58640C66B0E5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D167F-45EF-41B3-8B9B-70C434A739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2137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C023B-D3C1-479D-8DF2-58640C66B0E5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D167F-45EF-41B3-8B9B-70C434A739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67007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C023B-D3C1-479D-8DF2-58640C66B0E5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D167F-45EF-41B3-8B9B-70C434A739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49062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3C023B-D3C1-479D-8DF2-58640C66B0E5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0D167F-45EF-41B3-8B9B-70C434A739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9671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Araştırma </a:t>
            </a:r>
            <a:r>
              <a:rPr lang="tr-TR" b="1" dirty="0" smtClean="0"/>
              <a:t>Modeli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67792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Bölüm II: Yöntem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altLang="tr-TR" i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tr-TR" altLang="tr-TR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NOT:</a:t>
            </a:r>
          </a:p>
          <a:p>
            <a:pPr marL="0" indent="0">
              <a:buNone/>
            </a:pPr>
            <a:endParaRPr lang="tr-TR" altLang="tr-TR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nl-NL" altLang="tr-TR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Korelasyon </a:t>
            </a:r>
            <a:r>
              <a:rPr lang="nl-NL" altLang="tr-TR" i="1" dirty="0">
                <a:latin typeface="Calibri" panose="020F0502020204030204" pitchFamily="34" charset="0"/>
                <a:cs typeface="Calibri" panose="020F0502020204030204" pitchFamily="34" charset="0"/>
              </a:rPr>
              <a:t>ve karşılaştırma türünden ilişkisel taramalar arasında temelde bir ayrım yoktur. Ancak karşılaştırma türünde çalışmalarda korelasyon da olduğu gibi ilişki düzeyinin belirlenmesine olanak yoktur. Sonuç </a:t>
            </a:r>
            <a:r>
              <a:rPr lang="tr-TR" altLang="tr-TR" i="1" dirty="0">
                <a:latin typeface="Calibri" panose="020F0502020204030204" pitchFamily="34" charset="0"/>
                <a:cs typeface="Calibri" panose="020F0502020204030204" pitchFamily="34" charset="0"/>
              </a:rPr>
              <a:t>“</a:t>
            </a:r>
            <a:r>
              <a:rPr lang="nl-NL" altLang="tr-TR" i="1" dirty="0">
                <a:latin typeface="Calibri" panose="020F0502020204030204" pitchFamily="34" charset="0"/>
                <a:cs typeface="Calibri" panose="020F0502020204030204" pitchFamily="34" charset="0"/>
              </a:rPr>
              <a:t>gruplar arasında ilişki vardır ya da yoktur</a:t>
            </a:r>
            <a:r>
              <a:rPr lang="tr-TR" altLang="tr-TR" i="1" dirty="0">
                <a:latin typeface="Calibri" panose="020F0502020204030204" pitchFamily="34" charset="0"/>
                <a:cs typeface="Calibri" panose="020F0502020204030204" pitchFamily="34" charset="0"/>
              </a:rPr>
              <a:t>”</a:t>
            </a:r>
            <a:r>
              <a:rPr lang="nl-NL" altLang="tr-TR" i="1" dirty="0">
                <a:latin typeface="Calibri" panose="020F0502020204030204" pitchFamily="34" charset="0"/>
                <a:cs typeface="Calibri" panose="020F0502020204030204" pitchFamily="34" charset="0"/>
              </a:rPr>
              <a:t> şeklindedir. </a:t>
            </a:r>
            <a:endParaRPr lang="tr-TR" altLang="tr-TR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034215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sz="2200" dirty="0"/>
              <a:t>Büyüköztürk, Ş., Akgün, Ö. E., Karadeniz, Ş., Demirel, F. ve Kılıç, E. (2013). </a:t>
            </a:r>
            <a:r>
              <a:rPr lang="tr-TR" sz="2200" i="1" dirty="0"/>
              <a:t>Bilimsel araştırma 	yöntemleri.</a:t>
            </a:r>
            <a:r>
              <a:rPr lang="tr-TR" sz="2200" dirty="0"/>
              <a:t> Ankara: </a:t>
            </a:r>
            <a:r>
              <a:rPr lang="tr-TR" sz="2200" dirty="0" err="1"/>
              <a:t>Pegem</a:t>
            </a:r>
            <a:r>
              <a:rPr lang="tr-TR" sz="2200" dirty="0"/>
              <a:t> Akademi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613165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smtClean="0"/>
              <a:t>İç Geçerliği Etkileyen Faktörler (Büyüköztürk vd., 2013; </a:t>
            </a:r>
            <a:r>
              <a:rPr lang="tr-TR" sz="3600" b="1" dirty="0" err="1" smtClean="0"/>
              <a:t>Karasar</a:t>
            </a:r>
            <a:r>
              <a:rPr lang="tr-TR" sz="3600" b="1" dirty="0" smtClean="0"/>
              <a:t>, 2005)</a:t>
            </a:r>
            <a:endParaRPr lang="tr-TR" sz="36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199" y="1825625"/>
            <a:ext cx="10631905" cy="4703512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tr-TR" altLang="tr-TR" u="sng" dirty="0" smtClean="0">
                <a:latin typeface="Calibri" panose="020F0502020204030204" pitchFamily="34" charset="0"/>
                <a:cs typeface="Calibri" panose="020F0502020204030204" pitchFamily="34" charset="0"/>
              </a:rPr>
              <a:t>1. </a:t>
            </a:r>
            <a:r>
              <a:rPr lang="en-US" altLang="tr-TR" u="sng" dirty="0" smtClean="0">
                <a:latin typeface="Calibri" panose="020F0502020204030204" pitchFamily="34" charset="0"/>
                <a:cs typeface="Calibri" panose="020F0502020204030204" pitchFamily="34" charset="0"/>
              </a:rPr>
              <a:t>Zaman</a:t>
            </a:r>
            <a:r>
              <a:rPr lang="en-US" altLang="tr-TR" u="sng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Denenen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bağımsız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değişken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dışında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kalan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önemli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diğer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bazı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değişkenler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zamanla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denenen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değişken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gibi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etkili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olabilmektedir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. Zaman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uzadıkça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bu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tür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istemedik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değişkenlerin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kontrolü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güç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olmaktadır</a:t>
            </a:r>
            <a:r>
              <a:rPr lang="en-US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tr-TR" altLang="tr-TR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14350" indent="-514350" algn="just">
              <a:lnSpc>
                <a:spcPct val="110000"/>
              </a:lnSpc>
              <a:spcBef>
                <a:spcPts val="0"/>
              </a:spcBef>
              <a:buAutoNum type="arabicPeriod"/>
            </a:pPr>
            <a:endParaRPr lang="tr-TR" altLang="tr-T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tr-TR" altLang="tr-TR" u="sng" dirty="0" smtClean="0">
                <a:latin typeface="Calibri" panose="020F0502020204030204" pitchFamily="34" charset="0"/>
                <a:cs typeface="Calibri" panose="020F0502020204030204" pitchFamily="34" charset="0"/>
              </a:rPr>
              <a:t>2. </a:t>
            </a:r>
            <a:r>
              <a:rPr lang="en-US" altLang="tr-TR" u="sng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Denek</a:t>
            </a:r>
            <a:r>
              <a:rPr lang="en-US" altLang="tr-TR" u="sng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u="sng" dirty="0" err="1">
                <a:latin typeface="Calibri" panose="020F0502020204030204" pitchFamily="34" charset="0"/>
                <a:cs typeface="Calibri" panose="020F0502020204030204" pitchFamily="34" charset="0"/>
              </a:rPr>
              <a:t>Seçimi</a:t>
            </a:r>
            <a:r>
              <a:rPr lang="en-US" altLang="tr-TR" u="sng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Deneklerin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gruplara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yansız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atanmaması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ya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da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eşleştirmenin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olamaması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durumunda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daha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başlangıçta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ayrı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grupların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oluşması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söz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konusu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olacaktır</a:t>
            </a:r>
            <a:r>
              <a:rPr lang="en-US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tr-TR" altLang="tr-TR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endParaRPr lang="tr-TR" altLang="tr-TR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tr-TR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3. </a:t>
            </a:r>
            <a:r>
              <a:rPr lang="en-US" altLang="tr-TR" u="sng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Deneklerin</a:t>
            </a:r>
            <a:r>
              <a:rPr lang="en-US" altLang="tr-TR" u="sng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u="sng" dirty="0" err="1">
                <a:latin typeface="Calibri" panose="020F0502020204030204" pitchFamily="34" charset="0"/>
                <a:cs typeface="Calibri" panose="020F0502020204030204" pitchFamily="34" charset="0"/>
              </a:rPr>
              <a:t>Olgunlaşması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Özellikle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zamana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bağlı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yürütülen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çalışmalarda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örneğin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boylamsal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çalışmalarda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deneysel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uygulamalar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arasında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değişim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ya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da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olgunlaşmaya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bağlı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olarak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deneklerin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deneyin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sınırları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dışındaki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yaşantılarında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farklılaşma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olabilir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tr-TR" altLang="tr-T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endParaRPr lang="tr-T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93331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/>
              <a:t>İç Geçerliği Etkileyen Faktörler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4. </a:t>
            </a:r>
            <a:r>
              <a:rPr lang="en-US" altLang="tr-TR" u="sng" dirty="0" err="1">
                <a:latin typeface="Calibri" panose="020F0502020204030204" pitchFamily="34" charset="0"/>
                <a:cs typeface="Calibri" panose="020F0502020204030204" pitchFamily="34" charset="0"/>
              </a:rPr>
              <a:t>Veri</a:t>
            </a:r>
            <a:r>
              <a:rPr lang="en-US" altLang="tr-TR" u="sng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u="sng" dirty="0" err="1">
                <a:latin typeface="Calibri" panose="020F0502020204030204" pitchFamily="34" charset="0"/>
                <a:cs typeface="Calibri" panose="020F0502020204030204" pitchFamily="34" charset="0"/>
              </a:rPr>
              <a:t>Toplama</a:t>
            </a:r>
            <a:r>
              <a:rPr lang="en-US" altLang="tr-TR" u="sng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u="sng" dirty="0" err="1">
                <a:latin typeface="Calibri" panose="020F0502020204030204" pitchFamily="34" charset="0"/>
                <a:cs typeface="Calibri" panose="020F0502020204030204" pitchFamily="34" charset="0"/>
              </a:rPr>
              <a:t>Aracı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Araç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etkisi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ölçme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araçlarının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deneysel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koşullarda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farklılaşması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durumunda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ortaya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çıkar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. Bu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tehdit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denekl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re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verilen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testlerin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farklı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olması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farklı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gözlemcilerin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birey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ya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da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objeleri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değerlendirmeleri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gerektiği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durumlarda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ortaya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çıkabilir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tr-TR" altLang="tr-TR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endParaRPr lang="tr-TR" altLang="tr-T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en-US" altLang="tr-TR" u="sng" dirty="0">
                <a:latin typeface="Calibri" panose="020F0502020204030204" pitchFamily="34" charset="0"/>
                <a:cs typeface="Calibri" panose="020F0502020204030204" pitchFamily="34" charset="0"/>
              </a:rPr>
              <a:t>5.Deneklerin </a:t>
            </a:r>
            <a:r>
              <a:rPr lang="en-US" altLang="tr-TR" u="sng" dirty="0" err="1">
                <a:latin typeface="Calibri" panose="020F0502020204030204" pitchFamily="34" charset="0"/>
                <a:cs typeface="Calibri" panose="020F0502020204030204" pitchFamily="34" charset="0"/>
              </a:rPr>
              <a:t>Geçmişi</a:t>
            </a:r>
            <a:r>
              <a:rPr lang="en-US" altLang="tr-TR" u="sng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Deney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süresince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“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geçmiş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”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olarak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tanımlanabilen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 ve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bilinmeyen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bir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değişken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denekleri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etkileyebilir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Araştırmacılar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deneklerin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geçmiş</a:t>
            </a:r>
            <a:r>
              <a:rPr lang="tr-TR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lerinin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 yol açacağı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etki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den 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kurtulmak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için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deneysel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mani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ülasyon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dışında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aynı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deneyim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ere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sahip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denek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grupları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seçerler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tr-T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19019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/>
              <a:t>İç Geçerliği Etkileyen Faktörler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tr-TR" u="sng" dirty="0">
                <a:latin typeface="Calibri" panose="020F0502020204030204" pitchFamily="34" charset="0"/>
                <a:cs typeface="Calibri" panose="020F0502020204030204" pitchFamily="34" charset="0"/>
              </a:rPr>
              <a:t>6.Denek </a:t>
            </a:r>
            <a:r>
              <a:rPr lang="en-US" altLang="tr-TR" u="sng" dirty="0" err="1">
                <a:latin typeface="Calibri" panose="020F0502020204030204" pitchFamily="34" charset="0"/>
                <a:cs typeface="Calibri" panose="020F0502020204030204" pitchFamily="34" charset="0"/>
              </a:rPr>
              <a:t>Kaybı</a:t>
            </a:r>
            <a:r>
              <a:rPr lang="en-US" altLang="tr-TR" u="sng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u="sng" dirty="0" err="1">
                <a:latin typeface="Calibri" panose="020F0502020204030204" pitchFamily="34" charset="0"/>
                <a:cs typeface="Calibri" panose="020F0502020204030204" pitchFamily="34" charset="0"/>
              </a:rPr>
              <a:t>Etkisi</a:t>
            </a:r>
            <a:r>
              <a:rPr lang="en-US" altLang="tr-TR" u="sng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Denekler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deney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başladıktan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sonra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çeşitli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nedenlerle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deneyden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ayrılabilirler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Yansız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atama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ya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da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eşleştirme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ile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oluşturulan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gruplarda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denek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kaybının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olması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sonuçlar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üzerinde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etkili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olabilir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. Bu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nedenle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başla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gıçta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grupların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büyük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tutulması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yararlı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olabilir</a:t>
            </a:r>
            <a:r>
              <a:rPr lang="en-US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tr-TR" altLang="tr-TR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tr-TR" altLang="tr-T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tr-TR" u="sng" dirty="0">
                <a:latin typeface="Calibri" panose="020F0502020204030204" pitchFamily="34" charset="0"/>
                <a:cs typeface="Calibri" panose="020F0502020204030204" pitchFamily="34" charset="0"/>
              </a:rPr>
              <a:t>7.Öntest (</a:t>
            </a:r>
            <a:r>
              <a:rPr lang="en-US" altLang="tr-TR" u="sng" dirty="0" err="1">
                <a:latin typeface="Calibri" panose="020F0502020204030204" pitchFamily="34" charset="0"/>
                <a:cs typeface="Calibri" panose="020F0502020204030204" pitchFamily="34" charset="0"/>
              </a:rPr>
              <a:t>Deney</a:t>
            </a:r>
            <a:r>
              <a:rPr lang="en-US" altLang="tr-TR" u="sng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u="sng" dirty="0" err="1">
                <a:latin typeface="Calibri" panose="020F0502020204030204" pitchFamily="34" charset="0"/>
                <a:cs typeface="Calibri" panose="020F0502020204030204" pitchFamily="34" charset="0"/>
              </a:rPr>
              <a:t>Öncesi</a:t>
            </a:r>
            <a:r>
              <a:rPr lang="en-US" altLang="tr-TR" u="sng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u="sng" dirty="0" err="1">
                <a:latin typeface="Calibri" panose="020F0502020204030204" pitchFamily="34" charset="0"/>
                <a:cs typeface="Calibri" panose="020F0502020204030204" pitchFamily="34" charset="0"/>
              </a:rPr>
              <a:t>Ölçüm</a:t>
            </a:r>
            <a:r>
              <a:rPr lang="en-US" altLang="tr-TR" u="sng" dirty="0"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  <a:r>
              <a:rPr lang="en-US" altLang="tr-TR" u="sng" dirty="0" err="1">
                <a:latin typeface="Calibri" panose="020F0502020204030204" pitchFamily="34" charset="0"/>
                <a:cs typeface="Calibri" panose="020F0502020204030204" pitchFamily="34" charset="0"/>
              </a:rPr>
              <a:t>Etkisi</a:t>
            </a:r>
            <a:r>
              <a:rPr lang="en-US" altLang="tr-TR" u="sng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Aynı</a:t>
            </a:r>
            <a:r>
              <a:rPr lang="en-US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testin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aynı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deneklere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belirli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aralıklarla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iki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kez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uygulanması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kişinin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testin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formuna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ve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içeriğine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aşina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olması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nedeniyle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sontest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puanları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üzerinde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belli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bir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etkiye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sahip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olabilir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tr-T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81744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/>
              <a:t>İç Geçerliği Etkileyen Faktörler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584659"/>
            <a:ext cx="10856495" cy="4976561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tr-TR" u="sng" dirty="0">
                <a:cs typeface="Calibri" panose="020F0502020204030204" pitchFamily="34" charset="0"/>
              </a:rPr>
              <a:t>8.Etkileş</a:t>
            </a:r>
            <a:r>
              <a:rPr lang="tr-TR" altLang="tr-TR" u="sng" dirty="0">
                <a:cs typeface="Calibri" panose="020F0502020204030204" pitchFamily="34" charset="0"/>
              </a:rPr>
              <a:t>i</a:t>
            </a:r>
            <a:r>
              <a:rPr lang="en-US" altLang="tr-TR" u="sng" dirty="0">
                <a:cs typeface="Calibri" panose="020F0502020204030204" pitchFamily="34" charset="0"/>
              </a:rPr>
              <a:t>m </a:t>
            </a:r>
            <a:r>
              <a:rPr lang="en-US" altLang="tr-TR" u="sng" dirty="0" err="1">
                <a:cs typeface="Calibri" panose="020F0502020204030204" pitchFamily="34" charset="0"/>
              </a:rPr>
              <a:t>Etkisi</a:t>
            </a:r>
            <a:r>
              <a:rPr lang="en-US" altLang="tr-TR" u="sng" dirty="0">
                <a:cs typeface="Calibri" panose="020F0502020204030204" pitchFamily="34" charset="0"/>
              </a:rPr>
              <a:t>:</a:t>
            </a:r>
            <a:r>
              <a:rPr lang="en-US" altLang="tr-TR" dirty="0">
                <a:cs typeface="Calibri" panose="020F0502020204030204" pitchFamily="34" charset="0"/>
              </a:rPr>
              <a:t> </a:t>
            </a:r>
            <a:r>
              <a:rPr lang="en-US" altLang="tr-TR" dirty="0" err="1">
                <a:cs typeface="Calibri" panose="020F0502020204030204" pitchFamily="34" charset="0"/>
              </a:rPr>
              <a:t>Bağımlı</a:t>
            </a:r>
            <a:r>
              <a:rPr lang="en-US" altLang="tr-TR" dirty="0">
                <a:cs typeface="Calibri" panose="020F0502020204030204" pitchFamily="34" charset="0"/>
              </a:rPr>
              <a:t> </a:t>
            </a:r>
            <a:r>
              <a:rPr lang="en-US" altLang="tr-TR" dirty="0" err="1">
                <a:cs typeface="Calibri" panose="020F0502020204030204" pitchFamily="34" charset="0"/>
              </a:rPr>
              <a:t>değişken</a:t>
            </a:r>
            <a:r>
              <a:rPr lang="en-US" altLang="tr-TR" dirty="0">
                <a:cs typeface="Calibri" panose="020F0502020204030204" pitchFamily="34" charset="0"/>
              </a:rPr>
              <a:t> </a:t>
            </a:r>
            <a:r>
              <a:rPr lang="en-US" altLang="tr-TR" dirty="0" err="1">
                <a:cs typeface="Calibri" panose="020F0502020204030204" pitchFamily="34" charset="0"/>
              </a:rPr>
              <a:t>üzerinde</a:t>
            </a:r>
            <a:r>
              <a:rPr lang="en-US" altLang="tr-TR" dirty="0">
                <a:cs typeface="Calibri" panose="020F0502020204030204" pitchFamily="34" charset="0"/>
              </a:rPr>
              <a:t> </a:t>
            </a:r>
            <a:r>
              <a:rPr lang="en-US" altLang="tr-TR" dirty="0" err="1">
                <a:cs typeface="Calibri" panose="020F0502020204030204" pitchFamily="34" charset="0"/>
              </a:rPr>
              <a:t>etkisi</a:t>
            </a:r>
            <a:r>
              <a:rPr lang="en-US" altLang="tr-TR" dirty="0">
                <a:cs typeface="Calibri" panose="020F0502020204030204" pitchFamily="34" charset="0"/>
              </a:rPr>
              <a:t> </a:t>
            </a:r>
            <a:r>
              <a:rPr lang="en-US" altLang="tr-TR" dirty="0" err="1">
                <a:cs typeface="Calibri" panose="020F0502020204030204" pitchFamily="34" charset="0"/>
              </a:rPr>
              <a:t>incelenen</a:t>
            </a:r>
            <a:r>
              <a:rPr lang="en-US" altLang="tr-TR" dirty="0">
                <a:cs typeface="Calibri" panose="020F0502020204030204" pitchFamily="34" charset="0"/>
              </a:rPr>
              <a:t> </a:t>
            </a:r>
            <a:r>
              <a:rPr lang="en-US" altLang="tr-TR" dirty="0" err="1">
                <a:cs typeface="Calibri" panose="020F0502020204030204" pitchFamily="34" charset="0"/>
              </a:rPr>
              <a:t>iki</a:t>
            </a:r>
            <a:r>
              <a:rPr lang="en-US" altLang="tr-TR" dirty="0">
                <a:cs typeface="Calibri" panose="020F0502020204030204" pitchFamily="34" charset="0"/>
              </a:rPr>
              <a:t> </a:t>
            </a:r>
            <a:r>
              <a:rPr lang="en-US" altLang="tr-TR" dirty="0" err="1">
                <a:cs typeface="Calibri" panose="020F0502020204030204" pitchFamily="34" charset="0"/>
              </a:rPr>
              <a:t>ya</a:t>
            </a:r>
            <a:r>
              <a:rPr lang="en-US" altLang="tr-TR" dirty="0">
                <a:cs typeface="Calibri" panose="020F0502020204030204" pitchFamily="34" charset="0"/>
              </a:rPr>
              <a:t> da </a:t>
            </a:r>
            <a:r>
              <a:rPr lang="en-US" altLang="tr-TR" dirty="0" err="1">
                <a:cs typeface="Calibri" panose="020F0502020204030204" pitchFamily="34" charset="0"/>
              </a:rPr>
              <a:t>daha</a:t>
            </a:r>
            <a:r>
              <a:rPr lang="en-US" altLang="tr-TR" dirty="0">
                <a:cs typeface="Calibri" panose="020F0502020204030204" pitchFamily="34" charset="0"/>
              </a:rPr>
              <a:t> </a:t>
            </a:r>
            <a:r>
              <a:rPr lang="en-US" altLang="tr-TR" dirty="0" err="1">
                <a:cs typeface="Calibri" panose="020F0502020204030204" pitchFamily="34" charset="0"/>
              </a:rPr>
              <a:t>fazla</a:t>
            </a:r>
            <a:r>
              <a:rPr lang="en-US" altLang="tr-TR" dirty="0">
                <a:cs typeface="Calibri" panose="020F0502020204030204" pitchFamily="34" charset="0"/>
              </a:rPr>
              <a:t> </a:t>
            </a:r>
            <a:r>
              <a:rPr lang="en-US" altLang="tr-TR" dirty="0" err="1">
                <a:cs typeface="Calibri" panose="020F0502020204030204" pitchFamily="34" charset="0"/>
              </a:rPr>
              <a:t>değişkenin</a:t>
            </a:r>
            <a:r>
              <a:rPr lang="en-US" altLang="tr-TR" dirty="0">
                <a:cs typeface="Calibri" panose="020F0502020204030204" pitchFamily="34" charset="0"/>
              </a:rPr>
              <a:t> </a:t>
            </a:r>
            <a:r>
              <a:rPr lang="en-US" altLang="tr-TR" dirty="0" err="1">
                <a:cs typeface="Calibri" panose="020F0502020204030204" pitchFamily="34" charset="0"/>
              </a:rPr>
              <a:t>kombinasyonu</a:t>
            </a:r>
            <a:r>
              <a:rPr lang="en-US" altLang="tr-TR" dirty="0">
                <a:cs typeface="Calibri" panose="020F0502020204030204" pitchFamily="34" charset="0"/>
              </a:rPr>
              <a:t>, </a:t>
            </a:r>
            <a:r>
              <a:rPr lang="en-US" altLang="tr-TR" dirty="0" err="1">
                <a:cs typeface="Calibri" panose="020F0502020204030204" pitchFamily="34" charset="0"/>
              </a:rPr>
              <a:t>bu</a:t>
            </a:r>
            <a:r>
              <a:rPr lang="en-US" altLang="tr-TR" dirty="0">
                <a:cs typeface="Calibri" panose="020F0502020204030204" pitchFamily="34" charset="0"/>
              </a:rPr>
              <a:t> </a:t>
            </a:r>
            <a:r>
              <a:rPr lang="en-US" altLang="tr-TR" dirty="0" err="1">
                <a:cs typeface="Calibri" panose="020F0502020204030204" pitchFamily="34" charset="0"/>
              </a:rPr>
              <a:t>değişkenlerin</a:t>
            </a:r>
            <a:r>
              <a:rPr lang="en-US" altLang="tr-TR" dirty="0">
                <a:cs typeface="Calibri" panose="020F0502020204030204" pitchFamily="34" charset="0"/>
              </a:rPr>
              <a:t> </a:t>
            </a:r>
            <a:r>
              <a:rPr lang="en-US" altLang="tr-TR" dirty="0" err="1">
                <a:cs typeface="Calibri" panose="020F0502020204030204" pitchFamily="34" charset="0"/>
              </a:rPr>
              <a:t>birbirinden</a:t>
            </a:r>
            <a:r>
              <a:rPr lang="en-US" altLang="tr-TR" dirty="0">
                <a:cs typeface="Calibri" panose="020F0502020204030204" pitchFamily="34" charset="0"/>
              </a:rPr>
              <a:t> </a:t>
            </a:r>
            <a:r>
              <a:rPr lang="en-US" altLang="tr-TR" dirty="0" err="1">
                <a:cs typeface="Calibri" panose="020F0502020204030204" pitchFamily="34" charset="0"/>
              </a:rPr>
              <a:t>bağımsız</a:t>
            </a:r>
            <a:r>
              <a:rPr lang="en-US" altLang="tr-TR" dirty="0">
                <a:cs typeface="Calibri" panose="020F0502020204030204" pitchFamily="34" charset="0"/>
              </a:rPr>
              <a:t> </a:t>
            </a:r>
            <a:r>
              <a:rPr lang="en-US" altLang="tr-TR" dirty="0" err="1">
                <a:cs typeface="Calibri" panose="020F0502020204030204" pitchFamily="34" charset="0"/>
              </a:rPr>
              <a:t>bir</a:t>
            </a:r>
            <a:r>
              <a:rPr lang="en-US" altLang="tr-TR" dirty="0">
                <a:cs typeface="Calibri" panose="020F0502020204030204" pitchFamily="34" charset="0"/>
              </a:rPr>
              <a:t> </a:t>
            </a:r>
            <a:r>
              <a:rPr lang="en-US" altLang="tr-TR" dirty="0" err="1">
                <a:cs typeface="Calibri" panose="020F0502020204030204" pitchFamily="34" charset="0"/>
              </a:rPr>
              <a:t>şekildeki</a:t>
            </a:r>
            <a:r>
              <a:rPr lang="en-US" altLang="tr-TR" dirty="0">
                <a:cs typeface="Calibri" panose="020F0502020204030204" pitchFamily="34" charset="0"/>
              </a:rPr>
              <a:t> </a:t>
            </a:r>
            <a:r>
              <a:rPr lang="en-US" altLang="tr-TR" dirty="0" err="1">
                <a:cs typeface="Calibri" panose="020F0502020204030204" pitchFamily="34" charset="0"/>
              </a:rPr>
              <a:t>etkilerinden</a:t>
            </a:r>
            <a:r>
              <a:rPr lang="en-US" altLang="tr-TR" dirty="0">
                <a:cs typeface="Calibri" panose="020F0502020204030204" pitchFamily="34" charset="0"/>
              </a:rPr>
              <a:t> </a:t>
            </a:r>
            <a:r>
              <a:rPr lang="en-US" altLang="tr-TR" dirty="0" err="1">
                <a:cs typeface="Calibri" panose="020F0502020204030204" pitchFamily="34" charset="0"/>
              </a:rPr>
              <a:t>farklı</a:t>
            </a:r>
            <a:r>
              <a:rPr lang="en-US" altLang="tr-TR" dirty="0">
                <a:cs typeface="Calibri" panose="020F0502020204030204" pitchFamily="34" charset="0"/>
              </a:rPr>
              <a:t> </a:t>
            </a:r>
            <a:r>
              <a:rPr lang="en-US" altLang="tr-TR" dirty="0" err="1">
                <a:cs typeface="Calibri" panose="020F0502020204030204" pitchFamily="34" charset="0"/>
              </a:rPr>
              <a:t>bir</a:t>
            </a:r>
            <a:r>
              <a:rPr lang="en-US" altLang="tr-TR" dirty="0">
                <a:cs typeface="Calibri" panose="020F0502020204030204" pitchFamily="34" charset="0"/>
              </a:rPr>
              <a:t> </a:t>
            </a:r>
            <a:r>
              <a:rPr lang="en-US" altLang="tr-TR" dirty="0" err="1">
                <a:cs typeface="Calibri" panose="020F0502020204030204" pitchFamily="34" charset="0"/>
              </a:rPr>
              <a:t>etkiye</a:t>
            </a:r>
            <a:r>
              <a:rPr lang="en-US" altLang="tr-TR" dirty="0">
                <a:cs typeface="Calibri" panose="020F0502020204030204" pitchFamily="34" charset="0"/>
              </a:rPr>
              <a:t> </a:t>
            </a:r>
            <a:r>
              <a:rPr lang="en-US" altLang="tr-TR" dirty="0" err="1">
                <a:cs typeface="Calibri" panose="020F0502020204030204" pitchFamily="34" charset="0"/>
              </a:rPr>
              <a:t>sahip</a:t>
            </a:r>
            <a:r>
              <a:rPr lang="en-US" altLang="tr-TR" dirty="0">
                <a:cs typeface="Calibri" panose="020F0502020204030204" pitchFamily="34" charset="0"/>
              </a:rPr>
              <a:t> </a:t>
            </a:r>
            <a:r>
              <a:rPr lang="en-US" altLang="tr-TR" dirty="0" err="1">
                <a:cs typeface="Calibri" panose="020F0502020204030204" pitchFamily="34" charset="0"/>
              </a:rPr>
              <a:t>olabilir</a:t>
            </a:r>
            <a:r>
              <a:rPr lang="en-US" altLang="tr-TR" dirty="0">
                <a:cs typeface="Calibri" panose="020F0502020204030204" pitchFamily="34" charset="0"/>
              </a:rPr>
              <a:t>. </a:t>
            </a:r>
            <a:r>
              <a:rPr lang="tr-TR" altLang="tr-TR" dirty="0">
                <a:cs typeface="Calibri" panose="020F0502020204030204" pitchFamily="34" charset="0"/>
              </a:rPr>
              <a:t>Bu durum özellikle y</a:t>
            </a:r>
            <a:r>
              <a:rPr lang="en-US" altLang="tr-TR" dirty="0" err="1">
                <a:cs typeface="Calibri" panose="020F0502020204030204" pitchFamily="34" charset="0"/>
              </a:rPr>
              <a:t>ansız</a:t>
            </a:r>
            <a:r>
              <a:rPr lang="en-US" altLang="tr-TR" dirty="0">
                <a:cs typeface="Calibri" panose="020F0502020204030204" pitchFamily="34" charset="0"/>
              </a:rPr>
              <a:t> </a:t>
            </a:r>
            <a:r>
              <a:rPr lang="en-US" altLang="tr-TR" dirty="0" err="1">
                <a:cs typeface="Calibri" panose="020F0502020204030204" pitchFamily="34" charset="0"/>
              </a:rPr>
              <a:t>atamanın</a:t>
            </a:r>
            <a:r>
              <a:rPr lang="en-US" altLang="tr-TR" dirty="0">
                <a:cs typeface="Calibri" panose="020F0502020204030204" pitchFamily="34" charset="0"/>
              </a:rPr>
              <a:t> </a:t>
            </a:r>
            <a:r>
              <a:rPr lang="en-US" altLang="tr-TR" dirty="0" err="1">
                <a:cs typeface="Calibri" panose="020F0502020204030204" pitchFamily="34" charset="0"/>
              </a:rPr>
              <a:t>olmadığı</a:t>
            </a:r>
            <a:r>
              <a:rPr lang="en-US" altLang="tr-TR" dirty="0">
                <a:cs typeface="Calibri" panose="020F0502020204030204" pitchFamily="34" charset="0"/>
              </a:rPr>
              <a:t> </a:t>
            </a:r>
            <a:r>
              <a:rPr lang="en-US" altLang="tr-TR" dirty="0" err="1">
                <a:cs typeface="Calibri" panose="020F0502020204030204" pitchFamily="34" charset="0"/>
              </a:rPr>
              <a:t>durumlarda</a:t>
            </a:r>
            <a:r>
              <a:rPr lang="en-US" altLang="tr-TR" dirty="0">
                <a:cs typeface="Calibri" panose="020F0502020204030204" pitchFamily="34" charset="0"/>
              </a:rPr>
              <a:t> </a:t>
            </a:r>
            <a:r>
              <a:rPr lang="en-US" altLang="tr-TR" dirty="0" err="1">
                <a:cs typeface="Calibri" panose="020F0502020204030204" pitchFamily="34" charset="0"/>
              </a:rPr>
              <a:t>önemli</a:t>
            </a:r>
            <a:r>
              <a:rPr lang="en-US" altLang="tr-TR" dirty="0">
                <a:cs typeface="Calibri" panose="020F0502020204030204" pitchFamily="34" charset="0"/>
              </a:rPr>
              <a:t> </a:t>
            </a:r>
            <a:r>
              <a:rPr lang="en-US" altLang="tr-TR" dirty="0" err="1">
                <a:cs typeface="Calibri" panose="020F0502020204030204" pitchFamily="34" charset="0"/>
              </a:rPr>
              <a:t>olabilir</a:t>
            </a:r>
            <a:r>
              <a:rPr lang="en-US" altLang="tr-TR" dirty="0" smtClean="0">
                <a:cs typeface="Calibri" panose="020F0502020204030204" pitchFamily="34" charset="0"/>
              </a:rPr>
              <a:t>.</a:t>
            </a:r>
            <a:endParaRPr lang="tr-TR" altLang="tr-TR" dirty="0" smtClean="0"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tr-TR" altLang="tr-TR" dirty="0"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tr-TR" u="sng" dirty="0"/>
              <a:t>9.Beklenti </a:t>
            </a:r>
            <a:r>
              <a:rPr lang="tr-TR" altLang="tr-TR" u="sng" dirty="0"/>
              <a:t>E</a:t>
            </a:r>
            <a:r>
              <a:rPr lang="en-US" altLang="tr-TR" u="sng" dirty="0" err="1"/>
              <a:t>tkisi</a:t>
            </a:r>
            <a:r>
              <a:rPr lang="en-US" altLang="tr-TR" dirty="0"/>
              <a:t>: </a:t>
            </a:r>
            <a:r>
              <a:rPr lang="en-US" altLang="tr-TR" dirty="0" err="1"/>
              <a:t>Deneklerin</a:t>
            </a:r>
            <a:r>
              <a:rPr lang="en-US" altLang="tr-TR" dirty="0"/>
              <a:t> </a:t>
            </a:r>
            <a:r>
              <a:rPr lang="en-US" altLang="tr-TR" dirty="0" err="1"/>
              <a:t>ya</a:t>
            </a:r>
            <a:r>
              <a:rPr lang="en-US" altLang="tr-TR" dirty="0"/>
              <a:t> da </a:t>
            </a:r>
            <a:r>
              <a:rPr lang="en-US" altLang="tr-TR" dirty="0" err="1"/>
              <a:t>araştırmacıların</a:t>
            </a:r>
            <a:r>
              <a:rPr lang="en-US" altLang="tr-TR" dirty="0"/>
              <a:t> </a:t>
            </a:r>
            <a:r>
              <a:rPr lang="en-US" altLang="tr-TR" dirty="0" err="1"/>
              <a:t>deneysel</a:t>
            </a:r>
            <a:r>
              <a:rPr lang="en-US" altLang="tr-TR" dirty="0"/>
              <a:t> </a:t>
            </a:r>
            <a:r>
              <a:rPr lang="en-US" altLang="tr-TR" dirty="0" err="1"/>
              <a:t>koşullar</a:t>
            </a:r>
            <a:r>
              <a:rPr lang="en-US" altLang="tr-TR" dirty="0"/>
              <a:t> </a:t>
            </a:r>
            <a:r>
              <a:rPr lang="en-US" altLang="tr-TR" dirty="0" err="1"/>
              <a:t>hakkında</a:t>
            </a:r>
            <a:r>
              <a:rPr lang="en-US" altLang="tr-TR" dirty="0"/>
              <a:t> </a:t>
            </a:r>
            <a:r>
              <a:rPr lang="en-US" altLang="tr-TR" dirty="0" err="1"/>
              <a:t>oluşan</a:t>
            </a:r>
            <a:r>
              <a:rPr lang="en-US" altLang="tr-TR" dirty="0"/>
              <a:t> </a:t>
            </a:r>
            <a:r>
              <a:rPr lang="en-US" altLang="tr-TR" dirty="0" err="1"/>
              <a:t>beklentileri</a:t>
            </a:r>
            <a:r>
              <a:rPr lang="en-US" altLang="tr-TR" dirty="0"/>
              <a:t>, </a:t>
            </a:r>
            <a:r>
              <a:rPr lang="en-US" altLang="tr-TR" dirty="0" err="1"/>
              <a:t>sonuçları</a:t>
            </a:r>
            <a:r>
              <a:rPr lang="en-US" altLang="tr-TR" dirty="0"/>
              <a:t> </a:t>
            </a:r>
            <a:r>
              <a:rPr lang="en-US" altLang="tr-TR" dirty="0" err="1"/>
              <a:t>ya</a:t>
            </a:r>
            <a:r>
              <a:rPr lang="en-US" altLang="tr-TR" dirty="0"/>
              <a:t> da </a:t>
            </a:r>
            <a:r>
              <a:rPr lang="en-US" altLang="tr-TR" dirty="0" err="1"/>
              <a:t>performansları</a:t>
            </a:r>
            <a:r>
              <a:rPr lang="en-US" altLang="tr-TR" dirty="0"/>
              <a:t> </a:t>
            </a:r>
            <a:r>
              <a:rPr lang="en-US" altLang="tr-TR" dirty="0" err="1"/>
              <a:t>beklenti</a:t>
            </a:r>
            <a:r>
              <a:rPr lang="en-US" altLang="tr-TR" dirty="0"/>
              <a:t> </a:t>
            </a:r>
            <a:r>
              <a:rPr lang="en-US" altLang="tr-TR" dirty="0" err="1"/>
              <a:t>yönünde</a:t>
            </a:r>
            <a:r>
              <a:rPr lang="en-US" altLang="tr-TR" dirty="0"/>
              <a:t> </a:t>
            </a:r>
            <a:r>
              <a:rPr lang="en-US" altLang="tr-TR" dirty="0" err="1"/>
              <a:t>etkileyebilir</a:t>
            </a:r>
            <a:r>
              <a:rPr lang="en-US" altLang="tr-TR" dirty="0"/>
              <a:t>. </a:t>
            </a:r>
            <a:endParaRPr lang="tr-TR" altLang="tr-TR" dirty="0" smtClean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tr-TR" altLang="tr-TR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tr-TR" u="sng" dirty="0"/>
              <a:t>10.İstatistiksel </a:t>
            </a:r>
            <a:r>
              <a:rPr lang="en-US" altLang="tr-TR" u="sng" dirty="0" err="1"/>
              <a:t>Regresyon</a:t>
            </a:r>
            <a:r>
              <a:rPr lang="en-US" altLang="tr-TR" dirty="0"/>
              <a:t>: </a:t>
            </a:r>
            <a:r>
              <a:rPr lang="en-US" altLang="tr-TR" dirty="0" err="1"/>
              <a:t>Özellikle</a:t>
            </a:r>
            <a:r>
              <a:rPr lang="en-US" altLang="tr-TR" dirty="0"/>
              <a:t> </a:t>
            </a:r>
            <a:r>
              <a:rPr lang="en-US" altLang="tr-TR" dirty="0" err="1"/>
              <a:t>performans</a:t>
            </a:r>
            <a:r>
              <a:rPr lang="en-US" altLang="tr-TR" dirty="0"/>
              <a:t> </a:t>
            </a:r>
            <a:r>
              <a:rPr lang="en-US" altLang="tr-TR" dirty="0" err="1"/>
              <a:t>testleri</a:t>
            </a:r>
            <a:r>
              <a:rPr lang="en-US" altLang="tr-TR" dirty="0"/>
              <a:t> </a:t>
            </a:r>
            <a:r>
              <a:rPr lang="en-US" altLang="tr-TR" dirty="0" err="1"/>
              <a:t>için</a:t>
            </a:r>
            <a:r>
              <a:rPr lang="en-US" altLang="tr-TR" dirty="0"/>
              <a:t> </a:t>
            </a:r>
            <a:r>
              <a:rPr lang="en-US" altLang="tr-TR" dirty="0" err="1"/>
              <a:t>geçerlidir</a:t>
            </a:r>
            <a:r>
              <a:rPr lang="en-US" altLang="tr-TR" dirty="0"/>
              <a:t>. </a:t>
            </a:r>
            <a:r>
              <a:rPr lang="en-US" altLang="tr-TR" dirty="0" err="1"/>
              <a:t>Regresyon</a:t>
            </a:r>
            <a:r>
              <a:rPr lang="en-US" altLang="tr-TR" dirty="0"/>
              <a:t> </a:t>
            </a:r>
            <a:r>
              <a:rPr lang="en-US" altLang="tr-TR" dirty="0" err="1"/>
              <a:t>ortalamaya</a:t>
            </a:r>
            <a:r>
              <a:rPr lang="en-US" altLang="tr-TR" dirty="0"/>
              <a:t> </a:t>
            </a:r>
            <a:r>
              <a:rPr lang="en-US" altLang="tr-TR" dirty="0" err="1"/>
              <a:t>doğru</a:t>
            </a:r>
            <a:r>
              <a:rPr lang="en-US" altLang="tr-TR" dirty="0"/>
              <a:t> </a:t>
            </a:r>
            <a:r>
              <a:rPr lang="en-US" altLang="tr-TR" dirty="0" err="1"/>
              <a:t>çekilme</a:t>
            </a:r>
            <a:r>
              <a:rPr lang="en-US" altLang="tr-TR" dirty="0"/>
              <a:t> </a:t>
            </a:r>
            <a:r>
              <a:rPr lang="en-US" altLang="tr-TR" dirty="0" err="1"/>
              <a:t>ya</a:t>
            </a:r>
            <a:r>
              <a:rPr lang="en-US" altLang="tr-TR" dirty="0"/>
              <a:t> da </a:t>
            </a:r>
            <a:r>
              <a:rPr lang="en-US" altLang="tr-TR" dirty="0" err="1"/>
              <a:t>gerilemelidir</a:t>
            </a:r>
            <a:r>
              <a:rPr lang="en-US" altLang="tr-TR" dirty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935305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smtClean="0"/>
              <a:t>Dış Geçerliği Etkileyen Faktörler (Büyüköztürk vd., 2013)</a:t>
            </a:r>
            <a:endParaRPr lang="tr-TR" sz="36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tr-TR" u="sng" dirty="0">
                <a:latin typeface="Calibri" panose="020F0502020204030204" pitchFamily="34" charset="0"/>
                <a:cs typeface="Calibri" panose="020F0502020204030204" pitchFamily="34" charset="0"/>
              </a:rPr>
              <a:t>1.Örnekleme </a:t>
            </a:r>
            <a:r>
              <a:rPr lang="en-US" altLang="tr-TR" u="sng" dirty="0" err="1">
                <a:latin typeface="Calibri" panose="020F0502020204030204" pitchFamily="34" charset="0"/>
                <a:cs typeface="Calibri" panose="020F0502020204030204" pitchFamily="34" charset="0"/>
              </a:rPr>
              <a:t>Etkisi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Sınırlı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bir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alandan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seçilen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kişilerin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başka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yerlerdeki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kişileri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temsil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etmesi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çok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olası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değildir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. Bu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durumda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sonuç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araştırmaya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dahil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bireyler</a:t>
            </a:r>
            <a:r>
              <a:rPr lang="en-US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için</a:t>
            </a:r>
            <a:r>
              <a:rPr lang="tr-TR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geçerli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olur</a:t>
            </a:r>
            <a:r>
              <a:rPr lang="en-US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tr-TR" altLang="tr-TR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tr-TR" altLang="tr-T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tr-TR" u="sng" dirty="0">
                <a:latin typeface="Calibri" panose="020F0502020204030204" pitchFamily="34" charset="0"/>
                <a:cs typeface="Calibri" panose="020F0502020204030204" pitchFamily="34" charset="0"/>
              </a:rPr>
              <a:t>2.Tepkisellik </a:t>
            </a:r>
            <a:r>
              <a:rPr lang="en-US" altLang="tr-TR" u="sng" dirty="0" err="1">
                <a:latin typeface="Calibri" panose="020F0502020204030204" pitchFamily="34" charset="0"/>
                <a:cs typeface="Calibri" panose="020F0502020204030204" pitchFamily="34" charset="0"/>
              </a:rPr>
              <a:t>Etkisi</a:t>
            </a:r>
            <a:r>
              <a:rPr lang="en-US" altLang="tr-TR" u="sng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u="sng" dirty="0" err="1">
                <a:latin typeface="Calibri" panose="020F0502020204030204" pitchFamily="34" charset="0"/>
                <a:cs typeface="Calibri" panose="020F0502020204030204" pitchFamily="34" charset="0"/>
              </a:rPr>
              <a:t>ya</a:t>
            </a:r>
            <a:r>
              <a:rPr lang="en-US" altLang="tr-TR" u="sng" dirty="0">
                <a:latin typeface="Calibri" panose="020F0502020204030204" pitchFamily="34" charset="0"/>
                <a:cs typeface="Calibri" panose="020F0502020204030204" pitchFamily="34" charset="0"/>
              </a:rPr>
              <a:t> da </a:t>
            </a:r>
            <a:r>
              <a:rPr lang="en-US" altLang="tr-TR" u="sng" dirty="0" err="1">
                <a:latin typeface="Calibri" panose="020F0502020204030204" pitchFamily="34" charset="0"/>
                <a:cs typeface="Calibri" panose="020F0502020204030204" pitchFamily="34" charset="0"/>
              </a:rPr>
              <a:t>Beklentilerin</a:t>
            </a:r>
            <a:r>
              <a:rPr lang="en-US" altLang="tr-TR" u="sng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u="sng" dirty="0" err="1">
                <a:latin typeface="Calibri" panose="020F0502020204030204" pitchFamily="34" charset="0"/>
                <a:cs typeface="Calibri" panose="020F0502020204030204" pitchFamily="34" charset="0"/>
              </a:rPr>
              <a:t>Etkisi</a:t>
            </a:r>
            <a:r>
              <a:rPr lang="en-US" altLang="tr-TR" u="sng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Bir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deneye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katıldığını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bilen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deneklerin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ölçme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ara</a:t>
            </a:r>
            <a:r>
              <a:rPr lang="tr-TR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cı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ya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da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deneysel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işleme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dair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edindikleri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bilgiler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bu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tür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bilgiye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sahip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olmayanlara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göre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deneysel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koşullardaki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davranışlarını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farklılaştırabilir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tr-TR" altLang="tr-T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tr-TR" altLang="tr-T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tr-T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40345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/>
              <a:t>Dış Geçerliği Etkileyen </a:t>
            </a:r>
            <a:r>
              <a:rPr lang="tr-TR" sz="3600" b="1" dirty="0" smtClean="0"/>
              <a:t>Faktörler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tr-TR" altLang="tr-TR" u="sng" dirty="0" smtClean="0">
              <a:cs typeface="Calibri Light" panose="020F030202020403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tr-TR" u="sng" dirty="0" smtClean="0">
                <a:cs typeface="Calibri Light" panose="020F0302020204030204" pitchFamily="34" charset="0"/>
              </a:rPr>
              <a:t>3.Öntest</a:t>
            </a:r>
            <a:r>
              <a:rPr lang="tr-TR" altLang="tr-TR" u="sng" dirty="0">
                <a:cs typeface="Calibri Light" panose="020F0302020204030204" pitchFamily="34" charset="0"/>
              </a:rPr>
              <a:t>/</a:t>
            </a:r>
            <a:r>
              <a:rPr lang="en-US" altLang="tr-TR" u="sng" dirty="0" err="1">
                <a:cs typeface="Calibri Light" panose="020F0302020204030204" pitchFamily="34" charset="0"/>
              </a:rPr>
              <a:t>Deneysel</a:t>
            </a:r>
            <a:r>
              <a:rPr lang="en-US" altLang="tr-TR" u="sng" dirty="0">
                <a:cs typeface="Calibri Light" panose="020F0302020204030204" pitchFamily="34" charset="0"/>
              </a:rPr>
              <a:t> </a:t>
            </a:r>
            <a:r>
              <a:rPr lang="en-US" altLang="tr-TR" u="sng" dirty="0" err="1">
                <a:cs typeface="Calibri Light" panose="020F0302020204030204" pitchFamily="34" charset="0"/>
              </a:rPr>
              <a:t>Değişken</a:t>
            </a:r>
            <a:r>
              <a:rPr lang="en-US" altLang="tr-TR" u="sng" dirty="0">
                <a:cs typeface="Calibri Light" panose="020F0302020204030204" pitchFamily="34" charset="0"/>
              </a:rPr>
              <a:t> </a:t>
            </a:r>
            <a:r>
              <a:rPr lang="en-US" altLang="tr-TR" u="sng" dirty="0" err="1">
                <a:cs typeface="Calibri Light" panose="020F0302020204030204" pitchFamily="34" charset="0"/>
              </a:rPr>
              <a:t>Etkileşim</a:t>
            </a:r>
            <a:r>
              <a:rPr lang="en-US" altLang="tr-TR" u="sng" dirty="0">
                <a:cs typeface="Calibri Light" panose="020F0302020204030204" pitchFamily="34" charset="0"/>
              </a:rPr>
              <a:t> </a:t>
            </a:r>
            <a:r>
              <a:rPr lang="en-US" altLang="tr-TR" u="sng" dirty="0" err="1">
                <a:cs typeface="Calibri Light" panose="020F0302020204030204" pitchFamily="34" charset="0"/>
              </a:rPr>
              <a:t>Etkisi</a:t>
            </a:r>
            <a:r>
              <a:rPr lang="en-US" altLang="tr-TR" u="sng" dirty="0">
                <a:cs typeface="Calibri Light" panose="020F0302020204030204" pitchFamily="34" charset="0"/>
              </a:rPr>
              <a:t>:</a:t>
            </a:r>
            <a:r>
              <a:rPr lang="en-US" altLang="tr-TR" dirty="0">
                <a:cs typeface="Calibri Light" panose="020F0302020204030204" pitchFamily="34" charset="0"/>
              </a:rPr>
              <a:t> </a:t>
            </a:r>
            <a:r>
              <a:rPr lang="en-US" altLang="tr-TR" dirty="0" err="1">
                <a:cs typeface="Calibri Light" panose="020F0302020204030204" pitchFamily="34" charset="0"/>
              </a:rPr>
              <a:t>Deney</a:t>
            </a:r>
            <a:r>
              <a:rPr lang="en-US" altLang="tr-TR" dirty="0">
                <a:cs typeface="Calibri Light" panose="020F0302020204030204" pitchFamily="34" charset="0"/>
              </a:rPr>
              <a:t> </a:t>
            </a:r>
            <a:r>
              <a:rPr lang="en-US" altLang="tr-TR" dirty="0" err="1">
                <a:cs typeface="Calibri Light" panose="020F0302020204030204" pitchFamily="34" charset="0"/>
              </a:rPr>
              <a:t>öncesi</a:t>
            </a:r>
            <a:r>
              <a:rPr lang="en-US" altLang="tr-TR" dirty="0">
                <a:cs typeface="Calibri Light" panose="020F0302020204030204" pitchFamily="34" charset="0"/>
              </a:rPr>
              <a:t> </a:t>
            </a:r>
            <a:r>
              <a:rPr lang="en-US" altLang="tr-TR" dirty="0" err="1">
                <a:cs typeface="Calibri Light" panose="020F0302020204030204" pitchFamily="34" charset="0"/>
              </a:rPr>
              <a:t>ölçme</a:t>
            </a:r>
            <a:r>
              <a:rPr lang="en-US" altLang="tr-TR" dirty="0">
                <a:cs typeface="Calibri Light" panose="020F0302020204030204" pitchFamily="34" charset="0"/>
              </a:rPr>
              <a:t> </a:t>
            </a:r>
            <a:r>
              <a:rPr lang="en-US" altLang="tr-TR" dirty="0" err="1">
                <a:cs typeface="Calibri Light" panose="020F0302020204030204" pitchFamily="34" charset="0"/>
              </a:rPr>
              <a:t>ile</a:t>
            </a:r>
            <a:r>
              <a:rPr lang="en-US" altLang="tr-TR" dirty="0">
                <a:cs typeface="Calibri Light" panose="020F0302020204030204" pitchFamily="34" charset="0"/>
              </a:rPr>
              <a:t> </a:t>
            </a:r>
            <a:r>
              <a:rPr lang="en-US" altLang="tr-TR" dirty="0" err="1">
                <a:cs typeface="Calibri Light" panose="020F0302020204030204" pitchFamily="34" charset="0"/>
              </a:rPr>
              <a:t>deneysel</a:t>
            </a:r>
            <a:r>
              <a:rPr lang="en-US" altLang="tr-TR" dirty="0">
                <a:cs typeface="Calibri Light" panose="020F0302020204030204" pitchFamily="34" charset="0"/>
              </a:rPr>
              <a:t> </a:t>
            </a:r>
            <a:r>
              <a:rPr lang="en-US" altLang="tr-TR" dirty="0" err="1">
                <a:cs typeface="Calibri Light" panose="020F0302020204030204" pitchFamily="34" charset="0"/>
              </a:rPr>
              <a:t>değişkenin</a:t>
            </a:r>
            <a:r>
              <a:rPr lang="en-US" altLang="tr-TR" dirty="0">
                <a:cs typeface="Calibri Light" panose="020F0302020204030204" pitchFamily="34" charset="0"/>
              </a:rPr>
              <a:t> </a:t>
            </a:r>
            <a:r>
              <a:rPr lang="en-US" altLang="tr-TR" dirty="0" err="1">
                <a:cs typeface="Calibri Light" panose="020F0302020204030204" pitchFamily="34" charset="0"/>
              </a:rPr>
              <a:t>etkileşimi</a:t>
            </a:r>
            <a:r>
              <a:rPr lang="en-US" altLang="tr-TR" dirty="0">
                <a:cs typeface="Calibri Light" panose="020F0302020204030204" pitchFamily="34" charset="0"/>
              </a:rPr>
              <a:t>, </a:t>
            </a:r>
            <a:r>
              <a:rPr lang="en-US" altLang="tr-TR" dirty="0" err="1">
                <a:cs typeface="Calibri Light" panose="020F0302020204030204" pitchFamily="34" charset="0"/>
              </a:rPr>
              <a:t>sadece</a:t>
            </a:r>
            <a:r>
              <a:rPr lang="en-US" altLang="tr-TR" dirty="0">
                <a:cs typeface="Calibri Light" panose="020F0302020204030204" pitchFamily="34" charset="0"/>
              </a:rPr>
              <a:t> </a:t>
            </a:r>
            <a:r>
              <a:rPr lang="en-US" altLang="tr-TR" dirty="0" err="1">
                <a:cs typeface="Calibri Light" panose="020F0302020204030204" pitchFamily="34" charset="0"/>
              </a:rPr>
              <a:t>deneysel</a:t>
            </a:r>
            <a:r>
              <a:rPr lang="en-US" altLang="tr-TR" dirty="0">
                <a:cs typeface="Calibri Light" panose="020F0302020204030204" pitchFamily="34" charset="0"/>
              </a:rPr>
              <a:t> </a:t>
            </a:r>
            <a:r>
              <a:rPr lang="en-US" altLang="tr-TR" dirty="0" err="1">
                <a:cs typeface="Calibri Light" panose="020F0302020204030204" pitchFamily="34" charset="0"/>
              </a:rPr>
              <a:t>değişkene</a:t>
            </a:r>
            <a:r>
              <a:rPr lang="en-US" altLang="tr-TR" dirty="0">
                <a:cs typeface="Calibri Light" panose="020F0302020204030204" pitchFamily="34" charset="0"/>
              </a:rPr>
              <a:t> </a:t>
            </a:r>
            <a:r>
              <a:rPr lang="en-US" altLang="tr-TR" dirty="0" err="1">
                <a:cs typeface="Calibri Light" panose="020F0302020204030204" pitchFamily="34" charset="0"/>
              </a:rPr>
              <a:t>bağlı</a:t>
            </a:r>
            <a:r>
              <a:rPr lang="en-US" altLang="tr-TR" dirty="0">
                <a:cs typeface="Calibri Light" panose="020F0302020204030204" pitchFamily="34" charset="0"/>
              </a:rPr>
              <a:t> </a:t>
            </a:r>
            <a:r>
              <a:rPr lang="en-US" altLang="tr-TR" dirty="0" err="1">
                <a:cs typeface="Calibri Light" panose="020F0302020204030204" pitchFamily="34" charset="0"/>
              </a:rPr>
              <a:t>bir</a:t>
            </a:r>
            <a:r>
              <a:rPr lang="en-US" altLang="tr-TR" dirty="0">
                <a:cs typeface="Calibri Light" panose="020F0302020204030204" pitchFamily="34" charset="0"/>
              </a:rPr>
              <a:t> </a:t>
            </a:r>
            <a:r>
              <a:rPr lang="en-US" altLang="tr-TR" dirty="0" err="1">
                <a:cs typeface="Calibri Light" panose="020F0302020204030204" pitchFamily="34" charset="0"/>
              </a:rPr>
              <a:t>değişmeden</a:t>
            </a:r>
            <a:r>
              <a:rPr lang="en-US" altLang="tr-TR" dirty="0">
                <a:cs typeface="Calibri Light" panose="020F0302020204030204" pitchFamily="34" charset="0"/>
              </a:rPr>
              <a:t> </a:t>
            </a:r>
            <a:r>
              <a:rPr lang="en-US" altLang="tr-TR" dirty="0" err="1">
                <a:cs typeface="Calibri Light" panose="020F0302020204030204" pitchFamily="34" charset="0"/>
              </a:rPr>
              <a:t>farklı</a:t>
            </a:r>
            <a:r>
              <a:rPr lang="en-US" altLang="tr-TR" dirty="0">
                <a:cs typeface="Calibri Light" panose="020F0302020204030204" pitchFamily="34" charset="0"/>
              </a:rPr>
              <a:t> </a:t>
            </a:r>
            <a:r>
              <a:rPr lang="en-US" altLang="tr-TR" dirty="0" err="1">
                <a:cs typeface="Calibri Light" panose="020F0302020204030204" pitchFamily="34" charset="0"/>
              </a:rPr>
              <a:t>bir</a:t>
            </a:r>
            <a:r>
              <a:rPr lang="en-US" altLang="tr-TR" dirty="0">
                <a:cs typeface="Calibri Light" panose="020F0302020204030204" pitchFamily="34" charset="0"/>
              </a:rPr>
              <a:t> </a:t>
            </a:r>
            <a:r>
              <a:rPr lang="en-US" altLang="tr-TR" dirty="0" err="1">
                <a:cs typeface="Calibri Light" panose="020F0302020204030204" pitchFamily="34" charset="0"/>
              </a:rPr>
              <a:t>etki</a:t>
            </a:r>
            <a:r>
              <a:rPr lang="en-US" altLang="tr-TR" dirty="0">
                <a:cs typeface="Calibri Light" panose="020F0302020204030204" pitchFamily="34" charset="0"/>
              </a:rPr>
              <a:t> </a:t>
            </a:r>
            <a:r>
              <a:rPr lang="en-US" altLang="tr-TR" dirty="0" err="1">
                <a:cs typeface="Calibri Light" panose="020F0302020204030204" pitchFamily="34" charset="0"/>
              </a:rPr>
              <a:t>ortaya</a:t>
            </a:r>
            <a:r>
              <a:rPr lang="en-US" altLang="tr-TR" dirty="0">
                <a:cs typeface="Calibri Light" panose="020F0302020204030204" pitchFamily="34" charset="0"/>
              </a:rPr>
              <a:t> </a:t>
            </a:r>
            <a:r>
              <a:rPr lang="en-US" altLang="tr-TR" dirty="0" err="1">
                <a:cs typeface="Calibri Light" panose="020F0302020204030204" pitchFamily="34" charset="0"/>
              </a:rPr>
              <a:t>çıkartabilir</a:t>
            </a:r>
            <a:r>
              <a:rPr lang="en-US" altLang="tr-TR" dirty="0">
                <a:cs typeface="Calibri Light" panose="020F0302020204030204" pitchFamily="34" charset="0"/>
              </a:rPr>
              <a:t>. </a:t>
            </a:r>
            <a:r>
              <a:rPr lang="en-US" altLang="tr-TR" dirty="0" err="1">
                <a:cs typeface="Calibri Light" panose="020F0302020204030204" pitchFamily="34" charset="0"/>
              </a:rPr>
              <a:t>Öntest</a:t>
            </a:r>
            <a:r>
              <a:rPr lang="en-US" altLang="tr-TR" dirty="0">
                <a:cs typeface="Calibri Light" panose="020F0302020204030204" pitchFamily="34" charset="0"/>
              </a:rPr>
              <a:t> </a:t>
            </a:r>
            <a:r>
              <a:rPr lang="en-US" altLang="tr-TR" dirty="0" err="1">
                <a:cs typeface="Calibri Light" panose="020F0302020204030204" pitchFamily="34" charset="0"/>
              </a:rPr>
              <a:t>uygulanmayan</a:t>
            </a:r>
            <a:r>
              <a:rPr lang="en-US" altLang="tr-TR" dirty="0">
                <a:cs typeface="Calibri Light" panose="020F0302020204030204" pitchFamily="34" charset="0"/>
              </a:rPr>
              <a:t> </a:t>
            </a:r>
            <a:r>
              <a:rPr lang="en-US" altLang="tr-TR" dirty="0" err="1">
                <a:cs typeface="Calibri Light" panose="020F0302020204030204" pitchFamily="34" charset="0"/>
              </a:rPr>
              <a:t>bir</a:t>
            </a:r>
            <a:r>
              <a:rPr lang="en-US" altLang="tr-TR" dirty="0">
                <a:cs typeface="Calibri Light" panose="020F0302020204030204" pitchFamily="34" charset="0"/>
              </a:rPr>
              <a:t> durum </a:t>
            </a:r>
            <a:r>
              <a:rPr lang="en-US" altLang="tr-TR" dirty="0" err="1">
                <a:cs typeface="Calibri Light" panose="020F0302020204030204" pitchFamily="34" charset="0"/>
              </a:rPr>
              <a:t>ile</a:t>
            </a:r>
            <a:r>
              <a:rPr lang="en-US" altLang="tr-TR" dirty="0">
                <a:cs typeface="Calibri Light" panose="020F0302020204030204" pitchFamily="34" charset="0"/>
              </a:rPr>
              <a:t>, </a:t>
            </a:r>
            <a:r>
              <a:rPr lang="en-US" altLang="tr-TR" dirty="0" err="1">
                <a:cs typeface="Calibri Light" panose="020F0302020204030204" pitchFamily="34" charset="0"/>
              </a:rPr>
              <a:t>ön</a:t>
            </a:r>
            <a:r>
              <a:rPr lang="en-US" altLang="tr-TR" dirty="0">
                <a:cs typeface="Calibri Light" panose="020F0302020204030204" pitchFamily="34" charset="0"/>
              </a:rPr>
              <a:t> </a:t>
            </a:r>
            <a:r>
              <a:rPr lang="en-US" altLang="tr-TR" dirty="0" err="1">
                <a:cs typeface="Calibri Light" panose="020F0302020204030204" pitchFamily="34" charset="0"/>
              </a:rPr>
              <a:t>testin</a:t>
            </a:r>
            <a:r>
              <a:rPr lang="en-US" altLang="tr-TR" dirty="0">
                <a:cs typeface="Calibri Light" panose="020F0302020204030204" pitchFamily="34" charset="0"/>
              </a:rPr>
              <a:t> </a:t>
            </a:r>
            <a:r>
              <a:rPr lang="en-US" altLang="tr-TR" dirty="0" err="1">
                <a:cs typeface="Calibri Light" panose="020F0302020204030204" pitchFamily="34" charset="0"/>
              </a:rPr>
              <a:t>uygulan</a:t>
            </a:r>
            <a:r>
              <a:rPr lang="tr-TR" altLang="tr-TR" dirty="0" err="1">
                <a:cs typeface="Calibri Light" panose="020F0302020204030204" pitchFamily="34" charset="0"/>
              </a:rPr>
              <a:t>dı</a:t>
            </a:r>
            <a:r>
              <a:rPr lang="en-US" altLang="tr-TR" dirty="0" err="1">
                <a:cs typeface="Calibri Light" panose="020F0302020204030204" pitchFamily="34" charset="0"/>
              </a:rPr>
              <a:t>ğı</a:t>
            </a:r>
            <a:r>
              <a:rPr lang="en-US" altLang="tr-TR" dirty="0">
                <a:cs typeface="Calibri Light" panose="020F0302020204030204" pitchFamily="34" charset="0"/>
              </a:rPr>
              <a:t> </a:t>
            </a:r>
            <a:r>
              <a:rPr lang="en-US" altLang="tr-TR" dirty="0" err="1">
                <a:cs typeface="Calibri Light" panose="020F0302020204030204" pitchFamily="34" charset="0"/>
              </a:rPr>
              <a:t>bir</a:t>
            </a:r>
            <a:r>
              <a:rPr lang="en-US" altLang="tr-TR" dirty="0">
                <a:cs typeface="Calibri Light" panose="020F0302020204030204" pitchFamily="34" charset="0"/>
              </a:rPr>
              <a:t> </a:t>
            </a:r>
            <a:r>
              <a:rPr lang="en-US" altLang="tr-TR" dirty="0" err="1">
                <a:cs typeface="Calibri Light" panose="020F0302020204030204" pitchFamily="34" charset="0"/>
              </a:rPr>
              <a:t>deneyde</a:t>
            </a:r>
            <a:r>
              <a:rPr lang="en-US" altLang="tr-TR" dirty="0">
                <a:cs typeface="Calibri Light" panose="020F0302020204030204" pitchFamily="34" charset="0"/>
              </a:rPr>
              <a:t> </a:t>
            </a:r>
            <a:r>
              <a:rPr lang="en-US" altLang="tr-TR" dirty="0" err="1">
                <a:cs typeface="Calibri Light" panose="020F0302020204030204" pitchFamily="34" charset="0"/>
              </a:rPr>
              <a:t>oluşacak</a:t>
            </a:r>
            <a:r>
              <a:rPr lang="en-US" altLang="tr-TR" dirty="0">
                <a:cs typeface="Calibri Light" panose="020F0302020204030204" pitchFamily="34" charset="0"/>
              </a:rPr>
              <a:t> </a:t>
            </a:r>
            <a:r>
              <a:rPr lang="en-US" altLang="tr-TR" dirty="0" err="1">
                <a:cs typeface="Calibri Light" panose="020F0302020204030204" pitchFamily="34" charset="0"/>
              </a:rPr>
              <a:t>değişkenlik</a:t>
            </a:r>
            <a:r>
              <a:rPr lang="en-US" altLang="tr-TR" dirty="0">
                <a:cs typeface="Calibri Light" panose="020F0302020204030204" pitchFamily="34" charset="0"/>
              </a:rPr>
              <a:t> </a:t>
            </a:r>
            <a:r>
              <a:rPr lang="en-US" altLang="tr-TR" dirty="0" err="1">
                <a:cs typeface="Calibri Light" panose="020F0302020204030204" pitchFamily="34" charset="0"/>
              </a:rPr>
              <a:t>farklıdır</a:t>
            </a:r>
            <a:r>
              <a:rPr lang="en-US" altLang="tr-TR" dirty="0">
                <a:cs typeface="Calibri Light" panose="020F0302020204030204" pitchFamily="34" charset="0"/>
              </a:rPr>
              <a:t>.</a:t>
            </a:r>
            <a:endParaRPr lang="tr-TR" altLang="tr-TR" dirty="0">
              <a:cs typeface="Calibri Light" panose="020F030202020403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125559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690688"/>
            <a:ext cx="10712116" cy="4703512"/>
          </a:xfrm>
        </p:spPr>
        <p:txBody>
          <a:bodyPr>
            <a:normAutofit/>
          </a:bodyPr>
          <a:lstStyle/>
          <a:p>
            <a:pPr algn="just"/>
            <a:r>
              <a:rPr lang="tr-TR" altLang="tr-TR" dirty="0" smtClean="0"/>
              <a:t>İ</a:t>
            </a:r>
            <a:r>
              <a:rPr lang="nl-NL" altLang="tr-TR" dirty="0" smtClean="0"/>
              <a:t>ki </a:t>
            </a:r>
            <a:r>
              <a:rPr lang="nl-NL" altLang="tr-TR" dirty="0"/>
              <a:t>ya da daha çok sayıdaki değişken arasında birlikte değişim varlığını ya</a:t>
            </a:r>
            <a:r>
              <a:rPr lang="tr-TR" altLang="tr-TR" dirty="0"/>
              <a:t> </a:t>
            </a:r>
            <a:r>
              <a:rPr lang="nl-NL" altLang="tr-TR" dirty="0"/>
              <a:t>/</a:t>
            </a:r>
            <a:r>
              <a:rPr lang="tr-TR" altLang="tr-TR" dirty="0"/>
              <a:t> </a:t>
            </a:r>
            <a:r>
              <a:rPr lang="nl-NL" altLang="tr-TR" dirty="0"/>
              <a:t>ya da derecesini belirlemeyi amaçlayan araştırma </a:t>
            </a:r>
            <a:r>
              <a:rPr lang="nl-NL" altLang="tr-TR" dirty="0" smtClean="0"/>
              <a:t>modelleri</a:t>
            </a:r>
            <a:r>
              <a:rPr lang="tr-TR" altLang="tr-TR" dirty="0" smtClean="0"/>
              <a:t>ne de </a:t>
            </a:r>
            <a:r>
              <a:rPr lang="tr-TR" altLang="tr-TR" b="1" dirty="0" smtClean="0">
                <a:cs typeface="Calibri" panose="020F0502020204030204" pitchFamily="34" charset="0"/>
              </a:rPr>
              <a:t>“ilişkisel</a:t>
            </a:r>
            <a:r>
              <a:rPr lang="nl-NL" altLang="tr-TR" b="1" dirty="0" smtClean="0">
                <a:cs typeface="Calibri" panose="020F0502020204030204" pitchFamily="34" charset="0"/>
              </a:rPr>
              <a:t> </a:t>
            </a:r>
            <a:r>
              <a:rPr lang="nl-NL" altLang="tr-TR" b="1" dirty="0">
                <a:cs typeface="Calibri" panose="020F0502020204030204" pitchFamily="34" charset="0"/>
              </a:rPr>
              <a:t>tarama modelleri</a:t>
            </a:r>
            <a:r>
              <a:rPr lang="tr-TR" altLang="tr-TR" b="1" dirty="0" smtClean="0">
                <a:cs typeface="Calibri" panose="020F0502020204030204" pitchFamily="34" charset="0"/>
              </a:rPr>
              <a:t>”</a:t>
            </a:r>
            <a:r>
              <a:rPr lang="tr-TR" altLang="tr-TR" b="1" dirty="0"/>
              <a:t> </a:t>
            </a:r>
            <a:r>
              <a:rPr lang="tr-TR" altLang="tr-TR" dirty="0" smtClean="0"/>
              <a:t>denir.</a:t>
            </a:r>
          </a:p>
          <a:p>
            <a:pPr algn="just"/>
            <a:endParaRPr lang="tr-TR" altLang="tr-TR" dirty="0" smtClean="0"/>
          </a:p>
          <a:p>
            <a:pPr algn="just"/>
            <a:r>
              <a:rPr lang="tr-TR" altLang="tr-TR" dirty="0"/>
              <a:t>İlişkisel tarama modellerine örnek:</a:t>
            </a:r>
          </a:p>
          <a:p>
            <a:pPr algn="just">
              <a:buNone/>
            </a:pPr>
            <a:r>
              <a:rPr lang="tr-TR" altLang="tr-TR" dirty="0"/>
              <a:t>S</a:t>
            </a:r>
            <a:r>
              <a:rPr lang="nl-NL" altLang="tr-TR" dirty="0"/>
              <a:t>igara içme alışkanlığı ile akciğer kanserine yakalanma durumu,</a:t>
            </a:r>
            <a:endParaRPr lang="tr-TR" altLang="tr-TR" dirty="0"/>
          </a:p>
          <a:p>
            <a:pPr algn="just">
              <a:buNone/>
            </a:pPr>
            <a:r>
              <a:rPr lang="tr-TR" altLang="tr-TR" dirty="0"/>
              <a:t>S</a:t>
            </a:r>
            <a:r>
              <a:rPr lang="nl-NL" altLang="tr-TR" dirty="0"/>
              <a:t>osyo-ekonomik düzey ile ailedeki çocuk sayısı</a:t>
            </a:r>
            <a:endParaRPr lang="tr-TR" altLang="tr-TR" dirty="0"/>
          </a:p>
          <a:p>
            <a:pPr algn="just"/>
            <a:endParaRPr lang="tr-TR" altLang="tr-TR" dirty="0" smtClean="0"/>
          </a:p>
          <a:p>
            <a:pPr algn="just"/>
            <a:r>
              <a:rPr lang="tr-TR" altLang="tr-TR" dirty="0"/>
              <a:t>İ</a:t>
            </a:r>
            <a:r>
              <a:rPr lang="nl-NL" altLang="tr-TR" dirty="0"/>
              <a:t>lişkisel çözümlemeler </a:t>
            </a:r>
            <a:r>
              <a:rPr lang="tr-TR" altLang="tr-TR" dirty="0" smtClean="0"/>
              <a:t>“</a:t>
            </a:r>
            <a:r>
              <a:rPr lang="nl-NL" altLang="tr-TR" i="1" dirty="0"/>
              <a:t>korelasyon türü</a:t>
            </a:r>
            <a:r>
              <a:rPr lang="tr-TR" altLang="tr-TR" dirty="0"/>
              <a:t>”</a:t>
            </a:r>
            <a:r>
              <a:rPr lang="nl-NL" altLang="tr-TR" dirty="0"/>
              <a:t> ve </a:t>
            </a:r>
            <a:r>
              <a:rPr lang="tr-TR" altLang="tr-TR" dirty="0"/>
              <a:t>“</a:t>
            </a:r>
            <a:r>
              <a:rPr lang="nl-NL" altLang="tr-TR" i="1" dirty="0"/>
              <a:t>karşılaştırma türü</a:t>
            </a:r>
            <a:r>
              <a:rPr lang="tr-TR" altLang="tr-TR" dirty="0"/>
              <a:t>”</a:t>
            </a:r>
            <a:r>
              <a:rPr lang="nl-NL" altLang="tr-TR" dirty="0"/>
              <a:t> </a:t>
            </a:r>
            <a:r>
              <a:rPr lang="tr-TR" altLang="tr-TR" dirty="0" smtClean="0"/>
              <a:t>olmak üzere iki türlü yapılabilir. </a:t>
            </a:r>
          </a:p>
          <a:p>
            <a:pPr algn="just"/>
            <a:endParaRPr lang="tr-TR" altLang="tr-TR" dirty="0" smtClean="0"/>
          </a:p>
          <a:p>
            <a:pPr algn="just"/>
            <a:endParaRPr lang="tr-TR" altLang="tr-TR" dirty="0"/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793145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27647" y="1459832"/>
            <a:ext cx="10936706" cy="5037221"/>
          </a:xfrm>
        </p:spPr>
        <p:txBody>
          <a:bodyPr>
            <a:normAutofit lnSpcReduction="10000"/>
          </a:bodyPr>
          <a:lstStyle/>
          <a:p>
            <a:r>
              <a:rPr lang="nl-NL" altLang="tr-TR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Korelasyon </a:t>
            </a:r>
            <a:r>
              <a:rPr lang="nl-NL" altLang="tr-TR" i="1" dirty="0">
                <a:latin typeface="Calibri" panose="020F0502020204030204" pitchFamily="34" charset="0"/>
                <a:cs typeface="Calibri" panose="020F0502020204030204" pitchFamily="34" charset="0"/>
              </a:rPr>
              <a:t>türü </a:t>
            </a:r>
            <a:r>
              <a:rPr lang="nl-NL" altLang="tr-TR" dirty="0">
                <a:latin typeface="Calibri" panose="020F0502020204030204" pitchFamily="34" charset="0"/>
                <a:cs typeface="Calibri" panose="020F0502020204030204" pitchFamily="34" charset="0"/>
              </a:rPr>
              <a:t>ilişki aramalarda değişkenlerin birlikte değişip değişmedikleri, birlikte değişim varsa bunun nasıl olduğu öğrenilmeye çalışılır</a:t>
            </a:r>
            <a:r>
              <a:rPr lang="nl-NL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tr-TR" altLang="tr-TR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tr-TR" altLang="tr-TR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Örn</a:t>
            </a:r>
            <a:r>
              <a:rPr lang="tr-TR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: Bireylerin zeka düzeyleri ile akademik başarıları arasındaki ilişki</a:t>
            </a:r>
          </a:p>
          <a:p>
            <a:endParaRPr lang="tr-TR" altLang="tr-TR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nl-NL" altLang="tr-TR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Karşılaştırma </a:t>
            </a:r>
            <a:r>
              <a:rPr lang="nl-NL" altLang="tr-TR" i="1" dirty="0">
                <a:latin typeface="Calibri" panose="020F0502020204030204" pitchFamily="34" charset="0"/>
                <a:cs typeface="Calibri" panose="020F0502020204030204" pitchFamily="34" charset="0"/>
              </a:rPr>
              <a:t>türü </a:t>
            </a:r>
            <a:r>
              <a:rPr lang="nl-NL" altLang="tr-TR" dirty="0">
                <a:latin typeface="Calibri" panose="020F0502020204030204" pitchFamily="34" charset="0"/>
                <a:cs typeface="Calibri" panose="020F0502020204030204" pitchFamily="34" charset="0"/>
              </a:rPr>
              <a:t>ilişkisel </a:t>
            </a:r>
            <a:r>
              <a:rPr lang="nl-NL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taramalar</a:t>
            </a:r>
            <a:r>
              <a:rPr lang="tr-TR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 ise</a:t>
            </a:r>
            <a:r>
              <a:rPr lang="nl-NL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nl-NL" altLang="tr-TR" dirty="0">
                <a:latin typeface="Calibri" panose="020F0502020204030204" pitchFamily="34" charset="0"/>
                <a:cs typeface="Calibri" panose="020F0502020204030204" pitchFamily="34" charset="0"/>
              </a:rPr>
              <a:t>deneme modellerine en yakın araştırma düzenleridir. </a:t>
            </a:r>
            <a:r>
              <a:rPr lang="tr-TR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Ancak </a:t>
            </a:r>
            <a:r>
              <a:rPr lang="nl-NL" altLang="tr-TR" dirty="0">
                <a:latin typeface="Calibri" panose="020F0502020204030204" pitchFamily="34" charset="0"/>
                <a:cs typeface="Calibri" panose="020F0502020204030204" pitchFamily="34" charset="0"/>
              </a:rPr>
              <a:t>Burada elde edilen neden sonuç ilişkileri bir kestirimden öteye gidemez. Gerçek neden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nl-NL" altLang="tr-TR" dirty="0">
                <a:latin typeface="Calibri" panose="020F0502020204030204" pitchFamily="34" charset="0"/>
                <a:cs typeface="Calibri" panose="020F0502020204030204" pitchFamily="34" charset="0"/>
              </a:rPr>
              <a:t>sonuç ilişkileri ancak deneme modelleri ile elde edilir. </a:t>
            </a:r>
            <a:endParaRPr lang="tr-TR" altLang="tr-TR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tr-TR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   </a:t>
            </a:r>
            <a:r>
              <a:rPr lang="tr-TR" altLang="tr-TR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Örn</a:t>
            </a:r>
            <a:r>
              <a:rPr lang="tr-TR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: Öğrencilerin okula ilişkin motivasyonlarının düşük-orta-yüksek şeklinde    sınıflandırıp, bu iç ayrı gruptaki öğrencilerin okul başarılarının karşılaştırılması</a:t>
            </a:r>
          </a:p>
          <a:p>
            <a:endParaRPr lang="tr-TR" altLang="tr-T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tr-TR" altLang="tr-T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tr-TR" altLang="tr-T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tr-T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924185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705</Words>
  <Application>Microsoft Office PowerPoint</Application>
  <PresentationFormat>Geniş ekran</PresentationFormat>
  <Paragraphs>49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Teması</vt:lpstr>
      <vt:lpstr>Araştırma Modeli</vt:lpstr>
      <vt:lpstr>İç Geçerliği Etkileyen Faktörler (Büyüköztürk vd., 2013; Karasar, 2005)</vt:lpstr>
      <vt:lpstr>İç Geçerliği Etkileyen Faktörler</vt:lpstr>
      <vt:lpstr>İç Geçerliği Etkileyen Faktörler</vt:lpstr>
      <vt:lpstr>İç Geçerliği Etkileyen Faktörler</vt:lpstr>
      <vt:lpstr>Dış Geçerliği Etkileyen Faktörler (Büyüköztürk vd., 2013)</vt:lpstr>
      <vt:lpstr>Dış Geçerliği Etkileyen Faktörler</vt:lpstr>
      <vt:lpstr>PowerPoint Sunusu</vt:lpstr>
      <vt:lpstr>PowerPoint Sunusu</vt:lpstr>
      <vt:lpstr>Bölüm II: Yöntem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TUGCE</dc:creator>
  <cp:lastModifiedBy>TUGCE</cp:lastModifiedBy>
  <cp:revision>5</cp:revision>
  <dcterms:created xsi:type="dcterms:W3CDTF">2018-02-01T12:24:48Z</dcterms:created>
  <dcterms:modified xsi:type="dcterms:W3CDTF">2018-02-01T13:30:54Z</dcterms:modified>
</cp:coreProperties>
</file>