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649" r:id="rId2"/>
    <p:sldId id="352" r:id="rId3"/>
    <p:sldId id="264" r:id="rId4"/>
    <p:sldId id="344" r:id="rId5"/>
    <p:sldId id="346" r:id="rId6"/>
    <p:sldId id="573" r:id="rId7"/>
    <p:sldId id="347" r:id="rId8"/>
    <p:sldId id="349" r:id="rId9"/>
    <p:sldId id="660" r:id="rId10"/>
    <p:sldId id="650" r:id="rId11"/>
    <p:sldId id="737" r:id="rId12"/>
    <p:sldId id="605" r:id="rId13"/>
    <p:sldId id="606" r:id="rId14"/>
    <p:sldId id="607" r:id="rId15"/>
    <p:sldId id="608" r:id="rId16"/>
    <p:sldId id="609" r:id="rId17"/>
    <p:sldId id="610" r:id="rId18"/>
    <p:sldId id="611" r:id="rId19"/>
    <p:sldId id="612" r:id="rId20"/>
    <p:sldId id="613" r:id="rId21"/>
    <p:sldId id="614" r:id="rId22"/>
    <p:sldId id="615" r:id="rId23"/>
    <p:sldId id="616" r:id="rId24"/>
    <p:sldId id="63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648B4-9A8B-4981-A8A5-F48DA267680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CFF44-56B4-405E-947B-DB108B932D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73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1 Slayt Görüntüsü Yer Tutucusu">
            <a:extLst>
              <a:ext uri="{FF2B5EF4-FFF2-40B4-BE49-F238E27FC236}">
                <a16:creationId xmlns:a16="http://schemas.microsoft.com/office/drawing/2014/main" id="{05D947FF-14EB-4B10-A134-7331BD075A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2 Not Yer Tutucusu">
            <a:extLst>
              <a:ext uri="{FF2B5EF4-FFF2-40B4-BE49-F238E27FC236}">
                <a16:creationId xmlns:a16="http://schemas.microsoft.com/office/drawing/2014/main" id="{4491A331-1F56-45AB-B01C-2D7BC7B1B2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12644" name="3 Slayt Numarası Yer Tutucusu">
            <a:extLst>
              <a:ext uri="{FF2B5EF4-FFF2-40B4-BE49-F238E27FC236}">
                <a16:creationId xmlns:a16="http://schemas.microsoft.com/office/drawing/2014/main" id="{07E732F7-EF8E-471A-940D-16465A1ED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579C2A-6262-46DF-A40A-2A54836CE812}" type="slidenum">
              <a:rPr lang="tr-TR" altLang="tr-TR" sz="1200"/>
              <a:pPr/>
              <a:t>1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Slayt Görüntüsü Yer Tutucusu">
            <a:extLst>
              <a:ext uri="{FF2B5EF4-FFF2-40B4-BE49-F238E27FC236}">
                <a16:creationId xmlns:a16="http://schemas.microsoft.com/office/drawing/2014/main" id="{FE3DBCAF-8DD8-45FA-A9FA-38AF864935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2 Not Yer Tutucusu">
            <a:extLst>
              <a:ext uri="{FF2B5EF4-FFF2-40B4-BE49-F238E27FC236}">
                <a16:creationId xmlns:a16="http://schemas.microsoft.com/office/drawing/2014/main" id="{A4486B5A-2938-4686-8A9D-CC2CC2D8BA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31076" name="3 Slayt Numarası Yer Tutucusu">
            <a:extLst>
              <a:ext uri="{FF2B5EF4-FFF2-40B4-BE49-F238E27FC236}">
                <a16:creationId xmlns:a16="http://schemas.microsoft.com/office/drawing/2014/main" id="{70F8E0C4-90CD-4D8C-B307-3C976A1F20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11C44A-F7AD-420A-86A8-CE3F67AE504D}" type="slidenum">
              <a:rPr lang="tr-TR" altLang="tr-TR" sz="1200"/>
              <a:pPr/>
              <a:t>10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Slayt Görüntüsü Yer Tutucusu">
            <a:extLst>
              <a:ext uri="{FF2B5EF4-FFF2-40B4-BE49-F238E27FC236}">
                <a16:creationId xmlns:a16="http://schemas.microsoft.com/office/drawing/2014/main" id="{96EF7095-951E-42CE-A37D-17B11FB367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2 Not Yer Tutucusu">
            <a:extLst>
              <a:ext uri="{FF2B5EF4-FFF2-40B4-BE49-F238E27FC236}">
                <a16:creationId xmlns:a16="http://schemas.microsoft.com/office/drawing/2014/main" id="{1F16029F-D720-4884-9D26-B254F0E79A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34148" name="3 Slayt Numarası Yer Tutucusu">
            <a:extLst>
              <a:ext uri="{FF2B5EF4-FFF2-40B4-BE49-F238E27FC236}">
                <a16:creationId xmlns:a16="http://schemas.microsoft.com/office/drawing/2014/main" id="{AE0F7378-87BF-44D8-865F-A93EE7826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F004EF-78B5-4E59-A547-EB06E9648D68}" type="slidenum">
              <a:rPr lang="tr-TR" altLang="tr-TR" sz="1200"/>
              <a:pPr/>
              <a:t>12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1 Slayt Görüntüsü Yer Tutucusu">
            <a:extLst>
              <a:ext uri="{FF2B5EF4-FFF2-40B4-BE49-F238E27FC236}">
                <a16:creationId xmlns:a16="http://schemas.microsoft.com/office/drawing/2014/main" id="{EB590855-C46E-4514-9B75-CED4831876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2 Not Yer Tutucusu">
            <a:extLst>
              <a:ext uri="{FF2B5EF4-FFF2-40B4-BE49-F238E27FC236}">
                <a16:creationId xmlns:a16="http://schemas.microsoft.com/office/drawing/2014/main" id="{68CFDB31-75CE-4227-8F7F-4394AD9FDA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36196" name="3 Slayt Numarası Yer Tutucusu">
            <a:extLst>
              <a:ext uri="{FF2B5EF4-FFF2-40B4-BE49-F238E27FC236}">
                <a16:creationId xmlns:a16="http://schemas.microsoft.com/office/drawing/2014/main" id="{43A390D6-18C1-4C2C-8447-3CAD3DB47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C362C32-42AD-4D35-84CB-02DDADF72881}" type="slidenum">
              <a:rPr lang="tr-TR" altLang="tr-TR" sz="1200"/>
              <a:pPr/>
              <a:t>13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1 Slayt Görüntüsü Yer Tutucusu">
            <a:extLst>
              <a:ext uri="{FF2B5EF4-FFF2-40B4-BE49-F238E27FC236}">
                <a16:creationId xmlns:a16="http://schemas.microsoft.com/office/drawing/2014/main" id="{0BDF7DB0-8D69-46B2-85C1-AD5827B399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2 Not Yer Tutucusu">
            <a:extLst>
              <a:ext uri="{FF2B5EF4-FFF2-40B4-BE49-F238E27FC236}">
                <a16:creationId xmlns:a16="http://schemas.microsoft.com/office/drawing/2014/main" id="{C88845FC-FBDF-4E69-BD94-987B746E2D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38244" name="3 Slayt Numarası Yer Tutucusu">
            <a:extLst>
              <a:ext uri="{FF2B5EF4-FFF2-40B4-BE49-F238E27FC236}">
                <a16:creationId xmlns:a16="http://schemas.microsoft.com/office/drawing/2014/main" id="{C97F69AE-0158-40EC-8B54-D56037EBD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A2C501-8813-4BF4-AB52-0AF6DC9A3D7A}" type="slidenum">
              <a:rPr lang="tr-TR" altLang="tr-TR" sz="1200"/>
              <a:pPr/>
              <a:t>14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Slayt Görüntüsü Yer Tutucusu">
            <a:extLst>
              <a:ext uri="{FF2B5EF4-FFF2-40B4-BE49-F238E27FC236}">
                <a16:creationId xmlns:a16="http://schemas.microsoft.com/office/drawing/2014/main" id="{6EEEB697-01D6-4505-A276-D1098F5AC2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2 Not Yer Tutucusu">
            <a:extLst>
              <a:ext uri="{FF2B5EF4-FFF2-40B4-BE49-F238E27FC236}">
                <a16:creationId xmlns:a16="http://schemas.microsoft.com/office/drawing/2014/main" id="{F8AE01E5-34ED-4DDD-8F38-D3E5C96E4E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0292" name="3 Slayt Numarası Yer Tutucusu">
            <a:extLst>
              <a:ext uri="{FF2B5EF4-FFF2-40B4-BE49-F238E27FC236}">
                <a16:creationId xmlns:a16="http://schemas.microsoft.com/office/drawing/2014/main" id="{BA170F0B-D75D-4DB2-9388-C6E65E059E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CA5EEA-D1B0-4195-B229-F47F5F9B1673}" type="slidenum">
              <a:rPr lang="tr-TR" altLang="tr-TR" sz="1200"/>
              <a:pPr/>
              <a:t>15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1 Slayt Görüntüsü Yer Tutucusu">
            <a:extLst>
              <a:ext uri="{FF2B5EF4-FFF2-40B4-BE49-F238E27FC236}">
                <a16:creationId xmlns:a16="http://schemas.microsoft.com/office/drawing/2014/main" id="{C0EA5360-73F0-4ADB-9501-B7FFD83998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2 Not Yer Tutucusu">
            <a:extLst>
              <a:ext uri="{FF2B5EF4-FFF2-40B4-BE49-F238E27FC236}">
                <a16:creationId xmlns:a16="http://schemas.microsoft.com/office/drawing/2014/main" id="{E7F44239-F935-4AA1-928E-07A501DA4C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2340" name="3 Slayt Numarası Yer Tutucusu">
            <a:extLst>
              <a:ext uri="{FF2B5EF4-FFF2-40B4-BE49-F238E27FC236}">
                <a16:creationId xmlns:a16="http://schemas.microsoft.com/office/drawing/2014/main" id="{AA542814-0838-45C1-8A83-B41E2551E5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7DC946-39E1-4414-919A-6ED0B281470A}" type="slidenum">
              <a:rPr lang="tr-TR" altLang="tr-TR" sz="1200"/>
              <a:pPr/>
              <a:t>16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1 Slayt Görüntüsü Yer Tutucusu">
            <a:extLst>
              <a:ext uri="{FF2B5EF4-FFF2-40B4-BE49-F238E27FC236}">
                <a16:creationId xmlns:a16="http://schemas.microsoft.com/office/drawing/2014/main" id="{097AA73F-E610-4666-B2DD-C61BDE15EB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2 Not Yer Tutucusu">
            <a:extLst>
              <a:ext uri="{FF2B5EF4-FFF2-40B4-BE49-F238E27FC236}">
                <a16:creationId xmlns:a16="http://schemas.microsoft.com/office/drawing/2014/main" id="{84D85D2B-B84F-4F7B-95BF-83003D803D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4388" name="3 Slayt Numarası Yer Tutucusu">
            <a:extLst>
              <a:ext uri="{FF2B5EF4-FFF2-40B4-BE49-F238E27FC236}">
                <a16:creationId xmlns:a16="http://schemas.microsoft.com/office/drawing/2014/main" id="{1DE91FFB-064B-42B4-899F-20228228EC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A76A34-93EA-4598-BA20-7E225A9DCA82}" type="slidenum">
              <a:rPr lang="tr-TR" altLang="tr-TR" sz="1200"/>
              <a:pPr/>
              <a:t>17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1 Slayt Görüntüsü Yer Tutucusu">
            <a:extLst>
              <a:ext uri="{FF2B5EF4-FFF2-40B4-BE49-F238E27FC236}">
                <a16:creationId xmlns:a16="http://schemas.microsoft.com/office/drawing/2014/main" id="{2FA05DF6-8115-464D-A122-31EA6BBEF0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5" name="2 Not Yer Tutucusu">
            <a:extLst>
              <a:ext uri="{FF2B5EF4-FFF2-40B4-BE49-F238E27FC236}">
                <a16:creationId xmlns:a16="http://schemas.microsoft.com/office/drawing/2014/main" id="{DDC8300E-E011-4512-9C4F-6936ABC79C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6436" name="3 Slayt Numarası Yer Tutucusu">
            <a:extLst>
              <a:ext uri="{FF2B5EF4-FFF2-40B4-BE49-F238E27FC236}">
                <a16:creationId xmlns:a16="http://schemas.microsoft.com/office/drawing/2014/main" id="{142D954B-FC02-4017-8147-4EE31F678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B9003B-7A0E-4F15-84D4-C64C2E7868FA}" type="slidenum">
              <a:rPr lang="tr-TR" altLang="tr-TR" sz="1200"/>
              <a:pPr/>
              <a:t>18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1 Slayt Görüntüsü Yer Tutucusu">
            <a:extLst>
              <a:ext uri="{FF2B5EF4-FFF2-40B4-BE49-F238E27FC236}">
                <a16:creationId xmlns:a16="http://schemas.microsoft.com/office/drawing/2014/main" id="{DF30B708-2307-4A57-92E7-85862EBC5B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3" name="2 Not Yer Tutucusu">
            <a:extLst>
              <a:ext uri="{FF2B5EF4-FFF2-40B4-BE49-F238E27FC236}">
                <a16:creationId xmlns:a16="http://schemas.microsoft.com/office/drawing/2014/main" id="{62DE41B7-B751-4DCE-88F1-02A2A2FB69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48484" name="3 Slayt Numarası Yer Tutucusu">
            <a:extLst>
              <a:ext uri="{FF2B5EF4-FFF2-40B4-BE49-F238E27FC236}">
                <a16:creationId xmlns:a16="http://schemas.microsoft.com/office/drawing/2014/main" id="{B3B118EE-31E6-4F05-AB3C-61A02F5375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7E782E-A893-4768-B7A0-8446B7A88707}" type="slidenum">
              <a:rPr lang="tr-TR" altLang="tr-TR" sz="1200"/>
              <a:pPr/>
              <a:t>19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1 Slayt Görüntüsü Yer Tutucusu">
            <a:extLst>
              <a:ext uri="{FF2B5EF4-FFF2-40B4-BE49-F238E27FC236}">
                <a16:creationId xmlns:a16="http://schemas.microsoft.com/office/drawing/2014/main" id="{D6323004-3B55-48E7-B82C-1CE4173E58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1" name="2 Not Yer Tutucusu">
            <a:extLst>
              <a:ext uri="{FF2B5EF4-FFF2-40B4-BE49-F238E27FC236}">
                <a16:creationId xmlns:a16="http://schemas.microsoft.com/office/drawing/2014/main" id="{FF46ACCB-F6E5-4D79-9DF8-21928FDA80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50532" name="3 Slayt Numarası Yer Tutucusu">
            <a:extLst>
              <a:ext uri="{FF2B5EF4-FFF2-40B4-BE49-F238E27FC236}">
                <a16:creationId xmlns:a16="http://schemas.microsoft.com/office/drawing/2014/main" id="{3B82D5B0-0BC9-490A-ABBD-836EEE2555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5B3CBD-902F-4A7C-8323-43B929BCF81D}" type="slidenum">
              <a:rPr lang="tr-TR" altLang="tr-TR" sz="1200"/>
              <a:pPr/>
              <a:t>20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Slayt Görüntüsü Yer Tutucusu">
            <a:extLst>
              <a:ext uri="{FF2B5EF4-FFF2-40B4-BE49-F238E27FC236}">
                <a16:creationId xmlns:a16="http://schemas.microsoft.com/office/drawing/2014/main" id="{60450B25-BB96-4AE5-87EE-6BC7CCF7ED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2 Not Yer Tutucusu">
            <a:extLst>
              <a:ext uri="{FF2B5EF4-FFF2-40B4-BE49-F238E27FC236}">
                <a16:creationId xmlns:a16="http://schemas.microsoft.com/office/drawing/2014/main" id="{CF775B4F-5501-421F-B7E2-C09AE18165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14692" name="3 Slayt Numarası Yer Tutucusu">
            <a:extLst>
              <a:ext uri="{FF2B5EF4-FFF2-40B4-BE49-F238E27FC236}">
                <a16:creationId xmlns:a16="http://schemas.microsoft.com/office/drawing/2014/main" id="{5245DD46-7DE2-480F-AE43-974FD142A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347A7B-A14B-4A6C-AFA5-8DC4ABBA1962}" type="slidenum">
              <a:rPr lang="tr-TR" altLang="tr-TR" sz="1200"/>
              <a:pPr/>
              <a:t>2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1 Slayt Görüntüsü Yer Tutucusu">
            <a:extLst>
              <a:ext uri="{FF2B5EF4-FFF2-40B4-BE49-F238E27FC236}">
                <a16:creationId xmlns:a16="http://schemas.microsoft.com/office/drawing/2014/main" id="{761C24D2-C4EB-458F-A9EA-E46FE9FE0B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2579" name="2 Not Yer Tutucusu">
            <a:extLst>
              <a:ext uri="{FF2B5EF4-FFF2-40B4-BE49-F238E27FC236}">
                <a16:creationId xmlns:a16="http://schemas.microsoft.com/office/drawing/2014/main" id="{52DB7761-8D76-45BF-AF1C-827ECDCD85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52580" name="3 Slayt Numarası Yer Tutucusu">
            <a:extLst>
              <a:ext uri="{FF2B5EF4-FFF2-40B4-BE49-F238E27FC236}">
                <a16:creationId xmlns:a16="http://schemas.microsoft.com/office/drawing/2014/main" id="{2D79FA96-5ADE-4FD4-9246-C805A0444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E97705-E92A-428A-AE35-A3911F59604D}" type="slidenum">
              <a:rPr lang="tr-TR" altLang="tr-TR" sz="1200"/>
              <a:pPr/>
              <a:t>21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1 Slayt Görüntüsü Yer Tutucusu">
            <a:extLst>
              <a:ext uri="{FF2B5EF4-FFF2-40B4-BE49-F238E27FC236}">
                <a16:creationId xmlns:a16="http://schemas.microsoft.com/office/drawing/2014/main" id="{7C96F82A-C329-4C4B-9D62-63F8885428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2 Not Yer Tutucusu">
            <a:extLst>
              <a:ext uri="{FF2B5EF4-FFF2-40B4-BE49-F238E27FC236}">
                <a16:creationId xmlns:a16="http://schemas.microsoft.com/office/drawing/2014/main" id="{E4F5AD79-457D-4AE2-82DB-AE03154F76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54628" name="3 Slayt Numarası Yer Tutucusu">
            <a:extLst>
              <a:ext uri="{FF2B5EF4-FFF2-40B4-BE49-F238E27FC236}">
                <a16:creationId xmlns:a16="http://schemas.microsoft.com/office/drawing/2014/main" id="{8D73D8D6-C2A1-48AE-B710-AEB30D4D88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D54B31E-FE45-40CE-8A7D-A45534A73682}" type="slidenum">
              <a:rPr lang="tr-TR" altLang="tr-TR" sz="1200"/>
              <a:pPr/>
              <a:t>22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1 Slayt Görüntüsü Yer Tutucusu">
            <a:extLst>
              <a:ext uri="{FF2B5EF4-FFF2-40B4-BE49-F238E27FC236}">
                <a16:creationId xmlns:a16="http://schemas.microsoft.com/office/drawing/2014/main" id="{A6BF6874-88BC-4404-9142-5989081A9E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2 Not Yer Tutucusu">
            <a:extLst>
              <a:ext uri="{FF2B5EF4-FFF2-40B4-BE49-F238E27FC236}">
                <a16:creationId xmlns:a16="http://schemas.microsoft.com/office/drawing/2014/main" id="{18829774-E5F5-4C38-B6DD-79D00A96B5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56676" name="3 Slayt Numarası Yer Tutucusu">
            <a:extLst>
              <a:ext uri="{FF2B5EF4-FFF2-40B4-BE49-F238E27FC236}">
                <a16:creationId xmlns:a16="http://schemas.microsoft.com/office/drawing/2014/main" id="{704F0EB2-4A48-48FE-9147-E43B56A87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2925F6-FBA8-4209-8CDC-D4CC775E15F9}" type="slidenum">
              <a:rPr lang="tr-TR" altLang="tr-TR" sz="1200"/>
              <a:pPr/>
              <a:t>23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1 Slayt Görüntüsü Yer Tutucusu">
            <a:extLst>
              <a:ext uri="{FF2B5EF4-FFF2-40B4-BE49-F238E27FC236}">
                <a16:creationId xmlns:a16="http://schemas.microsoft.com/office/drawing/2014/main" id="{3D2BE391-2EED-428C-98A6-D5C9323E4D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2 Not Yer Tutucusu">
            <a:extLst>
              <a:ext uri="{FF2B5EF4-FFF2-40B4-BE49-F238E27FC236}">
                <a16:creationId xmlns:a16="http://schemas.microsoft.com/office/drawing/2014/main" id="{7F607D62-F632-4C04-A6AE-E9BEF95546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58724" name="3 Slayt Numarası Yer Tutucusu">
            <a:extLst>
              <a:ext uri="{FF2B5EF4-FFF2-40B4-BE49-F238E27FC236}">
                <a16:creationId xmlns:a16="http://schemas.microsoft.com/office/drawing/2014/main" id="{55E55E14-9572-427A-867A-BCE2A6CD57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493382-01BC-44B4-8D6D-8C5BB5648708}" type="slidenum">
              <a:rPr lang="tr-TR" altLang="tr-TR" sz="1200"/>
              <a:pPr/>
              <a:t>24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1 Slayt Görüntüsü Yer Tutucusu">
            <a:extLst>
              <a:ext uri="{FF2B5EF4-FFF2-40B4-BE49-F238E27FC236}">
                <a16:creationId xmlns:a16="http://schemas.microsoft.com/office/drawing/2014/main" id="{5D367158-6188-41D3-B982-82082C6D71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2 Not Yer Tutucusu">
            <a:extLst>
              <a:ext uri="{FF2B5EF4-FFF2-40B4-BE49-F238E27FC236}">
                <a16:creationId xmlns:a16="http://schemas.microsoft.com/office/drawing/2014/main" id="{A148CE9C-9AD5-46B3-A19E-CC5A21F8F0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16740" name="3 Slayt Numarası Yer Tutucusu">
            <a:extLst>
              <a:ext uri="{FF2B5EF4-FFF2-40B4-BE49-F238E27FC236}">
                <a16:creationId xmlns:a16="http://schemas.microsoft.com/office/drawing/2014/main" id="{40151774-4A3A-49BD-944B-D3A11CEC1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B40241-2422-400D-B9E1-7B746991B26E}" type="slidenum">
              <a:rPr lang="tr-TR" altLang="tr-TR" sz="1200"/>
              <a:pPr/>
              <a:t>3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>
            <a:extLst>
              <a:ext uri="{FF2B5EF4-FFF2-40B4-BE49-F238E27FC236}">
                <a16:creationId xmlns:a16="http://schemas.microsoft.com/office/drawing/2014/main" id="{21FDB013-73BD-46CB-B8DA-1AD65B757C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2 Not Yer Tutucusu">
            <a:extLst>
              <a:ext uri="{FF2B5EF4-FFF2-40B4-BE49-F238E27FC236}">
                <a16:creationId xmlns:a16="http://schemas.microsoft.com/office/drawing/2014/main" id="{830E9A55-88A5-4C98-9730-E20822A199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18788" name="3 Slayt Numarası Yer Tutucusu">
            <a:extLst>
              <a:ext uri="{FF2B5EF4-FFF2-40B4-BE49-F238E27FC236}">
                <a16:creationId xmlns:a16="http://schemas.microsoft.com/office/drawing/2014/main" id="{AD17B01A-5AC7-44F2-8C5B-13E37C1F33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3B6A45-C607-43A9-A3F0-30B9D88EE8C9}" type="slidenum">
              <a:rPr lang="tr-TR" altLang="tr-TR" sz="1200"/>
              <a:pPr/>
              <a:t>4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Slayt Görüntüsü Yer Tutucusu">
            <a:extLst>
              <a:ext uri="{FF2B5EF4-FFF2-40B4-BE49-F238E27FC236}">
                <a16:creationId xmlns:a16="http://schemas.microsoft.com/office/drawing/2014/main" id="{DF60090D-C1BA-44FD-96A3-DB3CD6722D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2 Not Yer Tutucusu">
            <a:extLst>
              <a:ext uri="{FF2B5EF4-FFF2-40B4-BE49-F238E27FC236}">
                <a16:creationId xmlns:a16="http://schemas.microsoft.com/office/drawing/2014/main" id="{33AC8834-B9D8-4877-BF41-0866AE0E35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20836" name="3 Slayt Numarası Yer Tutucusu">
            <a:extLst>
              <a:ext uri="{FF2B5EF4-FFF2-40B4-BE49-F238E27FC236}">
                <a16:creationId xmlns:a16="http://schemas.microsoft.com/office/drawing/2014/main" id="{0BED0CB2-CDCE-43D3-9DDA-CB655AE8D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2A3037-5416-4FA6-852A-26D61067BBB8}" type="slidenum">
              <a:rPr lang="tr-TR" altLang="tr-TR" sz="1200"/>
              <a:pPr/>
              <a:t>5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Slayt Görüntüsü Yer Tutucusu">
            <a:extLst>
              <a:ext uri="{FF2B5EF4-FFF2-40B4-BE49-F238E27FC236}">
                <a16:creationId xmlns:a16="http://schemas.microsoft.com/office/drawing/2014/main" id="{704DBAC7-8BD1-4B1F-84DA-082D2114B7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2 Not Yer Tutucusu">
            <a:extLst>
              <a:ext uri="{FF2B5EF4-FFF2-40B4-BE49-F238E27FC236}">
                <a16:creationId xmlns:a16="http://schemas.microsoft.com/office/drawing/2014/main" id="{B6B2EA94-8587-4B15-952D-BF87CE550B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22884" name="3 Slayt Numarası Yer Tutucusu">
            <a:extLst>
              <a:ext uri="{FF2B5EF4-FFF2-40B4-BE49-F238E27FC236}">
                <a16:creationId xmlns:a16="http://schemas.microsoft.com/office/drawing/2014/main" id="{3324DBAB-A927-4661-9503-D2E7904D6E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EC5372-6B13-48EC-8A6D-36807406F885}" type="slidenum">
              <a:rPr lang="tr-TR" altLang="tr-TR" sz="1200"/>
              <a:pPr/>
              <a:t>6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Slayt Görüntüsü Yer Tutucusu">
            <a:extLst>
              <a:ext uri="{FF2B5EF4-FFF2-40B4-BE49-F238E27FC236}">
                <a16:creationId xmlns:a16="http://schemas.microsoft.com/office/drawing/2014/main" id="{8DC2A110-B9B4-4684-854D-0E7BA73F09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2 Not Yer Tutucusu">
            <a:extLst>
              <a:ext uri="{FF2B5EF4-FFF2-40B4-BE49-F238E27FC236}">
                <a16:creationId xmlns:a16="http://schemas.microsoft.com/office/drawing/2014/main" id="{6C44F779-9815-405A-B035-EE771D20C3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24932" name="3 Slayt Numarası Yer Tutucusu">
            <a:extLst>
              <a:ext uri="{FF2B5EF4-FFF2-40B4-BE49-F238E27FC236}">
                <a16:creationId xmlns:a16="http://schemas.microsoft.com/office/drawing/2014/main" id="{C7EC64E1-9B14-4B55-BA2B-ED285B7730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C5BD434-3CA2-4508-973E-5511EC7575F5}" type="slidenum">
              <a:rPr lang="tr-TR" altLang="tr-TR" sz="1200"/>
              <a:pPr/>
              <a:t>7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Slayt Görüntüsü Yer Tutucusu">
            <a:extLst>
              <a:ext uri="{FF2B5EF4-FFF2-40B4-BE49-F238E27FC236}">
                <a16:creationId xmlns:a16="http://schemas.microsoft.com/office/drawing/2014/main" id="{79C73DA6-E5B2-4415-AB78-18F6BB9114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2 Not Yer Tutucusu">
            <a:extLst>
              <a:ext uri="{FF2B5EF4-FFF2-40B4-BE49-F238E27FC236}">
                <a16:creationId xmlns:a16="http://schemas.microsoft.com/office/drawing/2014/main" id="{66272985-0BB2-41F8-86D8-EC21757E31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26980" name="3 Slayt Numarası Yer Tutucusu">
            <a:extLst>
              <a:ext uri="{FF2B5EF4-FFF2-40B4-BE49-F238E27FC236}">
                <a16:creationId xmlns:a16="http://schemas.microsoft.com/office/drawing/2014/main" id="{17838B1F-5A4D-40CF-872E-E10A820533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8FD136-52ED-4DBD-AF3C-AADB9AB3F675}" type="slidenum">
              <a:rPr lang="tr-TR" altLang="tr-TR" sz="1200"/>
              <a:pPr/>
              <a:t>8</a:t>
            </a:fld>
            <a:endParaRPr lang="tr-TR" altLang="tr-TR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1 Slayt Görüntüsü Yer Tutucusu">
            <a:extLst>
              <a:ext uri="{FF2B5EF4-FFF2-40B4-BE49-F238E27FC236}">
                <a16:creationId xmlns:a16="http://schemas.microsoft.com/office/drawing/2014/main" id="{4651ECDF-363E-4002-AA61-655765B2B9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2 Not Yer Tutucusu">
            <a:extLst>
              <a:ext uri="{FF2B5EF4-FFF2-40B4-BE49-F238E27FC236}">
                <a16:creationId xmlns:a16="http://schemas.microsoft.com/office/drawing/2014/main" id="{68882C7A-B1A5-4E8C-9ACE-F4A59F96C5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/>
          </a:p>
        </p:txBody>
      </p:sp>
      <p:sp>
        <p:nvSpPr>
          <p:cNvPr id="129028" name="3 Slayt Numarası Yer Tutucusu">
            <a:extLst>
              <a:ext uri="{FF2B5EF4-FFF2-40B4-BE49-F238E27FC236}">
                <a16:creationId xmlns:a16="http://schemas.microsoft.com/office/drawing/2014/main" id="{BE775B48-C60A-4E76-B84D-BF4C09CE4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EEB263-540E-466C-932D-D369529CB33E}" type="slidenum">
              <a:rPr lang="tr-TR" altLang="tr-TR" sz="1200"/>
              <a:pPr/>
              <a:t>9</a:t>
            </a:fld>
            <a:endParaRPr lang="tr-TR" altLang="tr-T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458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77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47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56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45285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4155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5417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29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86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6126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27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00473DF-1708-42A4-BA99-18D8145D5658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F73DC6-77CC-4530-BC27-BBF6D95FFA04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930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1 Slayt Numarası Yer Tutucusu">
            <a:extLst>
              <a:ext uri="{FF2B5EF4-FFF2-40B4-BE49-F238E27FC236}">
                <a16:creationId xmlns:a16="http://schemas.microsoft.com/office/drawing/2014/main" id="{7AC2CE1A-D3FF-4AC8-95D2-41D609787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8CC4178-D204-446A-832C-297C4ED3265A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tr-TR" altLang="tr-TR" sz="1400"/>
          </a:p>
        </p:txBody>
      </p:sp>
      <p:sp>
        <p:nvSpPr>
          <p:cNvPr id="3" name="2 Dikdörtgen">
            <a:extLst>
              <a:ext uri="{FF2B5EF4-FFF2-40B4-BE49-F238E27FC236}">
                <a16:creationId xmlns:a16="http://schemas.microsoft.com/office/drawing/2014/main" id="{E4BA9621-7F28-497E-BAB1-C87664B13F68}"/>
              </a:ext>
            </a:extLst>
          </p:cNvPr>
          <p:cNvSpPr/>
          <p:nvPr/>
        </p:nvSpPr>
        <p:spPr>
          <a:xfrm>
            <a:off x="3810000" y="2060576"/>
            <a:ext cx="5526088" cy="20621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tr-TR" sz="32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tr-TR" sz="3200" b="1" dirty="0">
                <a:solidFill>
                  <a:srgbClr val="FF0000"/>
                </a:solidFill>
              </a:rPr>
              <a:t>4.ARAŞTIRMA TÜRLERİ (II.Sınıflandırma)</a:t>
            </a:r>
            <a:br>
              <a:rPr lang="tr-TR" sz="3200" b="1" dirty="0">
                <a:solidFill>
                  <a:srgbClr val="FF0000"/>
                </a:solidFill>
              </a:rPr>
            </a:br>
            <a:endParaRPr lang="tr-T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1 Slayt Numarası Yer Tutucusu">
            <a:extLst>
              <a:ext uri="{FF2B5EF4-FFF2-40B4-BE49-F238E27FC236}">
                <a16:creationId xmlns:a16="http://schemas.microsoft.com/office/drawing/2014/main" id="{D634B621-80EB-4476-8FD7-232DCCF77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EE1115B-5424-45E4-82EC-7EED22A82AA9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tr-TR" altLang="tr-TR" sz="1400"/>
          </a:p>
        </p:txBody>
      </p:sp>
      <p:sp>
        <p:nvSpPr>
          <p:cNvPr id="3" name="2 Dikdörtgen">
            <a:extLst>
              <a:ext uri="{FF2B5EF4-FFF2-40B4-BE49-F238E27FC236}">
                <a16:creationId xmlns:a16="http://schemas.microsoft.com/office/drawing/2014/main" id="{CEE81A32-5DD0-40ED-A052-D455B05DCE22}"/>
              </a:ext>
            </a:extLst>
          </p:cNvPr>
          <p:cNvSpPr/>
          <p:nvPr/>
        </p:nvSpPr>
        <p:spPr>
          <a:xfrm>
            <a:off x="2927350" y="1484313"/>
            <a:ext cx="7416800" cy="2832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tr-TR" sz="32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tr-TR" sz="3200" b="1" dirty="0">
                <a:solidFill>
                  <a:srgbClr val="FF0000"/>
                </a:solidFill>
              </a:rPr>
              <a:t>5.ARAŞTIRMA(TEZ) AŞAMALARI </a:t>
            </a:r>
            <a:br>
              <a:rPr lang="tr-TR" sz="3200" b="1" dirty="0">
                <a:solidFill>
                  <a:srgbClr val="FF0000"/>
                </a:solidFill>
              </a:rPr>
            </a:br>
            <a:r>
              <a:rPr lang="tr-TR" sz="3200" b="1" dirty="0">
                <a:solidFill>
                  <a:srgbClr val="FF0000"/>
                </a:solidFill>
              </a:rPr>
              <a:t>ve</a:t>
            </a:r>
            <a:br>
              <a:rPr lang="tr-TR" sz="3200" b="1" dirty="0">
                <a:solidFill>
                  <a:srgbClr val="FF0000"/>
                </a:solidFill>
              </a:rPr>
            </a:br>
            <a:r>
              <a:rPr lang="tr-TR" sz="3200" b="1" dirty="0">
                <a:solidFill>
                  <a:srgbClr val="FF0000"/>
                </a:solidFill>
              </a:rPr>
              <a:t>ARAŞTIRMA(TEZ) PLANLAMASI</a:t>
            </a:r>
          </a:p>
          <a:p>
            <a:pPr algn="ctr">
              <a:defRPr/>
            </a:pPr>
            <a:r>
              <a:rPr lang="tr-TR" b="1" dirty="0">
                <a:solidFill>
                  <a:srgbClr val="FF0000"/>
                </a:solidFill>
              </a:rPr>
              <a:t>(ARAŞTIRMA(TEZ) ÖNERİSİ)</a:t>
            </a:r>
            <a:br>
              <a:rPr lang="tr-TR" sz="3200" b="1" dirty="0">
                <a:solidFill>
                  <a:srgbClr val="FF0000"/>
                </a:solidFill>
              </a:rPr>
            </a:br>
            <a:endParaRPr lang="tr-TR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>
            <a:extLst>
              <a:ext uri="{FF2B5EF4-FFF2-40B4-BE49-F238E27FC236}">
                <a16:creationId xmlns:a16="http://schemas.microsoft.com/office/drawing/2014/main" id="{38FC3C0A-5843-4544-91A1-E2279070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188913"/>
            <a:ext cx="7772400" cy="1079500"/>
          </a:xfrm>
        </p:spPr>
        <p:txBody>
          <a:bodyPr/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ARAŞTIRMALARDA</a:t>
            </a:r>
            <a:br>
              <a:rPr lang="tr-TR" sz="2400" b="1" dirty="0">
                <a:solidFill>
                  <a:srgbClr val="C00000"/>
                </a:solidFill>
                <a:latin typeface="+mn-lt"/>
              </a:rPr>
            </a:br>
            <a:r>
              <a:rPr lang="tr-TR" sz="2400" b="1" dirty="0">
                <a:solidFill>
                  <a:srgbClr val="C00000"/>
                </a:solidFill>
                <a:latin typeface="+mn-lt"/>
              </a:rPr>
              <a:t>DANIŞMAN/HOCA (MENTOR) ASİSTAN/ÖĞRENCİ(MENTEE)</a:t>
            </a:r>
          </a:p>
        </p:txBody>
      </p:sp>
      <p:sp>
        <p:nvSpPr>
          <p:cNvPr id="132099" name="2 İçerik Yer Tutucusu">
            <a:extLst>
              <a:ext uri="{FF2B5EF4-FFF2-40B4-BE49-F238E27FC236}">
                <a16:creationId xmlns:a16="http://schemas.microsoft.com/office/drawing/2014/main" id="{51BB5A9D-CDE3-4054-8944-D42E5AC99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7164" y="1412876"/>
            <a:ext cx="3398837" cy="5256213"/>
          </a:xfrm>
        </p:spPr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</a:pPr>
            <a:r>
              <a:rPr lang="tr-TR" altLang="tr-TR" sz="2400" b="1">
                <a:solidFill>
                  <a:srgbClr val="C00000"/>
                </a:solidFill>
              </a:rPr>
              <a:t>DANIŞMAN/HOCA</a:t>
            </a:r>
          </a:p>
          <a:p>
            <a:pPr algn="ctr">
              <a:buFont typeface="Monotype Sorts" pitchFamily="2" charset="2"/>
              <a:buNone/>
            </a:pPr>
            <a:r>
              <a:rPr lang="tr-TR" altLang="tr-TR" sz="2400" b="1">
                <a:solidFill>
                  <a:srgbClr val="C00000"/>
                </a:solidFill>
              </a:rPr>
              <a:t>(MENTOR)</a:t>
            </a:r>
          </a:p>
          <a:p>
            <a:r>
              <a:rPr lang="tr-TR" altLang="tr-TR" sz="1800"/>
              <a:t>Bireyin öğrenimi ve eğitimi, yönlenmesi, araştırma yaşamını planlaması ve motivasyonunda etkili olabilecek, örnek alınabilecek kişi.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800"/>
              <a:t>Mentor ve Mentee, Akademik, Mesleki ve Kişisel Etik ilkelerine uymalı,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800"/>
              <a:t>Konu uygun mu?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800"/>
              <a:t>Süre yeterli mi?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800"/>
              <a:t>Kimlerle çalışılmalı?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 sz="1800"/>
              <a:t>Bütçe yeterli mi?</a:t>
            </a:r>
          </a:p>
        </p:txBody>
      </p:sp>
      <p:sp>
        <p:nvSpPr>
          <p:cNvPr id="132100" name="3 İçerik Yer Tutucusu">
            <a:extLst>
              <a:ext uri="{FF2B5EF4-FFF2-40B4-BE49-F238E27FC236}">
                <a16:creationId xmlns:a16="http://schemas.microsoft.com/office/drawing/2014/main" id="{E112F109-E0F5-4DF4-AEBB-B3E66C445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339" y="1341438"/>
            <a:ext cx="4086225" cy="5327650"/>
          </a:xfrm>
        </p:spPr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</a:pPr>
            <a:r>
              <a:rPr lang="tr-TR" altLang="tr-TR" sz="2400" b="1">
                <a:solidFill>
                  <a:srgbClr val="C00000"/>
                </a:solidFill>
              </a:rPr>
              <a:t>ASİSTAN/ÖĞRENCİ</a:t>
            </a:r>
          </a:p>
          <a:p>
            <a:pPr algn="ctr">
              <a:buFont typeface="Monotype Sorts" pitchFamily="2" charset="2"/>
              <a:buNone/>
            </a:pPr>
            <a:r>
              <a:rPr lang="tr-TR" altLang="tr-TR" sz="2400" b="1">
                <a:solidFill>
                  <a:srgbClr val="C00000"/>
                </a:solidFill>
              </a:rPr>
              <a:t>(MENTEE)</a:t>
            </a:r>
          </a:p>
          <a:p>
            <a:pPr>
              <a:buFont typeface="Monotype Sorts" pitchFamily="2" charset="2"/>
              <a:buNone/>
            </a:pPr>
            <a:r>
              <a:rPr lang="tr-TR" altLang="tr-TR" sz="1800"/>
              <a:t>Araştırmanın her aşamasında;</a:t>
            </a:r>
          </a:p>
          <a:p>
            <a:pPr>
              <a:buFont typeface="Times New Roman" panose="02020603050405020304" pitchFamily="18" charset="0"/>
              <a:buAutoNum type="arabicPeriod"/>
            </a:pPr>
            <a:r>
              <a:rPr lang="tr-TR" altLang="tr-TR" sz="1800"/>
              <a:t>Konu seçimi ve belirlenmesi,</a:t>
            </a:r>
          </a:p>
          <a:p>
            <a:pPr>
              <a:buFont typeface="Times New Roman" panose="02020603050405020304" pitchFamily="18" charset="0"/>
              <a:buAutoNum type="arabicPeriod"/>
            </a:pPr>
            <a:r>
              <a:rPr lang="tr-TR" altLang="tr-TR" sz="1800"/>
              <a:t>Araştırmanın planlanması(Öneri),</a:t>
            </a:r>
          </a:p>
          <a:p>
            <a:pPr>
              <a:buFont typeface="Times New Roman" panose="02020603050405020304" pitchFamily="18" charset="0"/>
              <a:buAutoNum type="arabicPeriod"/>
            </a:pPr>
            <a:r>
              <a:rPr lang="tr-TR" altLang="tr-TR" sz="1800"/>
              <a:t>Uygulama ve verilerin toplanması,</a:t>
            </a:r>
          </a:p>
          <a:p>
            <a:pPr>
              <a:buFont typeface="Times New Roman" panose="02020603050405020304" pitchFamily="18" charset="0"/>
              <a:buAutoNum type="arabicPeriod"/>
            </a:pPr>
            <a:r>
              <a:rPr lang="tr-TR" altLang="tr-TR" sz="1800"/>
              <a:t>Değerlendirilmesi(Tablo/Grafik/İstatistik işlemler vb.,)</a:t>
            </a:r>
          </a:p>
          <a:p>
            <a:pPr>
              <a:buFont typeface="Times New Roman" panose="02020603050405020304" pitchFamily="18" charset="0"/>
              <a:buAutoNum type="arabicPeriod"/>
            </a:pPr>
            <a:r>
              <a:rPr lang="tr-TR" altLang="tr-TR" sz="1800"/>
              <a:t>Rapor yazılması/Savunma/Makale,</a:t>
            </a:r>
          </a:p>
          <a:p>
            <a:pPr>
              <a:buFont typeface="Monotype Sorts" pitchFamily="2" charset="2"/>
              <a:buNone/>
            </a:pPr>
            <a:endParaRPr lang="tr-TR" altLang="tr-TR" sz="1800"/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800"/>
              <a:t>Mentor ve Mentee zaman zaman görüşmeli, tartışmalı, doğruya karar vermeli,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800"/>
              <a:t>Her sorunda görüşmeli, daha sonra geriye dönüşü olanaksızlaşabilir.</a:t>
            </a:r>
          </a:p>
        </p:txBody>
      </p:sp>
      <p:sp>
        <p:nvSpPr>
          <p:cNvPr id="132101" name="4 Slayt Numarası Yer Tutucusu">
            <a:extLst>
              <a:ext uri="{FF2B5EF4-FFF2-40B4-BE49-F238E27FC236}">
                <a16:creationId xmlns:a16="http://schemas.microsoft.com/office/drawing/2014/main" id="{F5706E0D-7612-4F27-A857-4213E0F8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6D2B410C-42B0-441E-96A0-1244086E9CC6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>
            <a:extLst>
              <a:ext uri="{FF2B5EF4-FFF2-40B4-BE49-F238E27FC236}">
                <a16:creationId xmlns:a16="http://schemas.microsoft.com/office/drawing/2014/main" id="{349776EB-7107-4876-9DEF-7599B75E4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4"/>
            <a:ext cx="7772400" cy="719137"/>
          </a:xfrm>
        </p:spPr>
        <p:txBody>
          <a:bodyPr/>
          <a:lstStyle/>
          <a:p>
            <a:pPr algn="ctr">
              <a:defRPr/>
            </a:pPr>
            <a:r>
              <a:rPr lang="tr-TR" sz="3200" b="1" dirty="0">
                <a:solidFill>
                  <a:srgbClr val="C00000"/>
                </a:solidFill>
                <a:latin typeface="+mn-lt"/>
              </a:rPr>
              <a:t>BİR ARAŞTIRMANIN AŞAMALARI</a:t>
            </a:r>
            <a:endParaRPr lang="tr-TR" sz="3200" dirty="0">
              <a:latin typeface="+mn-lt"/>
            </a:endParaRPr>
          </a:p>
        </p:txBody>
      </p:sp>
      <p:sp>
        <p:nvSpPr>
          <p:cNvPr id="133123" name="2 İçerik Yer Tutucusu">
            <a:extLst>
              <a:ext uri="{FF2B5EF4-FFF2-40B4-BE49-F238E27FC236}">
                <a16:creationId xmlns:a16="http://schemas.microsoft.com/office/drawing/2014/main" id="{F16EC3FC-CE16-4D83-9B7E-26A217C1F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1052514"/>
            <a:ext cx="7772400" cy="5043487"/>
          </a:xfrm>
        </p:spPr>
        <p:txBody>
          <a:bodyPr/>
          <a:lstStyle/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Konunun belirlenmesi (Problem seçimi),</a:t>
            </a: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endParaRPr lang="tr-TR" altLang="tr-TR" sz="20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Araştırmanın planlanması (Araştırma önerisi),</a:t>
            </a: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endParaRPr lang="tr-TR" altLang="tr-TR" sz="20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Araştırmanın uygulanması (Verilerin toplanması),</a:t>
            </a: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endParaRPr lang="tr-TR" altLang="tr-TR" sz="20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Değerlendirilmesi,</a:t>
            </a:r>
            <a:r>
              <a:rPr lang="tr-TR" altLang="tr-TR" sz="2000" b="1"/>
              <a:t> (Verilerin bilgisayara aktarılması, tablo ve grafiklerin oluşturulması, verilerin analizi, istatistiksel testlerin yapılması),</a:t>
            </a: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endParaRPr lang="tr-TR" altLang="tr-TR" sz="20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52450" indent="-55245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AutoNum type="arabicPeriod"/>
            </a:pPr>
            <a:r>
              <a:rPr lang="tr-TR" altLang="tr-TR" sz="2000" b="1"/>
              <a:t>Rapor ve makale haline getirilmesi, bilgi tüketicilerine ulaştırılması,</a:t>
            </a:r>
          </a:p>
          <a:p>
            <a:pPr marL="552450" indent="-552450"/>
            <a:endParaRPr lang="tr-TR" altLang="tr-TR"/>
          </a:p>
        </p:txBody>
      </p:sp>
      <p:sp>
        <p:nvSpPr>
          <p:cNvPr id="133124" name="3 Slayt Numarası Yer Tutucusu">
            <a:extLst>
              <a:ext uri="{FF2B5EF4-FFF2-40B4-BE49-F238E27FC236}">
                <a16:creationId xmlns:a16="http://schemas.microsoft.com/office/drawing/2014/main" id="{760735E3-DB03-4910-A770-8861AD293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B2F17A6-1E0D-4EA7-9EB2-39FD5DC55A41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>
            <a:extLst>
              <a:ext uri="{FF2B5EF4-FFF2-40B4-BE49-F238E27FC236}">
                <a16:creationId xmlns:a16="http://schemas.microsoft.com/office/drawing/2014/main" id="{77648CF2-CFA5-4FF1-B7D8-4D1FA150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4"/>
            <a:ext cx="7772400" cy="503237"/>
          </a:xfrm>
        </p:spPr>
        <p:txBody>
          <a:bodyPr/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1.KONUNUN BELİRLENMESİ (PROBLEM SEÇİMİ)</a:t>
            </a:r>
            <a:endParaRPr lang="tr-TR" sz="2000" dirty="0">
              <a:latin typeface="+mn-lt"/>
            </a:endParaRPr>
          </a:p>
        </p:txBody>
      </p:sp>
      <p:sp>
        <p:nvSpPr>
          <p:cNvPr id="135171" name="2 İçerik Yer Tutucusu">
            <a:extLst>
              <a:ext uri="{FF2B5EF4-FFF2-40B4-BE49-F238E27FC236}">
                <a16:creationId xmlns:a16="http://schemas.microsoft.com/office/drawing/2014/main" id="{FF65C8E6-A723-42F2-8A15-A1852F98C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549276"/>
            <a:ext cx="8477250" cy="6048375"/>
          </a:xfrm>
        </p:spPr>
        <p:txBody>
          <a:bodyPr/>
          <a:lstStyle/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Konu araştırıcının alanıyla ilgili olmalı,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Araştırıcının bilimsel kapasitesi yeterli olmalı,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Konu amaca uygun olmalı,çok iyi literatür taramalı,literatür taramaya her aşamada devam etmeli,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Konu bilime yenilik getirmeli, ilgi çekici ve önemli olmalı,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Konuyla ilgili veri bulunup bulunamayacağı dikkate alınmalı,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Malzeme, laboratuvar, parasal olanaklar ve süre göz önünde bulundurulmalı,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Araştırma yapılacak yerin yöneticisinden izin alınıp alınamayacağı göz ardı edilmemeli,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Evren elemanlarının tümüne ulaşıp ulaşılamayacağı ve örnekleme yöntemi uygulanıp uygulanamayacağı düşünülmeli,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Veri toplama aracı düşünülmeli,aracın güvenilir olup olmadığı göz önünde bulundurulmalı,</a:t>
            </a:r>
          </a:p>
          <a:p>
            <a:pPr marL="933450" lvl="1" indent="-476250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Konu başlığı kısa olmalı, araştırma yeri ve çalışma grubunu kapsamalı,</a:t>
            </a:r>
            <a:endParaRPr lang="en-GB" altLang="tr-TR" sz="18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altLang="tr-TR"/>
          </a:p>
        </p:txBody>
      </p:sp>
      <p:sp>
        <p:nvSpPr>
          <p:cNvPr id="135172" name="3 Slayt Numarası Yer Tutucusu">
            <a:extLst>
              <a:ext uri="{FF2B5EF4-FFF2-40B4-BE49-F238E27FC236}">
                <a16:creationId xmlns:a16="http://schemas.microsoft.com/office/drawing/2014/main" id="{0DD9FACA-4E4C-4B7E-ADA8-7AFDEB6D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925B8141-7A12-4783-9382-47644C94CC91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>
            <a:extLst>
              <a:ext uri="{FF2B5EF4-FFF2-40B4-BE49-F238E27FC236}">
                <a16:creationId xmlns:a16="http://schemas.microsoft.com/office/drawing/2014/main" id="{5B4AD46B-4986-4AB0-BC63-2437AFF1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863600"/>
          </a:xfrm>
        </p:spPr>
        <p:txBody>
          <a:bodyPr/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2.ARAŞTIRMA ÖNERİSİ</a:t>
            </a:r>
            <a:br>
              <a:rPr lang="tr-TR" sz="2400" b="1" dirty="0">
                <a:solidFill>
                  <a:srgbClr val="C00000"/>
                </a:solidFill>
                <a:latin typeface="+mn-lt"/>
              </a:rPr>
            </a:br>
            <a:r>
              <a:rPr lang="tr-TR" sz="2400" b="1" dirty="0">
                <a:solidFill>
                  <a:srgbClr val="C00000"/>
                </a:solidFill>
                <a:latin typeface="+mn-lt"/>
              </a:rPr>
              <a:t>(ARAŞTIRMA PLANLAMASI)</a:t>
            </a:r>
            <a:endParaRPr lang="tr-TR" sz="2400" dirty="0">
              <a:latin typeface="+mn-lt"/>
            </a:endParaRPr>
          </a:p>
        </p:txBody>
      </p:sp>
      <p:sp>
        <p:nvSpPr>
          <p:cNvPr id="137219" name="2 İçerik Yer Tutucusu">
            <a:extLst>
              <a:ext uri="{FF2B5EF4-FFF2-40B4-BE49-F238E27FC236}">
                <a16:creationId xmlns:a16="http://schemas.microsoft.com/office/drawing/2014/main" id="{FF6E3623-F7F7-49F6-8C9C-4F64DEF86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451" y="1052513"/>
            <a:ext cx="7758113" cy="5256212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tr-TR" altLang="tr-TR" sz="1600" b="1"/>
              <a:t>ANKARA ÜNİVERSİTESİ</a:t>
            </a:r>
            <a:endParaRPr lang="tr-TR" altLang="tr-TR" sz="1600"/>
          </a:p>
          <a:p>
            <a:pPr algn="ctr">
              <a:buFont typeface="Wingdings" panose="05000000000000000000" pitchFamily="2" charset="2"/>
              <a:buNone/>
            </a:pPr>
            <a:r>
              <a:rPr lang="tr-TR" altLang="tr-TR" sz="1600" b="1"/>
              <a:t>SAĞLIK BİLİMLERİ ENSTİTÜSÜ</a:t>
            </a:r>
            <a:endParaRPr lang="tr-TR" altLang="tr-TR" sz="1600"/>
          </a:p>
          <a:p>
            <a:pPr algn="ctr">
              <a:buFont typeface="Wingdings" panose="05000000000000000000" pitchFamily="2" charset="2"/>
              <a:buNone/>
            </a:pPr>
            <a:r>
              <a:rPr lang="tr-TR" altLang="tr-TR" sz="1600" b="1"/>
              <a:t>TEZ ÖNERİSİ FORMU</a:t>
            </a: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Öğrencinin Adı Soyadı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Programı		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Tezin Yapılacağı Fakülte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Anabilim / Bilim Dalı	:      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u="sng"/>
              <a:t>Danışman		</a:t>
            </a: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Adı – Soyadı – Unvanı 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Üniversite ve Fakültesi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Anabilim Dalı	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e-posta			:     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 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Tarih 	:........./……./………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/>
              <a:t>Öğrenci imzası :			Danışman imzası :</a:t>
            </a:r>
          </a:p>
          <a:p>
            <a:endParaRPr lang="tr-TR" altLang="tr-TR"/>
          </a:p>
        </p:txBody>
      </p:sp>
      <p:sp>
        <p:nvSpPr>
          <p:cNvPr id="137220" name="3 Slayt Numarası Yer Tutucusu">
            <a:extLst>
              <a:ext uri="{FF2B5EF4-FFF2-40B4-BE49-F238E27FC236}">
                <a16:creationId xmlns:a16="http://schemas.microsoft.com/office/drawing/2014/main" id="{84D9CA09-4549-47C5-B672-D3526105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C26BA59-3B63-4799-B55E-6FD0A1026437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>
            <a:extLst>
              <a:ext uri="{FF2B5EF4-FFF2-40B4-BE49-F238E27FC236}">
                <a16:creationId xmlns:a16="http://schemas.microsoft.com/office/drawing/2014/main" id="{D607DF45-DD55-4505-9DFD-1C1CBA48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4"/>
            <a:ext cx="7772400" cy="503237"/>
          </a:xfrm>
        </p:spPr>
        <p:txBody>
          <a:bodyPr/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ARAŞTIRMA ÖNERİSİ (ARAŞTIRMA PLANLAMASI)</a:t>
            </a:r>
            <a:endParaRPr lang="tr-TR" sz="2000" dirty="0">
              <a:latin typeface="+mn-lt"/>
            </a:endParaRPr>
          </a:p>
        </p:txBody>
      </p:sp>
      <p:sp>
        <p:nvSpPr>
          <p:cNvPr id="139267" name="2 İçerik Yer Tutucusu">
            <a:extLst>
              <a:ext uri="{FF2B5EF4-FFF2-40B4-BE49-F238E27FC236}">
                <a16:creationId xmlns:a16="http://schemas.microsoft.com/office/drawing/2014/main" id="{86CFF121-A250-49C3-A9BE-CCD4B4E63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981076"/>
            <a:ext cx="7772400" cy="561657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1.ÖZET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Başlık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Özet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Anahtar Kelimeler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Title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Summary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Keywords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600" b="1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2. KONU, KAPSAM ve LİTERATÜR ÖZETİ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3. AMAÇ VE HEDEFLER </a:t>
            </a: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4. ÖZGÜNLÜĞÜN BELİRLENMESİ</a:t>
            </a:r>
            <a:endParaRPr lang="tr-TR" altLang="tr-TR" sz="16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5. GEREÇ VE YÖNTEM (MATERYAL VE METOD)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6. DANIŞMANIN KONU İLE İLGİLİ ÇALIŞMALARI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7. SÜRE VE ÇALIŞMA TAKVİMİ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8. BÜTÇE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9. KAYNAKLAR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600" b="1"/>
              <a:t>10.EKLER</a:t>
            </a:r>
            <a:endParaRPr lang="tr-TR" altLang="tr-TR" sz="1600"/>
          </a:p>
        </p:txBody>
      </p:sp>
      <p:sp>
        <p:nvSpPr>
          <p:cNvPr id="139268" name="3 Slayt Numarası Yer Tutucusu">
            <a:extLst>
              <a:ext uri="{FF2B5EF4-FFF2-40B4-BE49-F238E27FC236}">
                <a16:creationId xmlns:a16="http://schemas.microsoft.com/office/drawing/2014/main" id="{CAA8720F-4477-4FCC-BD34-C218E4C3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2D36D94-6717-491F-8D2D-423F284EDB85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C5F4B56-31B4-4D47-B7EE-03171C854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188913"/>
            <a:ext cx="8507413" cy="3603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ARAŞTIRMA ÖNERİSİ (ARAŞTIRMA PLANLAMASI)</a:t>
            </a:r>
          </a:p>
        </p:txBody>
      </p:sp>
      <p:sp>
        <p:nvSpPr>
          <p:cNvPr id="141315" name="2 İçerik Yer Tutucusu">
            <a:extLst>
              <a:ext uri="{FF2B5EF4-FFF2-40B4-BE49-F238E27FC236}">
                <a16:creationId xmlns:a16="http://schemas.microsoft.com/office/drawing/2014/main" id="{6EC21B9E-9833-45F8-92A0-D111B3E076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5550" y="549276"/>
            <a:ext cx="3600450" cy="611981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1.ÖZET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Başlık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Özet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Anahtar Kelimeler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Title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Summary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/>
              <a:t>Keywords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4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2. KONU, KAPSAM ve LİTERATÜR ÖZETİ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3. AMAÇ VE HEDEFLER </a:t>
            </a:r>
            <a:endParaRPr lang="tr-TR" altLang="tr-TR" sz="14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4. ÖZGÜNLÜĞÜN BELİRLENMESİ</a:t>
            </a:r>
            <a:endParaRPr lang="tr-TR" altLang="tr-TR" sz="140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5. GEREÇ VE YÖNTEM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(MATERYAL VE METOD)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6. DANIŞMANIN KONU İLE İLGİLİ ÇALIŞMALARI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7. SÜRE VE ÇALIŞMA TAKVİMİ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8. BÜTÇE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9. KAYNAKLAR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400" b="1"/>
              <a:t>10.EKLER</a:t>
            </a:r>
          </a:p>
          <a:p>
            <a:pPr marL="933450" lvl="1" indent="-476250" algn="just">
              <a:lnSpc>
                <a:spcPct val="8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altLang="tr-TR" sz="1400">
                <a:ea typeface="Verdana" panose="020B0604030504040204" pitchFamily="34" charset="0"/>
                <a:cs typeface="Verdana" panose="020B0604030504040204" pitchFamily="34" charset="0"/>
              </a:rPr>
              <a:t>Veri Toplama Aracı (Anket-Ölçek)</a:t>
            </a:r>
          </a:p>
          <a:p>
            <a:pPr marL="933450" lvl="1" indent="-476250" algn="just">
              <a:lnSpc>
                <a:spcPct val="8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altLang="tr-TR" sz="1400">
                <a:ea typeface="Verdana" panose="020B0604030504040204" pitchFamily="34" charset="0"/>
                <a:cs typeface="Verdana" panose="020B0604030504040204" pitchFamily="34" charset="0"/>
              </a:rPr>
              <a:t>Etik Kurul Kararı</a:t>
            </a:r>
          </a:p>
          <a:p>
            <a:pPr marL="933450" lvl="1" indent="-476250" algn="just">
              <a:lnSpc>
                <a:spcPct val="8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altLang="tr-TR" sz="1400">
                <a:ea typeface="Verdana" panose="020B0604030504040204" pitchFamily="34" charset="0"/>
                <a:cs typeface="Verdana" panose="020B0604030504040204" pitchFamily="34" charset="0"/>
              </a:rPr>
              <a:t>Kurum İzni</a:t>
            </a:r>
          </a:p>
          <a:p>
            <a:pPr marL="933450" lvl="1" indent="-476250" algn="just"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>
                <a:ea typeface="Verdana" panose="020B0604030504040204" pitchFamily="34" charset="0"/>
                <a:cs typeface="Verdana" panose="020B0604030504040204" pitchFamily="34" charset="0"/>
              </a:rPr>
              <a:t>Çalışma Takvimi</a:t>
            </a:r>
          </a:p>
          <a:p>
            <a:pPr marL="933450" lvl="1" indent="-476250" algn="just"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tr-TR" altLang="tr-TR" sz="1600"/>
          </a:p>
          <a:p>
            <a:endParaRPr lang="tr-TR" altLang="tr-TR"/>
          </a:p>
        </p:txBody>
      </p:sp>
      <p:sp>
        <p:nvSpPr>
          <p:cNvPr id="4" name="3 İçerik Yer Tutucusu">
            <a:extLst>
              <a:ext uri="{FF2B5EF4-FFF2-40B4-BE49-F238E27FC236}">
                <a16:creationId xmlns:a16="http://schemas.microsoft.com/office/drawing/2014/main" id="{5D6A4D1A-B2F0-497B-90CC-14DE02D06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0101" y="549276"/>
            <a:ext cx="4608513" cy="611981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1600" b="1" dirty="0"/>
              <a:t>5. GEREÇ VE YÖNTEM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1600" b="1" dirty="0"/>
              <a:t>(MATERYAL VE METOD)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Araştırmanın Yeri,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 Araştırma Türü,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Evren ve Örneklem, eğer kullanılacaksa Örneklem Yöntemi,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Veri Toplama Aracı ve Ön Uygulama;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Veri Toplama Aracı(Anket/Ölçek,Kayıt, vb.),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Aracın Geçerlik ve Güvenirliği(</a:t>
            </a:r>
            <a:r>
              <a:rPr lang="tr-TR" sz="1600" dirty="0" err="1"/>
              <a:t>Cronbach</a:t>
            </a:r>
            <a:r>
              <a:rPr lang="tr-TR" sz="1600" dirty="0"/>
              <a:t> alfa katsayısı),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Araştırmanın Uygulanması,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Veri Toplama Tekniği(Yüz yüze, Gözlem altında, Mektup, İnternet vb.),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Verilerin Ne Zaman Toplanacağı,</a:t>
            </a:r>
          </a:p>
          <a:p>
            <a:pPr marL="274320" indent="-274320">
              <a:buFont typeface="Wingdings" pitchFamily="2" charset="2"/>
              <a:buChar char="ü"/>
              <a:defRPr/>
            </a:pPr>
            <a:r>
              <a:rPr lang="tr-TR" sz="1600" b="1" dirty="0"/>
              <a:t>Verilerin Analizi ve Değerlendirme;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Değerlendirmenin nasıl yapılacağı,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Ne tür istatistiksel tekniklerin ve niçin kullanılacağı, 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Bağımlı ve bağımsız değişkenler, </a:t>
            </a:r>
          </a:p>
          <a:p>
            <a:pPr marL="274320" indent="-274320">
              <a:buFont typeface="Wingdings" pitchFamily="2" charset="2"/>
              <a:buChar char="v"/>
              <a:defRPr/>
            </a:pPr>
            <a:r>
              <a:rPr lang="tr-TR" sz="1600" dirty="0"/>
              <a:t>Değişkenler ve hipotezler,</a:t>
            </a:r>
            <a:endParaRPr lang="tr-TR" sz="1600" b="1" dirty="0"/>
          </a:p>
          <a:p>
            <a:pPr>
              <a:defRPr/>
            </a:pPr>
            <a:endParaRPr lang="tr-TR" dirty="0"/>
          </a:p>
        </p:txBody>
      </p:sp>
      <p:sp>
        <p:nvSpPr>
          <p:cNvPr id="141317" name="4 Slayt Numarası Yer Tutucusu">
            <a:extLst>
              <a:ext uri="{FF2B5EF4-FFF2-40B4-BE49-F238E27FC236}">
                <a16:creationId xmlns:a16="http://schemas.microsoft.com/office/drawing/2014/main" id="{37AB1F74-89A6-458C-B73C-0B48381E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3A6533E2-E0E8-4576-88D5-AB72F4523879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Başlık">
            <a:extLst>
              <a:ext uri="{FF2B5EF4-FFF2-40B4-BE49-F238E27FC236}">
                <a16:creationId xmlns:a16="http://schemas.microsoft.com/office/drawing/2014/main" id="{064D137A-28C2-4ABE-BC17-3C4083F9B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4"/>
            <a:ext cx="7772400" cy="935037"/>
          </a:xfrm>
        </p:spPr>
        <p:txBody>
          <a:bodyPr/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3.ARAŞTIRMANIN UYGULANMASI </a:t>
            </a:r>
            <a:br>
              <a:rPr lang="tr-TR" sz="2400" b="1" dirty="0">
                <a:solidFill>
                  <a:srgbClr val="C00000"/>
                </a:solidFill>
                <a:latin typeface="+mn-lt"/>
              </a:rPr>
            </a:br>
            <a:r>
              <a:rPr lang="tr-TR" sz="2400" b="1" dirty="0">
                <a:solidFill>
                  <a:srgbClr val="C00000"/>
                </a:solidFill>
                <a:latin typeface="+mn-lt"/>
              </a:rPr>
              <a:t>(VERİLERİN TOPLANMASI)</a:t>
            </a:r>
            <a:endParaRPr lang="tr-TR" sz="2400" dirty="0">
              <a:latin typeface="+mn-lt"/>
            </a:endParaRPr>
          </a:p>
        </p:txBody>
      </p:sp>
      <p:sp>
        <p:nvSpPr>
          <p:cNvPr id="143363" name="2 İçerik Yer Tutucusu">
            <a:extLst>
              <a:ext uri="{FF2B5EF4-FFF2-40B4-BE49-F238E27FC236}">
                <a16:creationId xmlns:a16="http://schemas.microsoft.com/office/drawing/2014/main" id="{7335C3FA-8EAF-4225-B1C9-532FDA70F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1196976"/>
            <a:ext cx="77724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900" b="1"/>
              <a:t>VERİLERİ TOPLAMA TEKNİKLERİ;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altLang="tr-TR" sz="1900"/>
              <a:t>Anket/Ölçek,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altLang="tr-TR" sz="1900"/>
              <a:t>Kayıtlar,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900"/>
          </a:p>
          <a:p>
            <a:pPr eaLnBrk="1" hangingPunct="1">
              <a:lnSpc>
                <a:spcPct val="80000"/>
              </a:lnSpc>
            </a:pPr>
            <a:r>
              <a:rPr lang="tr-TR" altLang="tr-TR" sz="1900" b="1"/>
              <a:t>VERİ ÖZELLİKLERİ;</a:t>
            </a:r>
          </a:p>
          <a:p>
            <a:pPr eaLnBrk="1" hangingPunct="1">
              <a:lnSpc>
                <a:spcPct val="80000"/>
              </a:lnSpc>
              <a:buFont typeface="Century Schoolbook" panose="02040604050505020304" pitchFamily="18" charset="0"/>
              <a:buAutoNum type="arabicPeriod"/>
            </a:pPr>
            <a:r>
              <a:rPr lang="tr-TR" altLang="tr-TR" sz="1900" b="1"/>
              <a:t>PARAMETRİK VERİLER: </a:t>
            </a:r>
            <a:r>
              <a:rPr lang="tr-TR" altLang="tr-TR" sz="1900"/>
              <a:t>Ölçümle belirlenen veriler, ÖRNEK; Puan(Stres, Motivasyon vb.), Boy(Metre, cm. vb.), Ağırlık(Kilogram, vb.),</a:t>
            </a:r>
          </a:p>
          <a:p>
            <a:pPr eaLnBrk="1" hangingPunct="1">
              <a:lnSpc>
                <a:spcPct val="80000"/>
              </a:lnSpc>
              <a:buFont typeface="Century Schoolbook" panose="02040604050505020304" pitchFamily="18" charset="0"/>
              <a:buAutoNum type="arabicPeriod"/>
            </a:pPr>
            <a:endParaRPr lang="tr-TR" altLang="tr-TR" sz="1900"/>
          </a:p>
          <a:p>
            <a:pPr eaLnBrk="1" hangingPunct="1">
              <a:lnSpc>
                <a:spcPct val="80000"/>
              </a:lnSpc>
              <a:buFont typeface="Century Schoolbook" panose="02040604050505020304" pitchFamily="18" charset="0"/>
              <a:buAutoNum type="arabicPeriod"/>
            </a:pPr>
            <a:r>
              <a:rPr lang="tr-TR" altLang="tr-TR" sz="1900" b="1"/>
              <a:t>NON-PARAMETRİK VERİLER: </a:t>
            </a:r>
            <a:r>
              <a:rPr lang="tr-TR" altLang="tr-TR" sz="1900"/>
              <a:t>Sayılarak elde edilen veriler, ÖRNEK; Kız-Erkek, Uzun-Orta-Kısa boy, Şişman-Normal-Zayıf Ağırlık,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900"/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1900">
                <a:ea typeface="Verdana" panose="020B0604030504040204" pitchFamily="34" charset="0"/>
                <a:cs typeface="Verdana" panose="020B0604030504040204" pitchFamily="34" charset="0"/>
              </a:rPr>
              <a:t>Önce yönetici ve diğer yetkililerle görüşülür,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1900">
                <a:ea typeface="Verdana" panose="020B0604030504040204" pitchFamily="34" charset="0"/>
                <a:cs typeface="Verdana" panose="020B0604030504040204" pitchFamily="34" charset="0"/>
              </a:rPr>
              <a:t>Araştırma planında (araştırma önerisi) yer alan çalışma takvimindeki gün ve saatte araştırma yerine gidilir,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1900">
                <a:ea typeface="Verdana" panose="020B0604030504040204" pitchFamily="34" charset="0"/>
                <a:cs typeface="Verdana" panose="020B0604030504040204" pitchFamily="34" charset="0"/>
              </a:rPr>
              <a:t>Veri toplama aracı gönüllü bireylere uygulanır ve veriler elde edilir,</a:t>
            </a:r>
          </a:p>
          <a:p>
            <a:endParaRPr lang="tr-TR" altLang="tr-TR"/>
          </a:p>
        </p:txBody>
      </p:sp>
      <p:sp>
        <p:nvSpPr>
          <p:cNvPr id="143364" name="3 Slayt Numarası Yer Tutucusu">
            <a:extLst>
              <a:ext uri="{FF2B5EF4-FFF2-40B4-BE49-F238E27FC236}">
                <a16:creationId xmlns:a16="http://schemas.microsoft.com/office/drawing/2014/main" id="{F48FE7DA-492E-4412-9CA8-C9A90E6A0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3D774640-486D-4AE5-804B-D2D9AA346856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Başlık">
            <a:extLst>
              <a:ext uri="{FF2B5EF4-FFF2-40B4-BE49-F238E27FC236}">
                <a16:creationId xmlns:a16="http://schemas.microsoft.com/office/drawing/2014/main" id="{4192B4FA-138C-4F5C-922E-59B3AA9B6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4508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DEĞİŞKEN</a:t>
            </a:r>
            <a:endParaRPr lang="tr-TR" sz="2800" dirty="0">
              <a:latin typeface="+mn-lt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201711DA-67F1-48E8-AEEE-5B852AC99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981076"/>
            <a:ext cx="7772400" cy="5114925"/>
          </a:xfrm>
        </p:spPr>
        <p:txBody>
          <a:bodyPr>
            <a:normAutofit lnSpcReduction="10000"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tr-TR" sz="2000" b="1" dirty="0"/>
              <a:t>DEĞİŞKEN:</a:t>
            </a:r>
            <a:r>
              <a:rPr lang="tr-TR" sz="2000" dirty="0"/>
              <a:t>Araştırılan bir sağlık olayı ya da sorununun ölçülebilen ya da gözlenebilen özellikleri,</a:t>
            </a:r>
          </a:p>
          <a:p>
            <a:pPr marL="274320" indent="-274320">
              <a:buFont typeface="Wingdings" pitchFamily="2" charset="2"/>
              <a:buChar char="Ø"/>
              <a:defRPr/>
            </a:pPr>
            <a:r>
              <a:rPr lang="tr-TR" sz="2000" dirty="0"/>
              <a:t>Değişkenler birbirini etkiler,</a:t>
            </a:r>
          </a:p>
          <a:p>
            <a:pPr marL="274320" indent="-274320">
              <a:buFont typeface="Wingdings" pitchFamily="2" charset="2"/>
              <a:buChar char="Ø"/>
              <a:defRPr/>
            </a:pPr>
            <a:r>
              <a:rPr lang="tr-TR" sz="2000" dirty="0"/>
              <a:t>Araştırmalarda bu etkilenmeler belirlenmeye çalışılır,</a:t>
            </a:r>
          </a:p>
          <a:p>
            <a:pPr marL="274320" indent="-274320">
              <a:buFont typeface="Wingdings" pitchFamily="2" charset="2"/>
              <a:buChar char="Ø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b="1" dirty="0"/>
              <a:t>1.BAĞIMLI DEĞİŞKEN: </a:t>
            </a:r>
            <a:r>
              <a:rPr lang="tr-TR" sz="2000" dirty="0"/>
              <a:t>Bir başka değişkenden etkilenerek değişiklik gösteren değişkendir. ÖRNEK; Stres Düzeyi, Motivasyon Düzeyi,</a:t>
            </a:r>
          </a:p>
          <a:p>
            <a:pPr marL="457200" indent="-457200">
              <a:buNone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b="1" dirty="0"/>
              <a:t>2.BAĞIMSIZ DEĞİŞKEN: </a:t>
            </a:r>
            <a:r>
              <a:rPr lang="tr-TR" sz="2000" dirty="0"/>
              <a:t>Bir başka değişkeni etkileyerek o değişkende değişiklik gösteren değişkendir. ÖRNEK;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tr-TR" sz="2000" dirty="0" err="1"/>
              <a:t>Sosyo</a:t>
            </a:r>
            <a:r>
              <a:rPr lang="tr-TR" sz="2000" dirty="0"/>
              <a:t> demografik Özellikler (Cinsiyet,Yaş,Öğrenim Düzeyi,Meslek vb.),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tr-TR" sz="2000" dirty="0"/>
              <a:t>Meslek Özellikleri(Toplam Çalışma Yılı,Mesai Türü vb.),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145412" name="3 Slayt Numarası Yer Tutucusu">
            <a:extLst>
              <a:ext uri="{FF2B5EF4-FFF2-40B4-BE49-F238E27FC236}">
                <a16:creationId xmlns:a16="http://schemas.microsoft.com/office/drawing/2014/main" id="{086AECCF-C8A7-46D7-88C5-7DD5079A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471EB984-5516-4329-80A2-B08849372F41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Başlık">
            <a:extLst>
              <a:ext uri="{FF2B5EF4-FFF2-40B4-BE49-F238E27FC236}">
                <a16:creationId xmlns:a16="http://schemas.microsoft.com/office/drawing/2014/main" id="{673B4B69-2DD8-477C-8764-611E8D2EE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1008062"/>
          </a:xfrm>
        </p:spPr>
        <p:txBody>
          <a:bodyPr/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4.VERİLERİN DEĞERLENDİRİLMESİ</a:t>
            </a:r>
            <a:endParaRPr lang="tr-TR" sz="2400" dirty="0">
              <a:latin typeface="+mn-lt"/>
            </a:endParaRPr>
          </a:p>
        </p:txBody>
      </p:sp>
      <p:sp>
        <p:nvSpPr>
          <p:cNvPr id="147459" name="2 İçerik Yer Tutucusu">
            <a:extLst>
              <a:ext uri="{FF2B5EF4-FFF2-40B4-BE49-F238E27FC236}">
                <a16:creationId xmlns:a16="http://schemas.microsoft.com/office/drawing/2014/main" id="{955ED847-EAEB-433D-B5D0-44BC3BDCB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1341438"/>
            <a:ext cx="7772400" cy="4754562"/>
          </a:xfrm>
        </p:spPr>
        <p:txBody>
          <a:bodyPr/>
          <a:lstStyle/>
          <a:p>
            <a:pPr lvl="1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Veriler daha önce hazırlanmış veri kodlama talimatına göre kodlanır,</a:t>
            </a:r>
          </a:p>
          <a:p>
            <a:pPr lvl="1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Veriler bilgisayara aktarılır,</a:t>
            </a:r>
          </a:p>
          <a:p>
            <a:pPr lvl="1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Min-max tutarlılık denetimi yapılır,</a:t>
            </a:r>
          </a:p>
          <a:p>
            <a:pPr lvl="1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Gerekli tablo ve grafikler oluşturulur,</a:t>
            </a:r>
          </a:p>
          <a:p>
            <a:pPr lvl="1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Tablolara uygun istatistik teknikler ve önemlilik testleri uygulanır,</a:t>
            </a:r>
            <a:endParaRPr lang="en-GB" altLang="tr-TR" sz="20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altLang="tr-TR"/>
          </a:p>
        </p:txBody>
      </p:sp>
      <p:sp>
        <p:nvSpPr>
          <p:cNvPr id="147460" name="3 Slayt Numarası Yer Tutucusu">
            <a:extLst>
              <a:ext uri="{FF2B5EF4-FFF2-40B4-BE49-F238E27FC236}">
                <a16:creationId xmlns:a16="http://schemas.microsoft.com/office/drawing/2014/main" id="{6C0C07C7-4980-4C6B-8214-F2541E719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343196DE-B152-46FB-ADA2-DD1AD402F422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>
            <a:extLst>
              <a:ext uri="{FF2B5EF4-FFF2-40B4-BE49-F238E27FC236}">
                <a16:creationId xmlns:a16="http://schemas.microsoft.com/office/drawing/2014/main" id="{4BB1B749-0E8D-47DE-B197-08F06E09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260351"/>
            <a:ext cx="7772400" cy="720725"/>
          </a:xfrm>
        </p:spPr>
        <p:txBody>
          <a:bodyPr/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ARAŞTIRMALARIN SINIFLANDIRILMASI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II.Sınıflandırma:</a:t>
            </a:r>
            <a:endParaRPr lang="tr-TR" sz="2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99AE2AD2-DA71-4735-9E1A-3495E409E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981075"/>
            <a:ext cx="7772400" cy="5543550"/>
          </a:xfrm>
        </p:spPr>
        <p:txBody>
          <a:bodyPr>
            <a:normAutofit fontScale="85000" lnSpcReduction="2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tr-TR" sz="2000" b="1" dirty="0"/>
              <a:t>I.Gözlemsel Araştırmalar;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b="1" dirty="0"/>
              <a:t>1.Tanımlayıcı/Betimleyici/Durum Saptama(</a:t>
            </a:r>
            <a:r>
              <a:rPr lang="tr-TR" sz="1400" b="1" dirty="0" err="1"/>
              <a:t>Descriptive</a:t>
            </a:r>
            <a:r>
              <a:rPr lang="tr-TR" sz="1400" b="1" dirty="0"/>
              <a:t>) Araştırmalar,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b="1" dirty="0"/>
              <a:t>2.Analitik Araştırmalar,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dirty="0"/>
              <a:t>a.Kesitsel/Ansal/Kitle Taramaları(</a:t>
            </a:r>
            <a:r>
              <a:rPr lang="tr-TR" sz="1400" dirty="0" err="1"/>
              <a:t>Cross</a:t>
            </a:r>
            <a:r>
              <a:rPr lang="tr-TR" sz="1400" dirty="0"/>
              <a:t> </a:t>
            </a:r>
            <a:r>
              <a:rPr lang="tr-TR" sz="1400" dirty="0" err="1"/>
              <a:t>Sectional</a:t>
            </a:r>
            <a:r>
              <a:rPr lang="tr-TR" sz="1400" dirty="0"/>
              <a:t>) Araştırmalar,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dirty="0"/>
              <a:t>b.İleriye Yönelik(</a:t>
            </a:r>
            <a:r>
              <a:rPr lang="tr-TR" sz="1400" dirty="0" err="1"/>
              <a:t>Prospective</a:t>
            </a:r>
            <a:r>
              <a:rPr lang="tr-TR" sz="1400" dirty="0"/>
              <a:t>) Araştırmalar,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dirty="0"/>
              <a:t>c.Geriye Dönük(</a:t>
            </a:r>
            <a:r>
              <a:rPr lang="tr-TR" sz="1400" dirty="0" err="1"/>
              <a:t>Retrospective</a:t>
            </a:r>
            <a:r>
              <a:rPr lang="tr-TR" sz="1400" dirty="0"/>
              <a:t>) Araştırmalar,</a:t>
            </a:r>
          </a:p>
          <a:p>
            <a:pPr>
              <a:buFont typeface="Monotype Sorts" pitchFamily="2" charset="2"/>
              <a:buNone/>
              <a:defRPr/>
            </a:pPr>
            <a:endParaRPr lang="tr-TR" sz="1400" b="1" dirty="0"/>
          </a:p>
          <a:p>
            <a:pPr>
              <a:buFont typeface="Monotype Sorts" pitchFamily="2" charset="2"/>
              <a:buNone/>
              <a:defRPr/>
            </a:pPr>
            <a:r>
              <a:rPr lang="tr-TR" sz="2000" b="1" dirty="0"/>
              <a:t>II.Deneysel Araştırmalar;</a:t>
            </a:r>
          </a:p>
          <a:p>
            <a:pPr marL="457200" indent="-457200">
              <a:buNone/>
              <a:defRPr/>
            </a:pPr>
            <a:r>
              <a:rPr lang="tr-TR" sz="1400" dirty="0"/>
              <a:t>a.Hayvan Deneyleri,</a:t>
            </a:r>
          </a:p>
          <a:p>
            <a:pPr marL="457200" indent="-457200">
              <a:buNone/>
              <a:defRPr/>
            </a:pPr>
            <a:r>
              <a:rPr lang="tr-TR" sz="1400" dirty="0"/>
              <a:t>b.Müdahale Araştırmaları,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 </a:t>
            </a:r>
            <a:r>
              <a:rPr lang="tr-TR" sz="1400" dirty="0" err="1"/>
              <a:t>Profilaktik</a:t>
            </a:r>
            <a:r>
              <a:rPr lang="tr-TR" sz="1400" dirty="0"/>
              <a:t>(Koruyucu) Sağlık,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 </a:t>
            </a:r>
            <a:r>
              <a:rPr lang="tr-TR" sz="1400" dirty="0" err="1"/>
              <a:t>Terapötik</a:t>
            </a:r>
            <a:r>
              <a:rPr lang="tr-TR" sz="1400" dirty="0"/>
              <a:t>(Tedavi-Klinik),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800" dirty="0"/>
          </a:p>
          <a:p>
            <a:pPr marL="457200" indent="-457200">
              <a:buNone/>
              <a:defRPr/>
            </a:pPr>
            <a:r>
              <a:rPr lang="tr-TR" sz="2000" b="1" dirty="0"/>
              <a:t>III.Metodolojik Araştırmalar;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b="1" dirty="0"/>
              <a:t>a.Geçerlilik Araştırmaları,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Duyarlılık=Hassasiyet(</a:t>
            </a:r>
            <a:r>
              <a:rPr lang="tr-TR" sz="1400" dirty="0" err="1"/>
              <a:t>Sensitivite</a:t>
            </a:r>
            <a:r>
              <a:rPr lang="tr-TR" sz="1400" dirty="0"/>
              <a:t>),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Seçicilik(</a:t>
            </a:r>
            <a:r>
              <a:rPr lang="tr-TR" sz="1400" dirty="0" err="1"/>
              <a:t>Spesifisite</a:t>
            </a:r>
            <a:r>
              <a:rPr lang="tr-TR" sz="1400" dirty="0"/>
              <a:t>),</a:t>
            </a:r>
          </a:p>
          <a:p>
            <a:pPr>
              <a:buFont typeface="Monotype Sorts" pitchFamily="2" charset="2"/>
              <a:buNone/>
              <a:defRPr/>
            </a:pPr>
            <a:r>
              <a:rPr lang="tr-TR" sz="1400" b="1" dirty="0"/>
              <a:t>b.Güvenilirlik=Tutarlılık(</a:t>
            </a:r>
            <a:r>
              <a:rPr lang="tr-TR" sz="1400" b="1" dirty="0" err="1"/>
              <a:t>Reliability</a:t>
            </a:r>
            <a:r>
              <a:rPr lang="tr-TR" sz="1400" b="1" dirty="0"/>
              <a:t>) Araştırmaları,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Gözlemciler  Arası Tutarlılık,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400" dirty="0"/>
              <a:t>Gözlemci İçi Tutarlılık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400" dirty="0"/>
          </a:p>
          <a:p>
            <a:pPr marL="457200" indent="-457200">
              <a:buFont typeface="+mj-lt"/>
              <a:buAutoNum type="arabicPeriod"/>
              <a:defRPr/>
            </a:pPr>
            <a:endParaRPr lang="tr-TR" sz="1800" dirty="0"/>
          </a:p>
          <a:p>
            <a:pPr>
              <a:buFont typeface="Monotype Sorts" pitchFamily="2" charset="2"/>
              <a:buNone/>
              <a:defRPr/>
            </a:pPr>
            <a:endParaRPr lang="tr-TR" sz="1800" b="1" dirty="0"/>
          </a:p>
          <a:p>
            <a:pPr>
              <a:defRPr/>
            </a:pPr>
            <a:endParaRPr lang="tr-TR" dirty="0"/>
          </a:p>
        </p:txBody>
      </p:sp>
      <p:sp>
        <p:nvSpPr>
          <p:cNvPr id="113668" name="3 Slayt Numarası Yer Tutucusu">
            <a:extLst>
              <a:ext uri="{FF2B5EF4-FFF2-40B4-BE49-F238E27FC236}">
                <a16:creationId xmlns:a16="http://schemas.microsoft.com/office/drawing/2014/main" id="{BDE66176-89B4-44DD-B42C-F5F47246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ABDD5E9-77E5-41D2-87D6-472CE7A5AC6F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Başlık">
            <a:extLst>
              <a:ext uri="{FF2B5EF4-FFF2-40B4-BE49-F238E27FC236}">
                <a16:creationId xmlns:a16="http://schemas.microsoft.com/office/drawing/2014/main" id="{C2454861-543B-4E90-80AF-440F31C3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551" y="260350"/>
            <a:ext cx="7974013" cy="6477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5.ARAŞTIRMANIN RAPOR HALİNE GETİRİLMESİ(1)</a:t>
            </a:r>
            <a:endParaRPr lang="tr-TR" sz="2400" dirty="0">
              <a:latin typeface="+mn-lt"/>
            </a:endParaRPr>
          </a:p>
        </p:txBody>
      </p:sp>
      <p:sp>
        <p:nvSpPr>
          <p:cNvPr id="149507" name="2 İçerik Yer Tutucusu">
            <a:extLst>
              <a:ext uri="{FF2B5EF4-FFF2-40B4-BE49-F238E27FC236}">
                <a16:creationId xmlns:a16="http://schemas.microsoft.com/office/drawing/2014/main" id="{AF18D4CD-7061-414E-86A3-B994326F8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7163" y="981076"/>
            <a:ext cx="3810000" cy="5114925"/>
          </a:xfrm>
        </p:spPr>
        <p:txBody>
          <a:bodyPr/>
          <a:lstStyle/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Bir araştırma raporunda genellikle şu bölüm ve başlıklar bulunur: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endParaRPr lang="tr-TR" altLang="tr-TR" sz="18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Dış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İç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Etik Beyan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Kabul Onay Sayfası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İçindekiler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Önsöz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Simgeler ve Kısaltmalar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Şekiller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Çizelgeler</a:t>
            </a:r>
          </a:p>
          <a:p>
            <a:endParaRPr lang="tr-TR" altLang="tr-TR"/>
          </a:p>
        </p:txBody>
      </p:sp>
      <p:sp>
        <p:nvSpPr>
          <p:cNvPr id="149508" name="3 İçerik Yer Tutucusu">
            <a:extLst>
              <a:ext uri="{FF2B5EF4-FFF2-40B4-BE49-F238E27FC236}">
                <a16:creationId xmlns:a16="http://schemas.microsoft.com/office/drawing/2014/main" id="{DCE0AE5E-8028-4572-92E9-75F4A2608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9563" y="765175"/>
            <a:ext cx="3810000" cy="5759450"/>
          </a:xfrm>
        </p:spPr>
        <p:txBody>
          <a:bodyPr/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I. GİRİŞ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II. GEREÇ VE YÖNTEM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III.BULGULAR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IV.TARTIŞMA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V.SONUÇ VE ÖNERİLER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ÖZET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SUMMARY 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KAYNAKLAR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EKLER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ÖZGEÇMİŞ</a:t>
            </a:r>
          </a:p>
          <a:p>
            <a:endParaRPr lang="tr-TR" altLang="tr-TR"/>
          </a:p>
        </p:txBody>
      </p:sp>
      <p:sp>
        <p:nvSpPr>
          <p:cNvPr id="149509" name="4 Slayt Numarası Yer Tutucusu">
            <a:extLst>
              <a:ext uri="{FF2B5EF4-FFF2-40B4-BE49-F238E27FC236}">
                <a16:creationId xmlns:a16="http://schemas.microsoft.com/office/drawing/2014/main" id="{E8B0F74F-8ADA-4091-8F39-2B9306D1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8C5B205F-2C57-4CDB-91F0-9102B2241F2E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Başlık">
            <a:extLst>
              <a:ext uri="{FF2B5EF4-FFF2-40B4-BE49-F238E27FC236}">
                <a16:creationId xmlns:a16="http://schemas.microsoft.com/office/drawing/2014/main" id="{FD3A0133-063A-46A7-B523-FF2F49CE5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431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Araştırmanın Rapor Haline Getirilmesi</a:t>
            </a:r>
            <a:endParaRPr lang="tr-TR" sz="2800" dirty="0">
              <a:latin typeface="+mn-lt"/>
            </a:endParaRPr>
          </a:p>
        </p:txBody>
      </p:sp>
      <p:sp>
        <p:nvSpPr>
          <p:cNvPr id="151555" name="2 İçerik Yer Tutucusu">
            <a:extLst>
              <a:ext uri="{FF2B5EF4-FFF2-40B4-BE49-F238E27FC236}">
                <a16:creationId xmlns:a16="http://schemas.microsoft.com/office/drawing/2014/main" id="{CD943A5B-8215-44E1-914C-06FBB4EE6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5551" y="692150"/>
            <a:ext cx="7974013" cy="5976938"/>
          </a:xfrm>
        </p:spPr>
        <p:txBody>
          <a:bodyPr/>
          <a:lstStyle/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Bir araştırma raporunda genellikle şu bölüm ve başlıklar bulunur: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Dış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İç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Etik Beyan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Kabul Onay Sayfası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İçindekiler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Önsöz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Simgeler ve Kısaltmalar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Şekiller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Çizelgeler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2000" b="1">
                <a:ea typeface="Verdana" panose="020B0604030504040204" pitchFamily="34" charset="0"/>
                <a:cs typeface="Verdana" panose="020B0604030504040204" pitchFamily="34" charset="0"/>
              </a:rPr>
              <a:t>I. GİRİŞ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1. Konu ve Literatür Bilgileri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2. Tezin Amacı/Amaçları/Hipotezleri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3. Araştırmanın Önemi ve Orijinalliği</a:t>
            </a:r>
          </a:p>
          <a:p>
            <a:endParaRPr lang="tr-TR" altLang="tr-TR"/>
          </a:p>
        </p:txBody>
      </p:sp>
      <p:sp>
        <p:nvSpPr>
          <p:cNvPr id="151556" name="3 Slayt Numarası Yer Tutucusu">
            <a:extLst>
              <a:ext uri="{FF2B5EF4-FFF2-40B4-BE49-F238E27FC236}">
                <a16:creationId xmlns:a16="http://schemas.microsoft.com/office/drawing/2014/main" id="{7F41B66D-C433-425D-8ED0-18FFD4B1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1E035CF3-D496-44B3-A9B6-09E0297A140B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Başlık">
            <a:extLst>
              <a:ext uri="{FF2B5EF4-FFF2-40B4-BE49-F238E27FC236}">
                <a16:creationId xmlns:a16="http://schemas.microsoft.com/office/drawing/2014/main" id="{5FA931F9-63E2-43CB-A221-9B8C572C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6477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Araştırmanın Rapor Haline Getirilmesi</a:t>
            </a:r>
            <a:endParaRPr lang="tr-TR" sz="2800" dirty="0">
              <a:latin typeface="+mn-lt"/>
            </a:endParaRPr>
          </a:p>
        </p:txBody>
      </p:sp>
      <p:sp>
        <p:nvSpPr>
          <p:cNvPr id="153603" name="2 İçerik Yer Tutucusu">
            <a:extLst>
              <a:ext uri="{FF2B5EF4-FFF2-40B4-BE49-F238E27FC236}">
                <a16:creationId xmlns:a16="http://schemas.microsoft.com/office/drawing/2014/main" id="{8E50CB7A-273B-4201-9F00-EA15FCFEC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765176"/>
            <a:ext cx="7772400" cy="5688013"/>
          </a:xfrm>
        </p:spPr>
        <p:txBody>
          <a:bodyPr/>
          <a:lstStyle/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II. GEREÇ VE YÖNTEM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8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1. Araştırmanın Yeri,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2. Araştırmanın Evreni ve Örneklem,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3. Araştırmanın Türü (Modeli),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800" b="1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4. Veri Toplama Aşaması,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Anketin hazırlanması ve ölçek konusunda genel bilgiler, güvenilirlilik çalışmaları,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Ön Uygulama,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Uygulamanın nasıl yapıldığı anlatılır,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tr-TR" altLang="tr-TR" sz="18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5. Araştırmanın Sayıltıları,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6. Süre ve Olanaklar,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sz="1800" b="1">
                <a:ea typeface="Verdana" panose="020B0604030504040204" pitchFamily="34" charset="0"/>
                <a:cs typeface="Verdana" panose="020B0604030504040204" pitchFamily="34" charset="0"/>
              </a:rPr>
              <a:t>7. Değerlendirme,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 Bağımlı ve Bağımsız Değişkenler,</a:t>
            </a:r>
          </a:p>
          <a:p>
            <a:pPr>
              <a:lnSpc>
                <a:spcPct val="8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 Hipotezler,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altLang="tr-TR" sz="1800">
                <a:ea typeface="Verdana" panose="020B0604030504040204" pitchFamily="34" charset="0"/>
                <a:cs typeface="Verdana" panose="020B0604030504040204" pitchFamily="34" charset="0"/>
              </a:rPr>
              <a:t> İstatiksel işlemler ve uygulanan önemlilik testleri</a:t>
            </a: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GB" altLang="tr-TR" sz="20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altLang="tr-TR"/>
          </a:p>
        </p:txBody>
      </p:sp>
      <p:sp>
        <p:nvSpPr>
          <p:cNvPr id="153604" name="3 Slayt Numarası Yer Tutucusu">
            <a:extLst>
              <a:ext uri="{FF2B5EF4-FFF2-40B4-BE49-F238E27FC236}">
                <a16:creationId xmlns:a16="http://schemas.microsoft.com/office/drawing/2014/main" id="{2940107F-08BB-4991-942F-1E51E71FD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0C24EE89-99FE-4A1D-924A-48EA7FE2D6BF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Başlık">
            <a:extLst>
              <a:ext uri="{FF2B5EF4-FFF2-40B4-BE49-F238E27FC236}">
                <a16:creationId xmlns:a16="http://schemas.microsoft.com/office/drawing/2014/main" id="{840413E8-3E50-4429-99A7-D6E96D917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5762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Araştırmanın Rapor Haline Getirilmesi</a:t>
            </a:r>
            <a:endParaRPr lang="tr-TR" sz="2800" dirty="0">
              <a:latin typeface="+mn-lt"/>
            </a:endParaRPr>
          </a:p>
        </p:txBody>
      </p:sp>
      <p:sp>
        <p:nvSpPr>
          <p:cNvPr id="155651" name="2 İçerik Yer Tutucusu">
            <a:extLst>
              <a:ext uri="{FF2B5EF4-FFF2-40B4-BE49-F238E27FC236}">
                <a16:creationId xmlns:a16="http://schemas.microsoft.com/office/drawing/2014/main" id="{DF2F574C-FEF8-432E-B0F3-382F6075D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765175"/>
            <a:ext cx="7772400" cy="5759450"/>
          </a:xfrm>
        </p:spPr>
        <p:txBody>
          <a:bodyPr/>
          <a:lstStyle/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 III. BULGULAR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1.Tanımlayıcı Bulgular 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(Sosyo demografik özelliklere ilişkin tablolar)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2.Konuya İlişkin Bulgular (Tablolar)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Tablolar tekniğine uygun yapılmalı,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Tablolara metinsel açıklamaları yazılmalı,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IV.TARTIŞMA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(Elde edilen bulgu ve sonuçlar literatür bilgileriyle de desteklenerek yorumlanır ve tartışılır),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V. SONUÇ VE ÖNERİLER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Çalışmadan çıkarılan sonuçlar sıralanır,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Sonuçlara uygun çözüm önerilerinde bulunulur,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ÖZET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(Türkçe birer sayfa ile araştırma özetlenir),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SUMMARY 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(Türkçe özetin aynısı yabancı dilde yazılır),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KAYNAKLAR 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(Araştırmada kullanılan, literatürden elde edilen kaynaklar tekniğine uygun biçimde yazar soyadına göre alfabetik olarak sıralanır, metin içerisinde belirtilir),</a:t>
            </a:r>
          </a:p>
          <a:p>
            <a:pPr>
              <a:lnSpc>
                <a:spcPct val="9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EKLER</a:t>
            </a: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(Uygun belgeler)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         Ek 1.Anket ya da ölçek,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         Ek 2.İzin yazısı,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tr-TR" altLang="tr-TR" sz="1600">
                <a:ea typeface="Verdana" panose="020B0604030504040204" pitchFamily="34" charset="0"/>
                <a:cs typeface="Verdana" panose="020B0604030504040204" pitchFamily="34" charset="0"/>
              </a:rPr>
              <a:t>          Ek 3.Etik Kurul Kararı,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tr-TR" altLang="tr-TR" sz="1600" b="1">
                <a:ea typeface="Verdana" panose="020B0604030504040204" pitchFamily="34" charset="0"/>
                <a:cs typeface="Verdana" panose="020B0604030504040204" pitchFamily="34" charset="0"/>
              </a:rPr>
              <a:t>ÖZGEÇMİŞ</a:t>
            </a:r>
            <a:endParaRPr lang="tr-TR" altLang="tr-TR"/>
          </a:p>
        </p:txBody>
      </p:sp>
      <p:sp>
        <p:nvSpPr>
          <p:cNvPr id="155652" name="3 Slayt Numarası Yer Tutucusu">
            <a:extLst>
              <a:ext uri="{FF2B5EF4-FFF2-40B4-BE49-F238E27FC236}">
                <a16:creationId xmlns:a16="http://schemas.microsoft.com/office/drawing/2014/main" id="{7626DC2F-6363-4555-8B7E-268B5350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CF3304BC-B75A-4B3D-BBD3-7402EF2166BB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Başlık">
            <a:extLst>
              <a:ext uri="{FF2B5EF4-FFF2-40B4-BE49-F238E27FC236}">
                <a16:creationId xmlns:a16="http://schemas.microsoft.com/office/drawing/2014/main" id="{CA1B393A-FB8F-43E8-9F8B-AD6E76F38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863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Bilimsel Bir Yazı/Rapor Hazırlamada; Bölüm, Ana ve Alt Başlıklar</a:t>
            </a:r>
          </a:p>
        </p:txBody>
      </p:sp>
      <p:sp>
        <p:nvSpPr>
          <p:cNvPr id="157699" name="2 İçerik Yer Tutucusu">
            <a:extLst>
              <a:ext uri="{FF2B5EF4-FFF2-40B4-BE49-F238E27FC236}">
                <a16:creationId xmlns:a16="http://schemas.microsoft.com/office/drawing/2014/main" id="{90528DD8-4B6A-45AE-86A6-F69BFF166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163" y="1196976"/>
            <a:ext cx="7772400" cy="5400675"/>
          </a:xfrm>
        </p:spPr>
        <p:txBody>
          <a:bodyPr>
            <a:normAutofit lnSpcReduction="10000"/>
          </a:bodyPr>
          <a:lstStyle/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Dış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İç Kapak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İçindekiler (Konu Başlıkları, Alt Başlıklar/ Sayfa)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Önsöz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Simge ve Kısaltmalar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Çizelge Dizini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Şekil/Grafik Dizini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Konu Başlıkları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Alt Başlıklar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Sonuç ve Öneriler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Özet(Türkçe-İngilizce)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Kaynaklar Dizini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tr-TR" altLang="tr-TR" sz="2000">
                <a:ea typeface="Verdana" panose="020B0604030504040204" pitchFamily="34" charset="0"/>
                <a:cs typeface="Verdana" panose="020B0604030504040204" pitchFamily="34" charset="0"/>
              </a:rPr>
              <a:t>Ekler</a:t>
            </a:r>
          </a:p>
          <a:p>
            <a:pPr lvl="1">
              <a:lnSpc>
                <a:spcPct val="84000"/>
              </a:lnSpc>
              <a:spcBef>
                <a:spcPts val="1000"/>
              </a:spcBef>
              <a:spcAft>
                <a:spcPts val="300"/>
              </a:spcAft>
              <a:buNone/>
            </a:pPr>
            <a:endParaRPr lang="tr-TR" altLang="tr-TR" sz="200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tr-TR" altLang="tr-TR"/>
          </a:p>
        </p:txBody>
      </p:sp>
      <p:sp>
        <p:nvSpPr>
          <p:cNvPr id="157700" name="3 Slayt Numarası Yer Tutucusu">
            <a:extLst>
              <a:ext uri="{FF2B5EF4-FFF2-40B4-BE49-F238E27FC236}">
                <a16:creationId xmlns:a16="http://schemas.microsoft.com/office/drawing/2014/main" id="{14FF6004-790E-4C96-8300-2DD488B4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B0EEEF2-90D6-4BF6-ADF0-81501065B7DE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A6F58AB9-A2E5-495E-9EA5-178A3878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7163" y="188913"/>
            <a:ext cx="7772400" cy="863600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sz="2400" b="1">
                <a:solidFill>
                  <a:srgbClr val="C00000"/>
                </a:solidFill>
                <a:latin typeface="Arial" panose="020B0604020202020204" pitchFamily="34" charset="0"/>
              </a:rPr>
              <a:t>II.SINIFLANDIRMA</a:t>
            </a:r>
            <a:br>
              <a:rPr lang="tr-TR" altLang="tr-TR" sz="2400" b="1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tr-TR" altLang="tr-TR" sz="1800" b="1">
                <a:solidFill>
                  <a:srgbClr val="C00000"/>
                </a:solidFill>
                <a:latin typeface="Arial" panose="020B0604020202020204" pitchFamily="34" charset="0"/>
              </a:rPr>
              <a:t>1.GÖZLEMSEL ARAŞTIRMALAR</a:t>
            </a:r>
            <a:br>
              <a:rPr lang="tr-TR" altLang="tr-TR" sz="1800" b="1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tr-TR" altLang="tr-TR" sz="1800" b="1">
                <a:solidFill>
                  <a:srgbClr val="C00000"/>
                </a:solidFill>
                <a:latin typeface="Arial" panose="020B0604020202020204" pitchFamily="34" charset="0"/>
              </a:rPr>
              <a:t>2.DENEYSEL ARAŞTIRMALAR</a:t>
            </a:r>
            <a:endParaRPr lang="en-GB" altLang="tr-TR" sz="1800" b="1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B815FBC7-F122-4106-889A-DA679FE2BD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66988" y="1196976"/>
            <a:ext cx="7777162" cy="5400675"/>
          </a:xfrm>
        </p:spPr>
        <p:txBody>
          <a:bodyPr/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800" b="1"/>
              <a:t>I.GÖZLEMSEL ARAŞTIRMALAR: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1.TANIMLAYICI/BETİMLEYİCİ(Descriptive) ARAŞTIRMALAR; </a:t>
            </a:r>
            <a:r>
              <a:rPr lang="tr-TR" altLang="tr-TR" sz="1400"/>
              <a:t>Kişi, yer ve zaman özelliklerine göre sorunların tanımlanması,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2.ANALİTİK ARAŞTIRMALAR; </a:t>
            </a:r>
            <a:r>
              <a:rPr lang="tr-TR" altLang="tr-TR" sz="1400"/>
              <a:t>Sağlık sorunlarının nedenlerinin belirlenmesi amacıyla yapılmaktadır,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r>
              <a:rPr lang="tr-TR" altLang="tr-TR" sz="1400"/>
              <a:t>Kesitsel/Ansal/Kitle Taramaları(Cross sectional) Araştırmalar, 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r>
              <a:rPr lang="tr-TR" altLang="tr-TR" sz="1400"/>
              <a:t>İleriye Yönelik/Kohort(Prospective) Araştırmalar,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r>
              <a:rPr lang="tr-TR" altLang="tr-TR" sz="1400"/>
              <a:t>Geriye Dönük/Vaka Kontrol/Kayıt(Retrospective) Araştırmalar,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endParaRPr lang="tr-TR" altLang="tr-TR" sz="1800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800" b="1"/>
              <a:t>II.DENEYSEL ARAŞTIRMALAR: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1.HAYVAN DENEYLERİ;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altLang="tr-TR" sz="1400" b="1"/>
              <a:t>2.MÜDAHALE ARAŞTIRMALARI;</a:t>
            </a:r>
            <a:endParaRPr lang="tr-TR" altLang="tr-TR" sz="1400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r>
              <a:rPr lang="tr-TR" altLang="tr-TR" sz="1400" b="1"/>
              <a:t>Profilaktik Araştırmalar; </a:t>
            </a:r>
            <a:r>
              <a:rPr lang="tr-TR" altLang="tr-TR" sz="1400"/>
              <a:t>Koruyucu Sağlık Hizmetleri alanında alınacak önlemleri ya da kullanılacak preparatların (aşı, serum) etkilerinin araştırılması,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r>
              <a:rPr lang="tr-TR" altLang="tr-TR" sz="1400" b="1"/>
              <a:t>Terapötik Araştırmalar; </a:t>
            </a:r>
            <a:r>
              <a:rPr lang="tr-TR" altLang="tr-TR" sz="1400"/>
              <a:t>Klinikte hastalıkların tanı ve tedavisinde kullanılan teknik ve preparatların (ilaç, diyet vs.) etkinliğinin araştırılması amacıyla yapılabilir,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endParaRPr lang="tr-TR" altLang="tr-TR" sz="1400"/>
          </a:p>
          <a:p>
            <a:r>
              <a:rPr lang="tr-TR" altLang="tr-TR" sz="1400" b="1"/>
              <a:t>Tıpta, yeni bir teknik ya da ilacın, insanlar üzerinde uygulanmadan önce mutlaka hayvan deneyleri aşamasının yapılması, önemli BİLİMSEL ETİK kuraldır.</a:t>
            </a:r>
            <a:endParaRPr lang="en-GB" altLang="tr-TR" sz="1400" b="1"/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Times New Roman" panose="02020603050405020304" pitchFamily="18" charset="0"/>
              <a:buAutoNum type="alphaLcPeriod"/>
            </a:pPr>
            <a:endParaRPr lang="tr-TR" altLang="tr-TR" sz="1400"/>
          </a:p>
          <a:p>
            <a:endParaRPr lang="en-GB" altLang="tr-TR"/>
          </a:p>
        </p:txBody>
      </p:sp>
      <p:sp>
        <p:nvSpPr>
          <p:cNvPr id="115716" name="3 Slayt Numarası Yer Tutucusu">
            <a:extLst>
              <a:ext uri="{FF2B5EF4-FFF2-40B4-BE49-F238E27FC236}">
                <a16:creationId xmlns:a16="http://schemas.microsoft.com/office/drawing/2014/main" id="{AB923BC6-833C-43B2-94C8-A80AE318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5364FB1D-053F-4153-9C2C-CEEEEA446F26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1D94054-2B72-4D95-BD33-844D2EBAF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0013" y="188913"/>
            <a:ext cx="7848600" cy="10080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II. SINIFLANDIRMA </a:t>
            </a:r>
            <a:br>
              <a:rPr lang="tr-TR" sz="2400" b="1" dirty="0">
                <a:solidFill>
                  <a:srgbClr val="C00000"/>
                </a:solidFill>
                <a:latin typeface="+mn-lt"/>
              </a:rPr>
            </a:br>
            <a:r>
              <a:rPr lang="tr-TR" sz="2400" b="1" dirty="0">
                <a:solidFill>
                  <a:srgbClr val="C00000"/>
                </a:solidFill>
                <a:latin typeface="+mn-lt"/>
              </a:rPr>
              <a:t>3.METODOLOJİK ARAŞTIRMALAR</a:t>
            </a:r>
            <a:br>
              <a:rPr lang="tr-TR" sz="2400" b="1" dirty="0">
                <a:solidFill>
                  <a:srgbClr val="C00000"/>
                </a:solidFill>
                <a:latin typeface="+mn-lt"/>
              </a:rPr>
            </a:br>
            <a:r>
              <a:rPr lang="tr-TR" sz="2400" b="1" dirty="0">
                <a:solidFill>
                  <a:srgbClr val="C00000"/>
                </a:solidFill>
                <a:latin typeface="+mn-lt"/>
              </a:rPr>
              <a:t> (Geçerlik,Güvenirlik Çalışmaları)</a:t>
            </a:r>
            <a:endParaRPr lang="en-GB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4C5D057-1A25-4F3A-9D79-996BE9840D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66989" y="1268414"/>
            <a:ext cx="7850187" cy="5329237"/>
          </a:xfrm>
        </p:spPr>
        <p:txBody>
          <a:bodyPr>
            <a:normAutofit/>
          </a:bodyPr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1800" b="1" dirty="0"/>
              <a:t>1.GEÇERLİLİK ARAŞTIRMALARI; </a:t>
            </a:r>
            <a:r>
              <a:rPr lang="tr-TR" sz="1400" dirty="0"/>
              <a:t>Tanı ve tarama yöntemlerinin geçerliliğinin belirlenmesi amacıyla yapılır.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1400" b="1" dirty="0"/>
              <a:t>GEÇERLİLİK (VALİDİTE);</a:t>
            </a:r>
            <a:r>
              <a:rPr lang="tr-TR" sz="1400" dirty="0"/>
              <a:t> Araştırmalarda gözlem ya da ölçüm yapılırken kullanılacak test ya da yöntemin, kimin gerçekten </a:t>
            </a:r>
            <a:r>
              <a:rPr lang="tr-TR" sz="1400" b="1" dirty="0"/>
              <a:t>sağlam</a:t>
            </a:r>
            <a:r>
              <a:rPr lang="tr-TR" sz="1400" dirty="0"/>
              <a:t> ya da </a:t>
            </a:r>
            <a:r>
              <a:rPr lang="tr-TR" sz="1400" b="1" dirty="0"/>
              <a:t>hasta</a:t>
            </a:r>
            <a:r>
              <a:rPr lang="tr-TR" sz="1400" dirty="0"/>
              <a:t> olduğunu ayırt edebilmesidir,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400" dirty="0"/>
              <a:t>Başka bir deyişle; ölçülen değişkenin değerinin, amaca yönelik doğru ölçülebilmesini belirlemektir.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1400" dirty="0"/>
              <a:t>Bir yöntemin duyarlılığı ve seçiciliği, geçerliliği daha önceden saptanmış ve yüksek bulunmuş başka bir yönteme </a:t>
            </a:r>
            <a:r>
              <a:rPr lang="tr-TR" sz="1400" b="1" dirty="0"/>
              <a:t>(REFERANS YÖNTEM) </a:t>
            </a:r>
            <a:r>
              <a:rPr lang="tr-TR" sz="1400" dirty="0"/>
              <a:t>göre belirlenir.</a:t>
            </a:r>
          </a:p>
          <a:p>
            <a:pPr>
              <a:buFont typeface="Monotype Sorts" pitchFamily="2" charset="2"/>
              <a:buNone/>
              <a:defRPr/>
            </a:pPr>
            <a:endParaRPr lang="tr-TR" sz="1400" dirty="0"/>
          </a:p>
          <a:p>
            <a:pPr>
              <a:defRPr/>
            </a:pPr>
            <a:r>
              <a:rPr lang="tr-TR" sz="1800" b="1" dirty="0"/>
              <a:t>Geçerliliğin İKİ BİLEŞENİ</a:t>
            </a:r>
            <a:r>
              <a:rPr lang="tr-TR" sz="1800" dirty="0"/>
              <a:t>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b="1" dirty="0"/>
              <a:t>DUYARLILIK = HASSASİYET (SENSİTİVİTE); </a:t>
            </a:r>
            <a:r>
              <a:rPr lang="tr-TR" sz="1400" dirty="0"/>
              <a:t>Geçerliliği belirlenecek ölçüm yönteminin gerçekten </a:t>
            </a:r>
            <a:r>
              <a:rPr lang="tr-TR" sz="1400" b="1" dirty="0"/>
              <a:t>hasta</a:t>
            </a:r>
            <a:r>
              <a:rPr lang="tr-TR" sz="1400" dirty="0"/>
              <a:t> olanlardan ne kadarını </a:t>
            </a:r>
            <a:r>
              <a:rPr lang="tr-TR" sz="1400" b="1" dirty="0"/>
              <a:t>(HASTA) </a:t>
            </a:r>
            <a:r>
              <a:rPr lang="tr-TR" sz="1400" dirty="0"/>
              <a:t>olarak saptayabildiğini gösterir. Bu amaçla YENİ </a:t>
            </a:r>
            <a:r>
              <a:rPr lang="tr-TR" sz="1400" dirty="0" err="1"/>
              <a:t>YÖNTEM'le</a:t>
            </a:r>
            <a:r>
              <a:rPr lang="tr-TR" sz="1400" dirty="0"/>
              <a:t> hasta olarak belirlenenlerin, REFERANS </a:t>
            </a:r>
            <a:r>
              <a:rPr lang="tr-TR" sz="1400" dirty="0" err="1"/>
              <a:t>YÖNTEM'e</a:t>
            </a:r>
            <a:r>
              <a:rPr lang="tr-TR" sz="1400" dirty="0"/>
              <a:t> göre saptanan toplam hasta oranı (DOĞRU POZİTİFLER), yeni yöntemin duyarlılığını verir.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4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b="1" dirty="0"/>
              <a:t>SEÇİCİLİK (SPESİFİSİTE); </a:t>
            </a:r>
            <a:r>
              <a:rPr lang="tr-TR" sz="1400" dirty="0"/>
              <a:t>Geçerliliği belirlenecek olan yeni ölçüm yönteminin, </a:t>
            </a:r>
            <a:r>
              <a:rPr lang="tr-TR" sz="1400" b="1" dirty="0"/>
              <a:t>sağlam</a:t>
            </a:r>
            <a:r>
              <a:rPr lang="tr-TR" sz="1400" dirty="0"/>
              <a:t> olanlardan ne kadarını doğru olarak </a:t>
            </a:r>
            <a:r>
              <a:rPr lang="tr-TR" sz="1400" b="1" dirty="0"/>
              <a:t>(SAĞLAM) </a:t>
            </a:r>
            <a:r>
              <a:rPr lang="tr-TR" sz="1400" dirty="0"/>
              <a:t>saptayabildiğini gösterir. Yani, YENİ YÖNTEM ile sağlam bulunanların (DOĞRU NEGATİFLER) sayısı, REFERANS </a:t>
            </a:r>
            <a:r>
              <a:rPr lang="tr-TR" sz="1400" dirty="0" err="1"/>
              <a:t>YÖNTEM'e</a:t>
            </a:r>
            <a:r>
              <a:rPr lang="tr-TR" sz="1400" dirty="0"/>
              <a:t> göre sağlam olduğu bilinen kişilere oranlanması, yeni yöntemin seçiciliğini verir.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GB" sz="1600" dirty="0">
              <a:latin typeface="+mj-lt"/>
            </a:endParaRPr>
          </a:p>
        </p:txBody>
      </p:sp>
      <p:sp>
        <p:nvSpPr>
          <p:cNvPr id="117764" name="4 Slayt Numarası Yer Tutucusu">
            <a:extLst>
              <a:ext uri="{FF2B5EF4-FFF2-40B4-BE49-F238E27FC236}">
                <a16:creationId xmlns:a16="http://schemas.microsoft.com/office/drawing/2014/main" id="{BC5D3A91-11A0-4DEA-B6A8-6051B493A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A381AE6-820A-44E6-8C90-869F7EC6DDB2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B332C7BF-5054-4A59-808B-8F42DE082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1" y="274638"/>
            <a:ext cx="7705725" cy="8509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II. SINIFLANDIRMA 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3.METODOLOJİK ARAŞTIRMALAR 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(Geçerlilik,Güvenilirlik Çalışmaları)</a:t>
            </a:r>
            <a:endParaRPr lang="tr-TR" sz="2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8B810D77-BA8B-494B-8294-F206F170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0013" y="1268414"/>
            <a:ext cx="7848600" cy="5184775"/>
          </a:xfrm>
        </p:spPr>
        <p:txBody>
          <a:bodyPr>
            <a:normAutofit fontScale="62500" lnSpcReduction="2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tr-TR" sz="2300" b="1" dirty="0"/>
              <a:t>2.GÜVENİLİRLİK = TUTARLILIK (RELIABILITY): </a:t>
            </a:r>
            <a:r>
              <a:rPr lang="tr-TR" sz="1800" dirty="0"/>
              <a:t>Bir araştırmada yapılan ölçümlerin, gözlemlerin ve muayenelerin,</a:t>
            </a:r>
            <a:r>
              <a:rPr lang="tr-TR" sz="1800" b="1" dirty="0"/>
              <a:t> aynı kişiler üzerinde, aynı koşullarda, aynı gözlemcilerce </a:t>
            </a:r>
            <a:r>
              <a:rPr lang="tr-TR" sz="1800" dirty="0"/>
              <a:t>tekrarlandığında </a:t>
            </a:r>
            <a:r>
              <a:rPr lang="tr-TR" sz="1800" b="1" dirty="0"/>
              <a:t>aynı sonuçların </a:t>
            </a:r>
            <a:r>
              <a:rPr lang="tr-TR" sz="1800" dirty="0"/>
              <a:t>elde edilmesi,</a:t>
            </a:r>
          </a:p>
          <a:p>
            <a:pPr>
              <a:defRPr/>
            </a:pPr>
            <a:endParaRPr lang="tr-TR" sz="2100" dirty="0"/>
          </a:p>
          <a:p>
            <a:pPr>
              <a:defRPr/>
            </a:pPr>
            <a:r>
              <a:rPr lang="tr-TR" sz="2100" b="1" dirty="0"/>
              <a:t>Güvenilirliğin İKİ BİLEŞENİ;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800" b="1" dirty="0"/>
              <a:t>GÖZLEMCİLER ARASI TUTARLILIK; </a:t>
            </a:r>
            <a:r>
              <a:rPr lang="tr-TR" sz="1800" dirty="0"/>
              <a:t>Gözlem ve ölçümler </a:t>
            </a:r>
            <a:r>
              <a:rPr lang="tr-TR" sz="1800" b="1" dirty="0"/>
              <a:t>aynı kişiler üzerinde</a:t>
            </a:r>
            <a:r>
              <a:rPr lang="tr-TR" sz="1800" dirty="0"/>
              <a:t>, </a:t>
            </a:r>
            <a:r>
              <a:rPr lang="tr-TR" sz="1800" b="1" dirty="0"/>
              <a:t>aynı koşullarda</a:t>
            </a:r>
            <a:r>
              <a:rPr lang="tr-TR" sz="1800" dirty="0"/>
              <a:t>, ancak </a:t>
            </a:r>
            <a:r>
              <a:rPr lang="tr-TR" sz="1800" b="1" dirty="0"/>
              <a:t>FARKLI GÖZLEMCİLERCE </a:t>
            </a:r>
            <a:r>
              <a:rPr lang="tr-TR" sz="1800" dirty="0"/>
              <a:t>yapıldığında benzer ya da aynı sonuçların alınması,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8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800" b="1" dirty="0"/>
              <a:t>GÖZLEMCİ İÇİ TUTARLILIK; Aynı kişiler üzerinde, aynı koşullarda, AYNI GÖZLEMCİ LER </a:t>
            </a:r>
            <a:r>
              <a:rPr lang="tr-TR" sz="1800" dirty="0"/>
              <a:t>tarafından yinelenen gözlem ve ölçümler arasında, benzer ya da </a:t>
            </a:r>
            <a:r>
              <a:rPr lang="tr-TR" sz="1800" b="1" dirty="0"/>
              <a:t>aynı sonuçların </a:t>
            </a:r>
            <a:r>
              <a:rPr lang="tr-TR" sz="1800" dirty="0"/>
              <a:t>elde edilmesi,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800" dirty="0"/>
          </a:p>
          <a:p>
            <a:pPr>
              <a:defRPr/>
            </a:pPr>
            <a:r>
              <a:rPr lang="tr-TR" sz="2900" b="1" dirty="0"/>
              <a:t>ÖZET;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</a:t>
            </a:r>
            <a:r>
              <a:rPr lang="tr-TR" sz="2600" b="1" dirty="0"/>
              <a:t>1.GÖZLEMCİLER ARASI TUTARLILIK: </a:t>
            </a:r>
            <a:r>
              <a:rPr lang="tr-TR" sz="1800" dirty="0"/>
              <a:t>Gözlem ve ölçümlerin;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     Aynı grup üzerinde</a:t>
            </a:r>
            <a:r>
              <a:rPr lang="tr-TR" sz="1800" dirty="0"/>
              <a:t>(GRUP AYNI),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     Aynı koşullarda</a:t>
            </a:r>
            <a:r>
              <a:rPr lang="tr-TR" sz="1800" dirty="0"/>
              <a:t>(KOŞULLAR AYNI),</a:t>
            </a:r>
          </a:p>
          <a:p>
            <a:pPr marL="457200" indent="-457200">
              <a:buNone/>
              <a:defRPr/>
            </a:pPr>
            <a:r>
              <a:rPr lang="tr-TR" sz="1800" dirty="0"/>
              <a:t>             </a:t>
            </a:r>
            <a:r>
              <a:rPr lang="tr-TR" sz="1800" b="1" dirty="0"/>
              <a:t>FARKLI GÖZLEMCİLER</a:t>
            </a:r>
            <a:r>
              <a:rPr lang="tr-TR" sz="1800" dirty="0"/>
              <a:t>(GÖZLEMCİLER FARKLI) tarafından yapıldığında </a:t>
            </a:r>
            <a:r>
              <a:rPr lang="tr-TR" sz="1800" b="1" dirty="0"/>
              <a:t>benzer</a:t>
            </a:r>
            <a:r>
              <a:rPr lang="tr-TR" sz="1800" dirty="0"/>
              <a:t>  ya da </a:t>
            </a:r>
            <a:r>
              <a:rPr lang="tr-TR" sz="1800" b="1" dirty="0"/>
              <a:t>aynı sonuçların </a:t>
            </a:r>
            <a:r>
              <a:rPr lang="tr-TR" sz="1800" dirty="0"/>
              <a:t>alınması,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800" dirty="0"/>
          </a:p>
          <a:p>
            <a:pPr marL="457200" indent="-457200">
              <a:buNone/>
              <a:defRPr/>
            </a:pPr>
            <a:r>
              <a:rPr lang="tr-TR" sz="2600" b="1" dirty="0"/>
              <a:t>        2.GÖZLEMCİ İÇİ TUTARLILIK;</a:t>
            </a:r>
            <a:r>
              <a:rPr lang="tr-TR" sz="2600" dirty="0"/>
              <a:t> </a:t>
            </a:r>
            <a:r>
              <a:rPr lang="tr-TR" sz="1800" dirty="0"/>
              <a:t>Gözlem ve ölçümlerin;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     Aynı grup üzerinde </a:t>
            </a:r>
            <a:r>
              <a:rPr lang="tr-TR" sz="1800" dirty="0"/>
              <a:t>(GRUP AYNI),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     Aynı koşullarda </a:t>
            </a:r>
            <a:r>
              <a:rPr lang="tr-TR" sz="1800" dirty="0"/>
              <a:t>(KOŞULLAR AYNI), </a:t>
            </a:r>
          </a:p>
          <a:p>
            <a:pPr marL="457200" indent="-457200">
              <a:buNone/>
              <a:defRPr/>
            </a:pPr>
            <a:r>
              <a:rPr lang="tr-TR" sz="1800" b="1" dirty="0"/>
              <a:t>             AYNI GÖZLEMCİLER </a:t>
            </a:r>
            <a:r>
              <a:rPr lang="tr-TR" sz="1800" dirty="0"/>
              <a:t>(GÖZLEMCİLER AYNI), tarafından yapıldığında </a:t>
            </a:r>
            <a:r>
              <a:rPr lang="tr-TR" sz="1800" b="1" dirty="0"/>
              <a:t>benzer </a:t>
            </a:r>
            <a:r>
              <a:rPr lang="tr-TR" sz="1800" dirty="0"/>
              <a:t>ya da </a:t>
            </a:r>
            <a:r>
              <a:rPr lang="tr-TR" sz="1800" b="1" dirty="0"/>
              <a:t>aynı sonuçların </a:t>
            </a:r>
            <a:r>
              <a:rPr lang="tr-TR" sz="1800" dirty="0"/>
              <a:t>elde edilmesi,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700" dirty="0"/>
          </a:p>
          <a:p>
            <a:pPr>
              <a:defRPr/>
            </a:pPr>
            <a:endParaRPr lang="tr-TR" dirty="0"/>
          </a:p>
        </p:txBody>
      </p:sp>
      <p:sp>
        <p:nvSpPr>
          <p:cNvPr id="119812" name="4 Slayt Numarası Yer Tutucusu">
            <a:extLst>
              <a:ext uri="{FF2B5EF4-FFF2-40B4-BE49-F238E27FC236}">
                <a16:creationId xmlns:a16="http://schemas.microsoft.com/office/drawing/2014/main" id="{9551A183-61BF-492C-BBE3-B991296E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2F6C4B5D-356A-45EA-9C20-D418088950D9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>
            <a:extLst>
              <a:ext uri="{FF2B5EF4-FFF2-40B4-BE49-F238E27FC236}">
                <a16:creationId xmlns:a16="http://schemas.microsoft.com/office/drawing/2014/main" id="{9022907E-4291-4B60-B814-DB7288081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3"/>
            <a:ext cx="7772400" cy="1008062"/>
          </a:xfrm>
        </p:spPr>
        <p:txBody>
          <a:bodyPr/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METODOLOJİK(UYGULAMALI) ARAŞTIRMALAR GEÇERLİLİK(VALIDITE) VE GÜVENİRLİK(RELIABILITY) ÇALIŞMALARI</a:t>
            </a:r>
            <a:endParaRPr lang="tr-TR" sz="2000" dirty="0">
              <a:latin typeface="+mn-lt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98F6283-C3A5-43E7-8BA6-40496BBB5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0013" y="1268413"/>
            <a:ext cx="7777162" cy="5111750"/>
          </a:xfrm>
        </p:spPr>
        <p:txBody>
          <a:bodyPr>
            <a:normAutofit fontScale="92500"/>
          </a:bodyPr>
          <a:lstStyle/>
          <a:p>
            <a:pPr marL="457200" indent="-457200">
              <a:buFont typeface="Wingdings"/>
              <a:buChar char=""/>
              <a:defRPr/>
            </a:pPr>
            <a:r>
              <a:rPr lang="tr-TR" sz="1400" dirty="0"/>
              <a:t>Sağlık olayları ya da sorunlarının çözümüne yönelik, uygulanabilir ve kullanılabilir etkin yöntem, araç, gereç geliştirebilmek amacıyla yapılan araştırmalar,</a:t>
            </a:r>
          </a:p>
          <a:p>
            <a:pPr marL="457200" indent="-457200">
              <a:buNone/>
              <a:defRPr/>
            </a:pPr>
            <a:r>
              <a:rPr lang="tr-TR" sz="1400" dirty="0"/>
              <a:t> </a:t>
            </a:r>
          </a:p>
          <a:p>
            <a:pPr marL="457200" indent="-457200">
              <a:buFont typeface="Wingdings"/>
              <a:buChar char=""/>
              <a:defRPr/>
            </a:pPr>
            <a:r>
              <a:rPr lang="tr-TR" sz="1400" b="1" dirty="0"/>
              <a:t>Test, ölçek ya da yöntemin;</a:t>
            </a:r>
          </a:p>
          <a:p>
            <a:pPr marL="457200" indent="-457200">
              <a:buFont typeface="Wingdings"/>
              <a:buChar char=""/>
              <a:defRPr/>
            </a:pPr>
            <a:endParaRPr lang="tr-TR" sz="1400" b="1" dirty="0"/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tr-TR" sz="1400" dirty="0"/>
              <a:t>Geçerlilik ve güvenilirliğin(amaca uygun ve doğru ölçebilmesi) belirlenmesi; </a:t>
            </a:r>
            <a:r>
              <a:rPr lang="tr-TR" sz="1400" b="1" dirty="0" err="1"/>
              <a:t>Cronbach</a:t>
            </a:r>
            <a:r>
              <a:rPr lang="tr-TR" sz="1400" b="1" dirty="0"/>
              <a:t> alfa katsayısı </a:t>
            </a:r>
            <a:r>
              <a:rPr lang="tr-TR" sz="1400" dirty="0"/>
              <a:t>belirleme çalışması: her bir ifade puanının, ifadelerin toplam puanı arasındaki korelasyonu), katsayı 0.00’ dan 1.00’e yaklaştıkça geçerlik ve güvenirlik gücü artar. </a:t>
            </a:r>
            <a:r>
              <a:rPr lang="tr-TR" sz="1400" dirty="0" err="1"/>
              <a:t>Cronbach</a:t>
            </a:r>
            <a:r>
              <a:rPr lang="tr-TR" sz="1400" dirty="0"/>
              <a:t> alfa katsayısının </a:t>
            </a:r>
            <a:r>
              <a:rPr lang="tr-TR" sz="1400" b="1" dirty="0"/>
              <a:t>0.70 </a:t>
            </a:r>
            <a:r>
              <a:rPr lang="tr-TR" sz="1400" dirty="0"/>
              <a:t>ve üzeri olması uygun bir değerdir.</a:t>
            </a:r>
          </a:p>
          <a:p>
            <a:pPr marL="457200" indent="-457200">
              <a:buNone/>
              <a:defRPr/>
            </a:pPr>
            <a:endParaRPr lang="tr-TR" sz="1400" dirty="0"/>
          </a:p>
          <a:p>
            <a:pPr marL="457200" indent="-457200">
              <a:buNone/>
              <a:defRPr/>
            </a:pPr>
            <a:r>
              <a:rPr lang="tr-TR" sz="1400" b="1" dirty="0"/>
              <a:t>“Hastane Yöneticilerinin Yönetsel Stres Faktörlerinin Belirlenmesine Yönelik Ölçek Geliştirme”</a:t>
            </a:r>
          </a:p>
          <a:p>
            <a:pPr marL="457200" indent="-457200">
              <a:buNone/>
              <a:defRPr/>
            </a:pPr>
            <a:r>
              <a:rPr lang="tr-TR" sz="1400" b="1" dirty="0"/>
              <a:t>“ISO 9000 Kalite Güvence Sistemi Konusunda Tutum Ölçeği Geliştirilmesi (SSK Zonguldak Bölge Hastanesi Hemşireleri Üzerinde Bir Uygulama)”, </a:t>
            </a:r>
          </a:p>
          <a:p>
            <a:pPr marL="457200" indent="-457200">
              <a:buNone/>
              <a:defRPr/>
            </a:pPr>
            <a:endParaRPr lang="tr-TR" sz="1400" dirty="0"/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tr-TR" sz="1400" dirty="0"/>
              <a:t>Etkinliğin belirlenmesi (Gruplar arası farklılık: İki Ortalama Arasındaki Farkın Önemlilik Testi(t), İki Eş Arasındaki Farkın Önemlilik Testi(t),</a:t>
            </a:r>
          </a:p>
          <a:p>
            <a:pPr marL="457200" indent="-457200">
              <a:buFont typeface="Wingdings"/>
              <a:buChar char=""/>
              <a:defRPr/>
            </a:pPr>
            <a:endParaRPr lang="tr-TR" sz="1400" dirty="0"/>
          </a:p>
          <a:p>
            <a:pPr marL="457200" indent="-457200">
              <a:buNone/>
              <a:defRPr/>
            </a:pPr>
            <a:r>
              <a:rPr lang="tr-TR" sz="1400" b="1" dirty="0"/>
              <a:t>“Hastane Ziyaretlerine Yönelik Eğitim Materyali(Broşür) Geliştirme ve Etkinliğinin Belirlenmesi”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121860" name="3 Slayt Numarası Yer Tutucusu">
            <a:extLst>
              <a:ext uri="{FF2B5EF4-FFF2-40B4-BE49-F238E27FC236}">
                <a16:creationId xmlns:a16="http://schemas.microsoft.com/office/drawing/2014/main" id="{15339DF7-BF8F-41D1-933C-DB67872B3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D1F1D1E-3CCD-4D18-8EE5-08CE914C802B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86C7DA8-54B7-4341-A63D-D5B4DC5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013" y="188913"/>
            <a:ext cx="7777162" cy="6477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GÖZLEMSEL VE DENEYSEL 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ARAŞTIRMALARIN ÖZELLİKLERİ VE FARKLAR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FEE59792-6CF6-4AE0-AE81-FA1790CE2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989" y="981075"/>
            <a:ext cx="7921625" cy="5492750"/>
          </a:xfrm>
        </p:spPr>
        <p:txBody>
          <a:bodyPr>
            <a:normAutofit fontScale="85000" lnSpcReduction="2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tr-TR" sz="2200" b="1" dirty="0">
                <a:solidFill>
                  <a:srgbClr val="C00000"/>
                </a:solidFill>
              </a:rPr>
              <a:t>1.GÖZLEMSEL ARAŞTIRMALAR;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İncelenen etken ve olaylar </a:t>
            </a:r>
            <a:r>
              <a:rPr lang="tr-TR" sz="1600" b="1" dirty="0"/>
              <a:t>araştırıcının kontrolü altında değildir</a:t>
            </a:r>
            <a:r>
              <a:rPr lang="tr-TR" sz="1600" dirty="0"/>
              <a:t>. </a:t>
            </a:r>
            <a:r>
              <a:rPr lang="tr-TR" sz="1600" b="1" dirty="0"/>
              <a:t>Koşullar</a:t>
            </a:r>
            <a:r>
              <a:rPr lang="tr-TR" sz="1600" dirty="0"/>
              <a:t>, istendiğinde </a:t>
            </a:r>
            <a:r>
              <a:rPr lang="tr-TR" sz="1600" b="1" dirty="0"/>
              <a:t>değiştirilemez.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b="1" dirty="0"/>
              <a:t>Neden-sonuç ilişkisi </a:t>
            </a:r>
            <a:r>
              <a:rPr lang="tr-TR" sz="1600" dirty="0"/>
              <a:t>her zaman </a:t>
            </a:r>
            <a:r>
              <a:rPr lang="tr-TR" sz="1600" b="1" dirty="0"/>
              <a:t>tam ve belirgin saptanamayabilir</a:t>
            </a:r>
            <a:r>
              <a:rPr lang="tr-TR" sz="1600" dirty="0"/>
              <a:t>. </a:t>
            </a:r>
            <a:r>
              <a:rPr lang="tr-TR" sz="1600" b="1" dirty="0"/>
              <a:t>Sonuçlar yaklaşıktır.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Nedenlere yönelik kanıtların kesinliği azdır. Ancak </a:t>
            </a:r>
            <a:r>
              <a:rPr lang="tr-TR" sz="1600" b="1" dirty="0"/>
              <a:t>bağımlı ve bağımsız değişkenler arasında ilişki saptanabilir</a:t>
            </a:r>
            <a:r>
              <a:rPr lang="tr-TR" sz="1600" dirty="0"/>
              <a:t>. Bunlar gerçek ya da rastlantısal olabilir ya da olmayabilir.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Olaylar doğal ortamda incelendiğinden </a:t>
            </a:r>
            <a:r>
              <a:rPr lang="tr-TR" sz="1600" b="1" dirty="0"/>
              <a:t>(İN-VİVO) </a:t>
            </a:r>
            <a:r>
              <a:rPr lang="tr-TR" sz="1600" dirty="0"/>
              <a:t>sonuçlar </a:t>
            </a:r>
            <a:r>
              <a:rPr lang="tr-TR" sz="1600" b="1" dirty="0"/>
              <a:t>gerçek yaşama </a:t>
            </a:r>
            <a:r>
              <a:rPr lang="tr-TR" sz="1600" dirty="0"/>
              <a:t>çoğunlukla uyar ya da uygulanabilir,</a:t>
            </a:r>
            <a:r>
              <a:rPr lang="tr-TR" sz="1600" b="1" dirty="0"/>
              <a:t> genellenebilir</a:t>
            </a:r>
            <a:r>
              <a:rPr lang="tr-TR" sz="1600" dirty="0"/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Gözlenen </a:t>
            </a:r>
            <a:r>
              <a:rPr lang="tr-TR" sz="1600" b="1" dirty="0"/>
              <a:t>olayların yinelenmesi çoğu kez olanaksızdır. </a:t>
            </a:r>
            <a:r>
              <a:rPr lang="tr-TR" sz="1600" dirty="0"/>
              <a:t>Olaylar toplumda ola gelirken (oluşurken) gözlenir. Bittikten sonra aynı olayı ve aynı koşulları oluşturmak olanaklı değildir.</a:t>
            </a:r>
          </a:p>
          <a:p>
            <a:pPr marL="457200" indent="-457200">
              <a:buNone/>
              <a:defRPr/>
            </a:pPr>
            <a:endParaRPr lang="tr-TR" sz="2200" dirty="0"/>
          </a:p>
          <a:p>
            <a:pPr>
              <a:buFont typeface="Monotype Sorts" pitchFamily="2" charset="2"/>
              <a:buNone/>
              <a:defRPr/>
            </a:pPr>
            <a:r>
              <a:rPr lang="tr-TR" sz="2200" b="1" dirty="0">
                <a:solidFill>
                  <a:srgbClr val="C00000"/>
                </a:solidFill>
              </a:rPr>
              <a:t>2.DENEYSEL ARAŞTIRMALAR;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İncelenen etken ve olaylar, </a:t>
            </a:r>
            <a:r>
              <a:rPr lang="tr-TR" sz="1600" b="1" dirty="0"/>
              <a:t>araştırıcının kontrolü altındadır. İstendiğinde değiştirilebilir.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b="1" dirty="0"/>
              <a:t>Neden-sonuç ilişkisi </a:t>
            </a:r>
            <a:r>
              <a:rPr lang="tr-TR" sz="1600" dirty="0"/>
              <a:t>genellikle</a:t>
            </a:r>
            <a:r>
              <a:rPr lang="tr-TR" sz="1600" b="1" dirty="0"/>
              <a:t> tam </a:t>
            </a:r>
            <a:r>
              <a:rPr lang="tr-TR" sz="1600" dirty="0"/>
              <a:t>ve doğru biçimde </a:t>
            </a:r>
            <a:r>
              <a:rPr lang="tr-TR" sz="1600" b="1" dirty="0"/>
              <a:t>saptanabilir</a:t>
            </a:r>
            <a:r>
              <a:rPr lang="tr-TR" sz="1600" dirty="0"/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İncelenen etken dışında, tüm diğer etkenler sabit tutulduğu için, bu etkenin </a:t>
            </a:r>
            <a:r>
              <a:rPr lang="tr-TR" sz="1600" b="1" dirty="0"/>
              <a:t>neden</a:t>
            </a:r>
            <a:r>
              <a:rPr lang="tr-TR" sz="1600" dirty="0"/>
              <a:t> olup olmadığı </a:t>
            </a:r>
            <a:r>
              <a:rPr lang="tr-TR" sz="1600" b="1" dirty="0"/>
              <a:t>kesin olarak saptanabilir</a:t>
            </a:r>
            <a:r>
              <a:rPr lang="tr-TR" sz="1600" dirty="0"/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b="1" dirty="0"/>
              <a:t>Deney ortamı </a:t>
            </a:r>
            <a:r>
              <a:rPr lang="tr-TR" sz="1600" dirty="0"/>
              <a:t>için oluşturulan özel</a:t>
            </a:r>
            <a:r>
              <a:rPr lang="tr-TR" sz="1600" b="1" dirty="0"/>
              <a:t> koşullar</a:t>
            </a:r>
            <a:r>
              <a:rPr lang="tr-TR" sz="1600" dirty="0"/>
              <a:t>, her zaman </a:t>
            </a:r>
            <a:r>
              <a:rPr lang="tr-TR" sz="1600" b="1" dirty="0"/>
              <a:t>gerçek yaşama uymayabilir</a:t>
            </a:r>
            <a:r>
              <a:rPr lang="tr-TR" sz="1600" dirty="0"/>
              <a:t>. Sonuçların genellenmesinde dikkatli olunmalıdır(</a:t>
            </a:r>
            <a:r>
              <a:rPr lang="tr-TR" sz="1600" dirty="0" err="1"/>
              <a:t>HIV’in</a:t>
            </a:r>
            <a:r>
              <a:rPr lang="tr-TR" sz="1600" dirty="0"/>
              <a:t> tüp içinde çamaşır suyu ile tümü öldürülebilir. Ancak çamaşır suyu organizmaya verilemez).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1600" dirty="0"/>
              <a:t>Deney koşulları ve ortamı </a:t>
            </a:r>
            <a:r>
              <a:rPr lang="tr-TR" sz="1600" b="1" dirty="0"/>
              <a:t>istenildiği zaman </a:t>
            </a:r>
            <a:r>
              <a:rPr lang="tr-TR" sz="1600" dirty="0"/>
              <a:t>ve </a:t>
            </a:r>
            <a:r>
              <a:rPr lang="tr-TR" sz="1600" b="1" dirty="0"/>
              <a:t>sayıda yinelenebilir</a:t>
            </a:r>
            <a:r>
              <a:rPr lang="tr-TR" sz="1600" dirty="0"/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600" dirty="0"/>
          </a:p>
          <a:p>
            <a:pPr>
              <a:defRPr/>
            </a:pPr>
            <a:endParaRPr lang="tr-TR" dirty="0"/>
          </a:p>
        </p:txBody>
      </p:sp>
      <p:sp>
        <p:nvSpPr>
          <p:cNvPr id="123908" name="4 Slayt Numarası Yer Tutucusu">
            <a:extLst>
              <a:ext uri="{FF2B5EF4-FFF2-40B4-BE49-F238E27FC236}">
                <a16:creationId xmlns:a16="http://schemas.microsoft.com/office/drawing/2014/main" id="{6E598C20-44E3-45B1-8BB9-32FA76150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A9BC61A9-9CBD-45F4-8FB8-2844D7A6430D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E62B96B0-FBC1-454E-99A7-7E2D3C197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014" y="476251"/>
            <a:ext cx="7920037" cy="792163"/>
          </a:xfrm>
        </p:spPr>
        <p:txBody>
          <a:bodyPr/>
          <a:lstStyle/>
          <a:p>
            <a:pPr algn="ctr">
              <a:defRPr/>
            </a:pPr>
            <a:r>
              <a:rPr lang="tr-TR" sz="2400" b="1" dirty="0">
                <a:solidFill>
                  <a:srgbClr val="C00000"/>
                </a:solidFill>
                <a:latin typeface="+mn-lt"/>
              </a:rPr>
              <a:t>ARAŞTIRMALARDA STRATEJİK YAKLAŞIM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F6618D60-81C1-443D-A26D-A3A8394AC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989" y="1412875"/>
            <a:ext cx="7850187" cy="50609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1600" dirty="0"/>
              <a:t>Araştırmalarda </a:t>
            </a:r>
            <a:r>
              <a:rPr lang="tr-TR" sz="1600" b="1" dirty="0"/>
              <a:t>temel strateji</a:t>
            </a:r>
            <a:r>
              <a:rPr lang="tr-TR" sz="1600" dirty="0"/>
              <a:t>, verilerin karşılaştırılması ya da kıyaslanmasıdır,</a:t>
            </a:r>
          </a:p>
          <a:p>
            <a:pPr>
              <a:defRPr/>
            </a:pPr>
            <a:r>
              <a:rPr lang="tr-TR" sz="1600" dirty="0"/>
              <a:t>Karşılaştırma yapılmadan araştırma, amacına ulaşmış sayılmaz,</a:t>
            </a:r>
          </a:p>
          <a:p>
            <a:pPr>
              <a:defRPr/>
            </a:pPr>
            <a:r>
              <a:rPr lang="tr-TR" sz="1600" dirty="0"/>
              <a:t>Karşılaştırmalar, </a:t>
            </a:r>
            <a:r>
              <a:rPr lang="tr-TR" sz="1600" b="1" dirty="0"/>
              <a:t>mutlak sayılarla </a:t>
            </a:r>
            <a:r>
              <a:rPr lang="tr-TR" sz="1600" dirty="0"/>
              <a:t>değil </a:t>
            </a:r>
            <a:r>
              <a:rPr lang="tr-TR" sz="1600" b="1" dirty="0"/>
              <a:t>hız</a:t>
            </a:r>
            <a:r>
              <a:rPr lang="tr-TR" sz="1600" dirty="0"/>
              <a:t>,</a:t>
            </a:r>
            <a:r>
              <a:rPr lang="tr-TR" sz="1600" b="1" dirty="0"/>
              <a:t> oran </a:t>
            </a:r>
            <a:r>
              <a:rPr lang="tr-TR" sz="1600" dirty="0"/>
              <a:t>ya da</a:t>
            </a:r>
            <a:r>
              <a:rPr lang="tr-TR" sz="1600" b="1" dirty="0"/>
              <a:t> yüzdelerle </a:t>
            </a:r>
            <a:r>
              <a:rPr lang="tr-TR" sz="1600" dirty="0"/>
              <a:t>yapılmalı, mutlak sayılarla yapılan karşılaştırmalar yanıltıcı olabilir,</a:t>
            </a:r>
          </a:p>
          <a:p>
            <a:pPr>
              <a:buFont typeface="Monotype Sorts" pitchFamily="2" charset="2"/>
              <a:buNone/>
              <a:defRPr/>
            </a:pPr>
            <a:endParaRPr lang="tr-TR" sz="16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000" dirty="0">
                <a:solidFill>
                  <a:srgbClr val="C00000"/>
                </a:solidFill>
              </a:rPr>
              <a:t> </a:t>
            </a:r>
            <a:r>
              <a:rPr lang="tr-TR" sz="2000" b="1" dirty="0">
                <a:solidFill>
                  <a:srgbClr val="C00000"/>
                </a:solidFill>
              </a:rPr>
              <a:t>GRUPLAR ARASI KARŞILAŞTIRMA; </a:t>
            </a:r>
            <a:r>
              <a:rPr lang="tr-TR" sz="1600" dirty="0"/>
              <a:t>İki gruptan elde edilen değerler karşılaştırılır</a:t>
            </a:r>
            <a:r>
              <a:rPr lang="tr-TR" sz="1600" b="1" dirty="0"/>
              <a:t>(Bağımsız Gruplar),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sz="16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000" b="1" dirty="0">
                <a:solidFill>
                  <a:srgbClr val="C00000"/>
                </a:solidFill>
              </a:rPr>
              <a:t>GRUP İÇİ KARŞILAŞTIRMALAR: </a:t>
            </a:r>
            <a:r>
              <a:rPr lang="tr-TR" sz="1600" dirty="0"/>
              <a:t>Bir gruptan elde edilen veriler ya o grubun içinde </a:t>
            </a:r>
            <a:r>
              <a:rPr lang="tr-TR" sz="1600" b="1" dirty="0"/>
              <a:t>değişkenlere göre alt gruplar</a:t>
            </a:r>
            <a:r>
              <a:rPr lang="tr-TR" sz="1600" dirty="0"/>
              <a:t> oluşturularak karşılaştırma yapılır, ya da araştırmanın amacı gereği </a:t>
            </a:r>
            <a:r>
              <a:rPr lang="tr-TR" sz="1600" b="1" dirty="0"/>
              <a:t>aynı grubun farklı zamanlarda</a:t>
            </a:r>
            <a:r>
              <a:rPr lang="tr-TR" sz="1600" dirty="0"/>
              <a:t> elde edilen verileri karşılaştırılabilir</a:t>
            </a:r>
            <a:r>
              <a:rPr lang="tr-TR" sz="1600" b="1" dirty="0"/>
              <a:t>(Bağımlı Gruplar),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125956" name="4 Slayt Numarası Yer Tutucusu">
            <a:extLst>
              <a:ext uri="{FF2B5EF4-FFF2-40B4-BE49-F238E27FC236}">
                <a16:creationId xmlns:a16="http://schemas.microsoft.com/office/drawing/2014/main" id="{72C31180-4E3F-4697-B2BC-82946418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AEDE2EF-4E27-4189-A976-DB2EBB94179B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tr-TR" altLang="tr-TR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6BFBCE4-3D38-463B-B3D2-8BF704101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163" y="188914"/>
            <a:ext cx="7772400" cy="1368425"/>
          </a:xfrm>
        </p:spPr>
        <p:txBody>
          <a:bodyPr/>
          <a:lstStyle/>
          <a:p>
            <a:pPr algn="ctr">
              <a:defRPr/>
            </a:pPr>
            <a:r>
              <a:rPr lang="tr-TR" sz="2000" b="1" dirty="0">
                <a:solidFill>
                  <a:srgbClr val="C00000"/>
                </a:solidFill>
                <a:latin typeface="+mn-lt"/>
              </a:rPr>
              <a:t>SAĞLIK MESLEKLERİ VE SAĞLIK YÖNETİMİ ALANLARINDA 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SIKLIKLA KULLANILAN </a:t>
            </a:r>
            <a:br>
              <a:rPr lang="tr-TR" sz="2000" b="1" dirty="0">
                <a:solidFill>
                  <a:srgbClr val="C00000"/>
                </a:solidFill>
                <a:latin typeface="+mn-lt"/>
              </a:rPr>
            </a:br>
            <a:r>
              <a:rPr lang="tr-TR" sz="2000" b="1" dirty="0">
                <a:solidFill>
                  <a:srgbClr val="C00000"/>
                </a:solidFill>
                <a:latin typeface="+mn-lt"/>
              </a:rPr>
              <a:t>ARAŞTIRMA YÖNTEMLERİ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BB8FA690-B1AE-4BCA-80CF-0B851C721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5914" y="1557339"/>
            <a:ext cx="3671887" cy="4967287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tr-TR" sz="2000" dirty="0"/>
              <a:t>1. Kesitsel/Ansal (</a:t>
            </a:r>
            <a:r>
              <a:rPr lang="tr-TR" sz="2000" dirty="0" err="1"/>
              <a:t>Cross</a:t>
            </a:r>
            <a:r>
              <a:rPr lang="tr-TR" sz="2000" dirty="0"/>
              <a:t> </a:t>
            </a:r>
            <a:r>
              <a:rPr lang="tr-TR" sz="2000" dirty="0" err="1"/>
              <a:t>Sectional</a:t>
            </a:r>
            <a:r>
              <a:rPr lang="tr-TR" sz="2000" dirty="0"/>
              <a:t>) Araştırmalar,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2. Geriye Dönük/Kayıt (</a:t>
            </a:r>
            <a:r>
              <a:rPr lang="tr-TR" sz="2000" dirty="0" err="1"/>
              <a:t>Retrospective</a:t>
            </a:r>
            <a:r>
              <a:rPr lang="tr-TR" sz="2000" dirty="0"/>
              <a:t>) Araştırmaları,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3. İleriye Yönelik (</a:t>
            </a:r>
            <a:r>
              <a:rPr lang="tr-TR" sz="2000" dirty="0" err="1"/>
              <a:t>Prospective</a:t>
            </a:r>
            <a:r>
              <a:rPr lang="tr-TR" sz="2000" dirty="0"/>
              <a:t>) Araştırmalar,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4. Tanımlayıcı/Betimleyici (</a:t>
            </a:r>
            <a:r>
              <a:rPr lang="tr-TR" sz="2000" dirty="0" err="1"/>
              <a:t>Deskriptıve</a:t>
            </a:r>
            <a:r>
              <a:rPr lang="tr-TR" sz="2000" dirty="0"/>
              <a:t>) Araştırmalar,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4" name="3 İçerik Yer Tutucusu">
            <a:extLst>
              <a:ext uri="{FF2B5EF4-FFF2-40B4-BE49-F238E27FC236}">
                <a16:creationId xmlns:a16="http://schemas.microsoft.com/office/drawing/2014/main" id="{5D4D80A2-3F7B-4A2D-82A0-F141A6FC0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9563" y="1557339"/>
            <a:ext cx="3613150" cy="4967287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tr-TR" sz="2000" dirty="0"/>
              <a:t>5. Anket Araştırmaları,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6. Analitik/Nedensel Araştırmalar,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7.Metodolojik (Uygulamalı) Araştırmalar (Geçerlilik “</a:t>
            </a:r>
            <a:r>
              <a:rPr lang="tr-TR" sz="2000" dirty="0" err="1"/>
              <a:t>Validite</a:t>
            </a:r>
            <a:r>
              <a:rPr lang="tr-TR" sz="2000" dirty="0"/>
              <a:t>” ve Güvenirlik “</a:t>
            </a:r>
            <a:r>
              <a:rPr lang="tr-TR" sz="2000" dirty="0" err="1"/>
              <a:t>Reliability</a:t>
            </a:r>
            <a:r>
              <a:rPr lang="tr-TR" sz="2000" dirty="0"/>
              <a:t>” Çalışmaları),</a:t>
            </a:r>
          </a:p>
          <a:p>
            <a:pPr marL="457200" indent="-457200">
              <a:buFont typeface="Century Schoolbook" pitchFamily="18" charset="0"/>
              <a:buAutoNum type="arabicPeriod"/>
              <a:defRPr/>
            </a:pPr>
            <a:endParaRPr lang="tr-TR" sz="2000" dirty="0"/>
          </a:p>
          <a:p>
            <a:pPr marL="457200" indent="-457200">
              <a:buNone/>
              <a:defRPr/>
            </a:pPr>
            <a:r>
              <a:rPr lang="tr-TR" sz="2000" dirty="0"/>
              <a:t>8.Müdahale Araştırmaları,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128005" name="4 Slayt Numarası Yer Tutucusu">
            <a:extLst>
              <a:ext uri="{FF2B5EF4-FFF2-40B4-BE49-F238E27FC236}">
                <a16:creationId xmlns:a16="http://schemas.microsoft.com/office/drawing/2014/main" id="{86F0600D-70D0-4CD7-B35C-AAB262F57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9C02AF58-0C76-44AB-8490-982BE8590392}" type="slidenum">
              <a:rPr kumimoji="0" lang="tr-TR" altLang="tr-TR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tr-TR" altLang="tr-TR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0</TotalTime>
  <Words>2546</Words>
  <Application>Microsoft Office PowerPoint</Application>
  <PresentationFormat>Geniş ekran</PresentationFormat>
  <Paragraphs>411</Paragraphs>
  <Slides>24</Slides>
  <Notes>23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3" baseType="lpstr">
      <vt:lpstr>Arial</vt:lpstr>
      <vt:lpstr>Calibri</vt:lpstr>
      <vt:lpstr>Century Schoolbook</vt:lpstr>
      <vt:lpstr>Gill Sans MT</vt:lpstr>
      <vt:lpstr>Impact</vt:lpstr>
      <vt:lpstr>Monotype Sorts</vt:lpstr>
      <vt:lpstr>Times New Roman</vt:lpstr>
      <vt:lpstr>Wingdings</vt:lpstr>
      <vt:lpstr>Rozet</vt:lpstr>
      <vt:lpstr>PowerPoint Sunusu</vt:lpstr>
      <vt:lpstr>ARAŞTIRMALARIN SINIFLANDIRILMASI II.Sınıflandırma:</vt:lpstr>
      <vt:lpstr>II.SINIFLANDIRMA 1.GÖZLEMSEL ARAŞTIRMALAR 2.DENEYSEL ARAŞTIRMALAR</vt:lpstr>
      <vt:lpstr>II. SINIFLANDIRMA  3.METODOLOJİK ARAŞTIRMALAR  (Geçerlik,Güvenirlik Çalışmaları)</vt:lpstr>
      <vt:lpstr>II. SINIFLANDIRMA  3.METODOLOJİK ARAŞTIRMALAR  (Geçerlilik,Güvenilirlik Çalışmaları)</vt:lpstr>
      <vt:lpstr>METODOLOJİK(UYGULAMALI) ARAŞTIRMALAR GEÇERLİLİK(VALIDITE) VE GÜVENİRLİK(RELIABILITY) ÇALIŞMALARI</vt:lpstr>
      <vt:lpstr>GÖZLEMSEL VE DENEYSEL  ARAŞTIRMALARIN ÖZELLİKLERİ VE FARKLAR</vt:lpstr>
      <vt:lpstr>ARAŞTIRMALARDA STRATEJİK YAKLAŞIM</vt:lpstr>
      <vt:lpstr>SAĞLIK MESLEKLERİ VE SAĞLIK YÖNETİMİ ALANLARINDA  SIKLIKLA KULLANILAN  ARAŞTIRMA YÖNTEMLERİ</vt:lpstr>
      <vt:lpstr>PowerPoint Sunusu</vt:lpstr>
      <vt:lpstr>ARAŞTIRMALARDA DANIŞMAN/HOCA (MENTOR) ASİSTAN/ÖĞRENCİ(MENTEE)</vt:lpstr>
      <vt:lpstr>BİR ARAŞTIRMANIN AŞAMALARI</vt:lpstr>
      <vt:lpstr>1.KONUNUN BELİRLENMESİ (PROBLEM SEÇİMİ)</vt:lpstr>
      <vt:lpstr>2.ARAŞTIRMA ÖNERİSİ (ARAŞTIRMA PLANLAMASI)</vt:lpstr>
      <vt:lpstr>ARAŞTIRMA ÖNERİSİ (ARAŞTIRMA PLANLAMASI)</vt:lpstr>
      <vt:lpstr>ARAŞTIRMA ÖNERİSİ (ARAŞTIRMA PLANLAMASI)</vt:lpstr>
      <vt:lpstr>3.ARAŞTIRMANIN UYGULANMASI  (VERİLERİN TOPLANMASI)</vt:lpstr>
      <vt:lpstr>DEĞİŞKEN</vt:lpstr>
      <vt:lpstr>4.VERİLERİN DEĞERLENDİRİLMESİ</vt:lpstr>
      <vt:lpstr>5.ARAŞTIRMANIN RAPOR HALİNE GETİRİLMESİ(1)</vt:lpstr>
      <vt:lpstr>Araştırmanın Rapor Haline Getirilmesi</vt:lpstr>
      <vt:lpstr>Araştırmanın Rapor Haline Getirilmesi</vt:lpstr>
      <vt:lpstr>Araştırmanın Rapor Haline Getirilmesi</vt:lpstr>
      <vt:lpstr>Bilimsel Bir Yazı/Rapor Hazırlamada; Bölüm, Ana ve Alt Başlıklar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gamze kutlu</dc:creator>
  <cp:lastModifiedBy>gamze kutlu</cp:lastModifiedBy>
  <cp:revision>1</cp:revision>
  <dcterms:created xsi:type="dcterms:W3CDTF">2020-04-30T11:11:07Z</dcterms:created>
  <dcterms:modified xsi:type="dcterms:W3CDTF">2020-04-30T11:11:25Z</dcterms:modified>
</cp:coreProperties>
</file>