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Başlık"/>
          <p:cNvSpPr>
            <a:spLocks noGrp="1" noChangeArrowheads="1"/>
          </p:cNvSpPr>
          <p:nvPr>
            <p:ph type="title"/>
          </p:nvPr>
        </p:nvSpPr>
        <p:spPr>
          <a:xfrm>
            <a:off x="684213" y="685800"/>
            <a:ext cx="7681912" cy="731838"/>
          </a:xfrm>
        </p:spPr>
        <p:txBody>
          <a:bodyPr>
            <a:normAutofit fontScale="90000"/>
          </a:bodyPr>
          <a:lstStyle/>
          <a:p>
            <a:r>
              <a:rPr lang="tr-TR" altLang="tr-TR" b="1" smtClean="0"/>
              <a:t>Sexual Cycles in Female Animals</a:t>
            </a:r>
          </a:p>
        </p:txBody>
      </p:sp>
      <p:sp>
        <p:nvSpPr>
          <p:cNvPr id="41987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79388" y="1484313"/>
            <a:ext cx="6769100" cy="4525962"/>
          </a:xfrm>
        </p:spPr>
        <p:txBody>
          <a:bodyPr/>
          <a:lstStyle/>
          <a:p>
            <a:endParaRPr lang="tr-TR" altLang="tr-TR" smtClean="0"/>
          </a:p>
          <a:p>
            <a:pPr algn="just"/>
            <a:r>
              <a:rPr lang="tr-TR" altLang="tr-TR" smtClean="0"/>
              <a:t>In females, </a:t>
            </a:r>
            <a:r>
              <a:rPr lang="tr-TR" altLang="tr-TR" b="1" smtClean="0"/>
              <a:t>reproduction </a:t>
            </a:r>
            <a:r>
              <a:rPr lang="tr-TR" altLang="tr-TR" smtClean="0"/>
              <a:t>is determined by sexual cycles.</a:t>
            </a:r>
          </a:p>
          <a:p>
            <a:pPr algn="just"/>
            <a:r>
              <a:rPr lang="tr-TR" altLang="tr-TR" smtClean="0"/>
              <a:t>The knowledge of species specific stages and properties of sexual cycles will provide ease when </a:t>
            </a:r>
            <a:r>
              <a:rPr lang="tr-TR" altLang="tr-TR" b="1" smtClean="0"/>
              <a:t>controlling reproduction </a:t>
            </a:r>
            <a:r>
              <a:rPr lang="tr-TR" altLang="tr-TR" smtClean="0"/>
              <a:t>or </a:t>
            </a:r>
            <a:r>
              <a:rPr lang="tr-TR" altLang="tr-TR" b="1" smtClean="0"/>
              <a:t>solving problems </a:t>
            </a:r>
            <a:r>
              <a:rPr lang="tr-TR" altLang="tr-TR" smtClean="0"/>
              <a:t>regarding reproduction.</a:t>
            </a:r>
          </a:p>
          <a:p>
            <a:pPr algn="just">
              <a:buFontTx/>
              <a:buNone/>
            </a:pPr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971550" y="1600200"/>
            <a:ext cx="7704138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In cows estrus cycle is divided in to 4 stages;</a:t>
            </a:r>
          </a:p>
          <a:p>
            <a:pPr algn="just">
              <a:buFontTx/>
              <a:buNone/>
            </a:pPr>
            <a:endParaRPr lang="tr-TR" altLang="tr-TR" smtClean="0"/>
          </a:p>
          <a:p>
            <a:pPr algn="just"/>
            <a:r>
              <a:rPr lang="tr-TR" altLang="tr-TR" b="1" smtClean="0"/>
              <a:t>Proestrus         (2-3 days)</a:t>
            </a:r>
          </a:p>
          <a:p>
            <a:pPr algn="just"/>
            <a:r>
              <a:rPr lang="tr-TR" altLang="tr-TR" b="1" smtClean="0"/>
              <a:t>Estrus              (12-18 hours)</a:t>
            </a:r>
          </a:p>
          <a:p>
            <a:pPr algn="just"/>
            <a:r>
              <a:rPr lang="tr-TR" altLang="tr-TR" b="1" smtClean="0"/>
              <a:t>Metaestrus      (3-4 days)</a:t>
            </a:r>
          </a:p>
          <a:p>
            <a:pPr algn="just"/>
            <a:r>
              <a:rPr lang="tr-TR" altLang="tr-TR" b="1" smtClean="0"/>
              <a:t>Diestrus            (14-15 days)</a:t>
            </a:r>
          </a:p>
        </p:txBody>
      </p:sp>
      <p:sp>
        <p:nvSpPr>
          <p:cNvPr id="51203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Cows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/>
        </p:nvGraphicFramePr>
        <p:xfrm>
          <a:off x="468313" y="476250"/>
          <a:ext cx="8136903" cy="58678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3407"/>
                <a:gridCol w="1889130"/>
                <a:gridCol w="922469"/>
                <a:gridCol w="1514095"/>
                <a:gridCol w="2227802"/>
              </a:tblGrid>
              <a:tr h="539816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8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Hormones</a:t>
                      </a:r>
                      <a:r>
                        <a:rPr lang="tr-TR" sz="28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tr-TR" sz="280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Estrus</a:t>
                      </a:r>
                      <a:r>
                        <a:rPr lang="tr-TR" sz="28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280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Cyle</a:t>
                      </a:r>
                      <a:r>
                        <a:rPr lang="tr-TR" sz="28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tr-TR" sz="280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Cattle</a:t>
                      </a:r>
                      <a:endParaRPr lang="tr-TR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7041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err="1">
                          <a:effectLst/>
                        </a:rPr>
                        <a:t>E</a:t>
                      </a:r>
                      <a:r>
                        <a:rPr lang="tr-TR" sz="2000" dirty="0" err="1" smtClean="0">
                          <a:effectLst/>
                        </a:rPr>
                        <a:t>strus</a:t>
                      </a:r>
                      <a:r>
                        <a:rPr lang="tr-TR" sz="2000" dirty="0" smtClean="0">
                          <a:effectLst/>
                        </a:rPr>
                        <a:t> </a:t>
                      </a:r>
                      <a:r>
                        <a:rPr lang="tr-TR" sz="2000" dirty="0">
                          <a:effectLst/>
                        </a:rPr>
                        <a:t>/ </a:t>
                      </a:r>
                      <a:r>
                        <a:rPr lang="tr-TR" sz="2000" dirty="0" err="1" smtClean="0">
                          <a:effectLst/>
                        </a:rPr>
                        <a:t>ovulation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5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10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20 </a:t>
                      </a:r>
                      <a:r>
                        <a:rPr lang="tr-TR" sz="2000" dirty="0" smtClean="0">
                          <a:effectLst/>
                        </a:rPr>
                        <a:t>(</a:t>
                      </a:r>
                      <a:r>
                        <a:rPr lang="tr-TR" sz="2000" dirty="0" err="1">
                          <a:effectLst/>
                        </a:rPr>
                        <a:t>e</a:t>
                      </a:r>
                      <a:r>
                        <a:rPr lang="tr-TR" sz="2000" dirty="0" err="1" smtClean="0">
                          <a:effectLst/>
                        </a:rPr>
                        <a:t>strus</a:t>
                      </a:r>
                      <a:r>
                        <a:rPr lang="tr-TR" sz="2000" dirty="0" smtClean="0">
                          <a:effectLst/>
                        </a:rPr>
                        <a:t> </a:t>
                      </a:r>
                      <a:r>
                        <a:rPr lang="tr-TR" sz="2000" dirty="0">
                          <a:effectLst/>
                        </a:rPr>
                        <a:t>/ </a:t>
                      </a:r>
                      <a:r>
                        <a:rPr lang="tr-TR" sz="2000" smtClean="0">
                          <a:effectLst/>
                        </a:rPr>
                        <a:t>ovulation)</a:t>
                      </a:r>
                      <a:endParaRPr lang="tr-T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</a:tr>
              <a:tr h="7115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tx1"/>
                          </a:solidFill>
                          <a:effectLst/>
                        </a:rPr>
                        <a:t>FSH (</a:t>
                      </a:r>
                      <a:r>
                        <a:rPr lang="tr-TR" sz="2000" dirty="0" err="1">
                          <a:solidFill>
                            <a:schemeClr val="tx1"/>
                          </a:solidFill>
                          <a:effectLst/>
                        </a:rPr>
                        <a:t>ng</a:t>
                      </a:r>
                      <a:r>
                        <a:rPr lang="tr-TR" sz="2000" dirty="0">
                          <a:solidFill>
                            <a:schemeClr val="tx1"/>
                          </a:solidFill>
                          <a:effectLst/>
                        </a:rPr>
                        <a:t>/ml)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300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100-150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150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300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</a:tr>
              <a:tr h="6721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tx1"/>
                          </a:solidFill>
                          <a:effectLst/>
                        </a:rPr>
                        <a:t>LH (</a:t>
                      </a:r>
                      <a:r>
                        <a:rPr lang="tr-TR" sz="2000" dirty="0" err="1">
                          <a:solidFill>
                            <a:schemeClr val="tx1"/>
                          </a:solidFill>
                          <a:effectLst/>
                        </a:rPr>
                        <a:t>ng</a:t>
                      </a:r>
                      <a:r>
                        <a:rPr lang="tr-TR" sz="2000" dirty="0">
                          <a:solidFill>
                            <a:schemeClr val="tx1"/>
                          </a:solidFill>
                          <a:effectLst/>
                        </a:rPr>
                        <a:t>/ml)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12,1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1,1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1,5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12,1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</a:tr>
              <a:tr h="7041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tx1"/>
                          </a:solidFill>
                          <a:effectLst/>
                        </a:rPr>
                        <a:t>Östrojen (</a:t>
                      </a:r>
                      <a:r>
                        <a:rPr lang="tr-TR" sz="2000" dirty="0" err="1">
                          <a:solidFill>
                            <a:schemeClr val="tx1"/>
                          </a:solidFill>
                          <a:effectLst/>
                        </a:rPr>
                        <a:t>pg</a:t>
                      </a:r>
                      <a:r>
                        <a:rPr lang="tr-TR" sz="2000" dirty="0">
                          <a:solidFill>
                            <a:schemeClr val="tx1"/>
                          </a:solidFill>
                          <a:effectLst/>
                        </a:rPr>
                        <a:t>/ml)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5,5-6,0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2,0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2,0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5,5-6,0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</a:tr>
              <a:tr h="12251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err="1">
                          <a:solidFill>
                            <a:schemeClr val="tx1"/>
                          </a:solidFill>
                          <a:effectLst/>
                        </a:rPr>
                        <a:t>Progesteron</a:t>
                      </a:r>
                      <a:r>
                        <a:rPr lang="tr-TR" sz="200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tr-TR" sz="2000" dirty="0" err="1">
                          <a:solidFill>
                            <a:schemeClr val="tx1"/>
                          </a:solidFill>
                          <a:effectLst/>
                        </a:rPr>
                        <a:t>ng</a:t>
                      </a:r>
                      <a:r>
                        <a:rPr lang="tr-TR" sz="2000" dirty="0">
                          <a:solidFill>
                            <a:schemeClr val="tx1"/>
                          </a:solidFill>
                          <a:effectLst/>
                        </a:rPr>
                        <a:t>/ml)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&lt;1,0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1,5-2,0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3,0-4,0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15. gün = 6,0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&lt;1,0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</a:tr>
              <a:tr h="13109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tx1"/>
                          </a:solidFill>
                          <a:effectLst/>
                        </a:rPr>
                        <a:t>PGf2α (</a:t>
                      </a:r>
                      <a:r>
                        <a:rPr lang="tr-TR" sz="2000" dirty="0" err="1">
                          <a:solidFill>
                            <a:schemeClr val="tx1"/>
                          </a:solidFill>
                          <a:effectLst/>
                        </a:rPr>
                        <a:t>pg</a:t>
                      </a:r>
                      <a:r>
                        <a:rPr lang="tr-TR" sz="2000" dirty="0">
                          <a:solidFill>
                            <a:schemeClr val="tx1"/>
                          </a:solidFill>
                          <a:effectLst/>
                        </a:rPr>
                        <a:t>/ml)</a:t>
                      </a:r>
                      <a:endParaRPr lang="tr-T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100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&lt;100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&lt;100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17. gün = 300-350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100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</a:tr>
            </a:tbl>
          </a:graphicData>
        </a:graphic>
      </p:graphicFrame>
      <p:sp>
        <p:nvSpPr>
          <p:cNvPr id="52272" name="Rectangle 1"/>
          <p:cNvSpPr>
            <a:spLocks noChangeArrowheads="1"/>
          </p:cNvSpPr>
          <p:nvPr/>
        </p:nvSpPr>
        <p:spPr bwMode="auto">
          <a:xfrm>
            <a:off x="2987675" y="6237288"/>
            <a:ext cx="320357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tr-TR" altLang="tr-TR" sz="1100">
                <a:latin typeface="Calibri" pitchFamily="34" charset="0"/>
                <a:ea typeface="Calibri" pitchFamily="34" charset="0"/>
                <a:cs typeface="Times New Roman" pitchFamily="18" charset="0"/>
              </a:rPr>
              <a:t>Veterinermedizinishe Endokrinologie Friedemann Döcke (1994).</a:t>
            </a:r>
            <a:endParaRPr lang="tr-TR" altLang="tr-TR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8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6264275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z="2400" smtClean="0"/>
              <a:t>    </a:t>
            </a:r>
            <a:r>
              <a:rPr lang="tr-TR" altLang="tr-TR" b="1" smtClean="0"/>
              <a:t>Proestrus</a:t>
            </a:r>
          </a:p>
          <a:p>
            <a:pPr algn="just"/>
            <a:r>
              <a:rPr lang="tr-TR" altLang="tr-TR" sz="2400" smtClean="0"/>
              <a:t>is the stage before estrus and lasts 2-3 days</a:t>
            </a:r>
          </a:p>
          <a:p>
            <a:pPr algn="just"/>
            <a:r>
              <a:rPr lang="tr-TR" altLang="tr-TR" sz="2400" smtClean="0"/>
              <a:t>It is characterised by a significant increase in </a:t>
            </a:r>
            <a:r>
              <a:rPr lang="tr-TR" altLang="tr-TR" sz="2400" b="1" smtClean="0"/>
              <a:t>Ovarian activity</a:t>
            </a:r>
            <a:r>
              <a:rPr lang="tr-TR" altLang="tr-TR" sz="2400" smtClean="0"/>
              <a:t>.</a:t>
            </a:r>
          </a:p>
          <a:p>
            <a:pPr algn="just"/>
            <a:r>
              <a:rPr lang="tr-TR" altLang="tr-TR" sz="2400" smtClean="0"/>
              <a:t>It is a phase where; a fast </a:t>
            </a:r>
            <a:r>
              <a:rPr lang="tr-TR" altLang="tr-TR" sz="2400" b="1" smtClean="0"/>
              <a:t>follicular development</a:t>
            </a:r>
            <a:r>
              <a:rPr lang="tr-TR" altLang="tr-TR" sz="2400" smtClean="0"/>
              <a:t> with the effect of </a:t>
            </a:r>
            <a:r>
              <a:rPr lang="tr-TR" altLang="tr-TR" sz="2400" b="1" smtClean="0"/>
              <a:t>FSH</a:t>
            </a:r>
            <a:r>
              <a:rPr lang="tr-TR" altLang="tr-TR" sz="2400" smtClean="0"/>
              <a:t> secreted from the hypophysis and some behavioural changes in animals with the effect of </a:t>
            </a:r>
            <a:r>
              <a:rPr lang="tr-TR" altLang="tr-TR" sz="2400" b="1" smtClean="0"/>
              <a:t>estrogens</a:t>
            </a:r>
            <a:r>
              <a:rPr lang="tr-TR" altLang="tr-TR" sz="2400" smtClean="0"/>
              <a:t> secreted from developing follicles occur.</a:t>
            </a:r>
          </a:p>
        </p:txBody>
      </p:sp>
      <p:sp>
        <p:nvSpPr>
          <p:cNvPr id="54275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Cows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6264275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Changes seen in proestrus;</a:t>
            </a:r>
          </a:p>
          <a:p>
            <a:pPr algn="just"/>
            <a:r>
              <a:rPr lang="tr-TR" altLang="tr-TR" sz="2400" b="1" smtClean="0"/>
              <a:t>Cows in proestrus</a:t>
            </a:r>
            <a:r>
              <a:rPr lang="tr-TR" altLang="tr-TR" sz="2400" smtClean="0"/>
              <a:t> try to </a:t>
            </a:r>
            <a:r>
              <a:rPr lang="tr-TR" altLang="tr-TR" sz="2400" b="1" smtClean="0"/>
              <a:t>mount</a:t>
            </a:r>
            <a:r>
              <a:rPr lang="tr-TR" altLang="tr-TR" sz="2400" smtClean="0"/>
              <a:t> other animals, but do not stand still when they are mounted and </a:t>
            </a:r>
            <a:r>
              <a:rPr lang="tr-TR" altLang="tr-TR" sz="2400" b="1" smtClean="0"/>
              <a:t>do not accept coitus.</a:t>
            </a:r>
          </a:p>
          <a:p>
            <a:pPr algn="just"/>
            <a:r>
              <a:rPr lang="tr-TR" altLang="tr-TR" sz="2400" b="1" smtClean="0"/>
              <a:t>Uterus</a:t>
            </a:r>
            <a:r>
              <a:rPr lang="tr-TR" altLang="tr-TR" sz="2400" smtClean="0"/>
              <a:t> is bigger, edematous.</a:t>
            </a:r>
          </a:p>
          <a:p>
            <a:pPr algn="just"/>
            <a:r>
              <a:rPr lang="tr-TR" altLang="tr-TR" sz="2400" b="1" smtClean="0"/>
              <a:t>Portio vagina of cervix</a:t>
            </a:r>
            <a:r>
              <a:rPr lang="tr-TR" altLang="tr-TR" sz="2400" smtClean="0"/>
              <a:t> is loose and hyperemic.</a:t>
            </a:r>
          </a:p>
          <a:p>
            <a:pPr algn="just"/>
            <a:r>
              <a:rPr lang="tr-TR" altLang="tr-TR" sz="2400" smtClean="0"/>
              <a:t>Slight edema in</a:t>
            </a:r>
            <a:r>
              <a:rPr lang="tr-TR" altLang="tr-TR" sz="2400" b="1" smtClean="0"/>
              <a:t> vulva</a:t>
            </a:r>
            <a:r>
              <a:rPr lang="tr-TR" altLang="tr-TR" sz="2400" smtClean="0"/>
              <a:t> and slight hyperemia in </a:t>
            </a:r>
            <a:r>
              <a:rPr lang="tr-TR" altLang="tr-TR" sz="2400" b="1" smtClean="0"/>
              <a:t>vaginal mucosa.</a:t>
            </a:r>
            <a:endParaRPr lang="tr-TR" altLang="tr-TR" sz="2400" smtClean="0"/>
          </a:p>
          <a:p>
            <a:pPr algn="just">
              <a:buFontTx/>
              <a:buNone/>
            </a:pPr>
            <a:endParaRPr lang="tr-TR" altLang="tr-TR" sz="2400" b="1" smtClean="0"/>
          </a:p>
        </p:txBody>
      </p:sp>
      <p:sp>
        <p:nvSpPr>
          <p:cNvPr id="5529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Cows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684213" y="1600200"/>
            <a:ext cx="6119812" cy="4525963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tr-TR" b="1" dirty="0"/>
              <a:t>   </a:t>
            </a:r>
            <a:r>
              <a:rPr lang="tr-TR" b="1" dirty="0" err="1"/>
              <a:t>Estrus</a:t>
            </a:r>
            <a:endParaRPr lang="tr-TR" b="1" dirty="0"/>
          </a:p>
          <a:p>
            <a:pPr algn="just">
              <a:defRPr/>
            </a:pPr>
            <a:r>
              <a:rPr lang="tr-TR" sz="2400" kern="1200" dirty="0">
                <a:ea typeface="+mj-ea"/>
              </a:rPr>
              <a:t>is </a:t>
            </a:r>
            <a:r>
              <a:rPr lang="tr-TR" sz="2400" kern="1200" dirty="0" err="1">
                <a:ea typeface="+mj-ea"/>
              </a:rPr>
              <a:t>the</a:t>
            </a:r>
            <a:r>
              <a:rPr lang="tr-TR" sz="2400" kern="1200" dirty="0">
                <a:ea typeface="+mj-ea"/>
              </a:rPr>
              <a:t> </a:t>
            </a:r>
            <a:r>
              <a:rPr lang="tr-TR" sz="2400" kern="1200" dirty="0" err="1">
                <a:ea typeface="+mj-ea"/>
              </a:rPr>
              <a:t>phase</a:t>
            </a:r>
            <a:r>
              <a:rPr lang="tr-TR" sz="2400" kern="1200" dirty="0">
                <a:ea typeface="+mj-ea"/>
              </a:rPr>
              <a:t> of </a:t>
            </a:r>
            <a:r>
              <a:rPr lang="tr-TR" sz="2400" kern="1200" dirty="0" err="1">
                <a:ea typeface="+mj-ea"/>
              </a:rPr>
              <a:t>accepting</a:t>
            </a:r>
            <a:r>
              <a:rPr lang="tr-TR" sz="2400" kern="1200" dirty="0">
                <a:ea typeface="+mj-ea"/>
              </a:rPr>
              <a:t> </a:t>
            </a:r>
            <a:r>
              <a:rPr lang="tr-TR" sz="2400" kern="1200" dirty="0" err="1">
                <a:ea typeface="+mj-ea"/>
              </a:rPr>
              <a:t>coitus</a:t>
            </a:r>
            <a:r>
              <a:rPr lang="tr-TR" sz="2400" kern="1200" dirty="0">
                <a:ea typeface="+mj-ea"/>
              </a:rPr>
              <a:t>.</a:t>
            </a:r>
          </a:p>
          <a:p>
            <a:pPr algn="just">
              <a:defRPr/>
            </a:pP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duration</a:t>
            </a:r>
            <a:r>
              <a:rPr lang="tr-TR" sz="2400" dirty="0"/>
              <a:t> in </a:t>
            </a:r>
            <a:r>
              <a:rPr lang="tr-TR" sz="2400" dirty="0" err="1"/>
              <a:t>cows</a:t>
            </a:r>
            <a:r>
              <a:rPr lang="tr-TR" sz="2400" dirty="0"/>
              <a:t> is </a:t>
            </a:r>
            <a:r>
              <a:rPr lang="tr-TR" sz="2400" dirty="0" err="1"/>
              <a:t>very</a:t>
            </a:r>
            <a:r>
              <a:rPr lang="tr-TR" sz="2400" dirty="0"/>
              <a:t> </a:t>
            </a:r>
            <a:r>
              <a:rPr lang="tr-TR" sz="2400" dirty="0" err="1"/>
              <a:t>short</a:t>
            </a:r>
            <a:r>
              <a:rPr lang="tr-TR" sz="2400" dirty="0"/>
              <a:t>, 12-18 </a:t>
            </a:r>
            <a:r>
              <a:rPr lang="tr-TR" sz="2400" dirty="0" err="1"/>
              <a:t>hours</a:t>
            </a:r>
            <a:r>
              <a:rPr lang="tr-TR" sz="2400" dirty="0"/>
              <a:t>.</a:t>
            </a:r>
          </a:p>
          <a:p>
            <a:pPr algn="just">
              <a:defRPr/>
            </a:pPr>
            <a:r>
              <a:rPr lang="tr-TR" sz="2400" dirty="0" err="1"/>
              <a:t>Duration</a:t>
            </a:r>
            <a:r>
              <a:rPr lang="tr-TR" sz="2400" dirty="0"/>
              <a:t> is </a:t>
            </a:r>
            <a:r>
              <a:rPr lang="tr-TR" sz="2400" dirty="0" err="1"/>
              <a:t>shorter</a:t>
            </a:r>
            <a:r>
              <a:rPr lang="tr-TR" sz="2400" dirty="0"/>
              <a:t> in </a:t>
            </a:r>
            <a:r>
              <a:rPr lang="tr-TR" sz="2400" dirty="0" err="1"/>
              <a:t>heifers</a:t>
            </a:r>
            <a:r>
              <a:rPr lang="tr-TR" sz="2400" dirty="0"/>
              <a:t> </a:t>
            </a:r>
            <a:r>
              <a:rPr lang="tr-TR" sz="2400" dirty="0" err="1"/>
              <a:t>than</a:t>
            </a:r>
            <a:r>
              <a:rPr lang="tr-TR" sz="2400" dirty="0"/>
              <a:t> in </a:t>
            </a:r>
            <a:r>
              <a:rPr lang="tr-TR" sz="2400" dirty="0" err="1"/>
              <a:t>cows</a:t>
            </a:r>
            <a:r>
              <a:rPr lang="tr-TR" sz="2400" dirty="0"/>
              <a:t>.</a:t>
            </a:r>
          </a:p>
        </p:txBody>
      </p:sp>
      <p:sp>
        <p:nvSpPr>
          <p:cNvPr id="56323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Cows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6264275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smtClean="0"/>
              <a:t>   </a:t>
            </a:r>
            <a:r>
              <a:rPr lang="tr-TR" altLang="tr-TR" b="1" smtClean="0"/>
              <a:t>Changes seen in estrus</a:t>
            </a:r>
          </a:p>
          <a:p>
            <a:pPr algn="just"/>
            <a:r>
              <a:rPr lang="tr-TR" altLang="tr-TR" sz="2000" smtClean="0"/>
              <a:t>The animal frequently vocalises, vulvar lips are edematous, soft and slightly hyperemic, an </a:t>
            </a:r>
            <a:r>
              <a:rPr lang="tr-TR" altLang="tr-TR" sz="2000" b="1" smtClean="0"/>
              <a:t>estrus specific </a:t>
            </a:r>
            <a:r>
              <a:rPr lang="tr-TR" altLang="tr-TR" sz="2000" smtClean="0"/>
              <a:t>servical originated </a:t>
            </a:r>
            <a:r>
              <a:rPr lang="tr-TR" altLang="tr-TR" sz="2000" b="1" smtClean="0"/>
              <a:t>mucus</a:t>
            </a:r>
            <a:r>
              <a:rPr lang="tr-TR" altLang="tr-TR" sz="2000" smtClean="0"/>
              <a:t> flow is observed. </a:t>
            </a:r>
          </a:p>
          <a:p>
            <a:pPr algn="just"/>
            <a:r>
              <a:rPr lang="tr-TR" altLang="tr-TR" sz="2000" smtClean="0"/>
              <a:t>Cows in estrus mount other cows and bulls and they </a:t>
            </a:r>
            <a:r>
              <a:rPr lang="tr-TR" altLang="tr-TR" sz="2000" b="1" smtClean="0"/>
              <a:t>stand still </a:t>
            </a:r>
            <a:r>
              <a:rPr lang="tr-TR" altLang="tr-TR" sz="2000" smtClean="0"/>
              <a:t>when they are mounted (</a:t>
            </a:r>
            <a:r>
              <a:rPr lang="tr-TR" altLang="tr-TR" sz="2000" b="1" smtClean="0"/>
              <a:t>Standing estrus</a:t>
            </a:r>
            <a:r>
              <a:rPr lang="tr-TR" altLang="tr-TR" sz="2000" smtClean="0"/>
              <a:t>). This is </a:t>
            </a:r>
            <a:r>
              <a:rPr lang="tr-TR" altLang="tr-TR" sz="2000" b="1" smtClean="0"/>
              <a:t>the most important criteria of estrus</a:t>
            </a:r>
            <a:r>
              <a:rPr lang="tr-TR" altLang="tr-TR" sz="2000" smtClean="0"/>
              <a:t> in cows. </a:t>
            </a:r>
            <a:endParaRPr lang="tr-TR" altLang="tr-TR" sz="2000" b="1" smtClean="0"/>
          </a:p>
          <a:p>
            <a:pPr algn="just"/>
            <a:r>
              <a:rPr lang="tr-TR" altLang="tr-TR" sz="2000" b="1" smtClean="0"/>
              <a:t>Apetite, rumination </a:t>
            </a:r>
            <a:r>
              <a:rPr lang="tr-TR" altLang="tr-TR" sz="2000" smtClean="0"/>
              <a:t>and </a:t>
            </a:r>
            <a:r>
              <a:rPr lang="tr-TR" altLang="tr-TR" sz="2000" b="1" smtClean="0"/>
              <a:t>milk yield </a:t>
            </a:r>
            <a:r>
              <a:rPr lang="tr-TR" altLang="tr-TR" sz="2000" smtClean="0"/>
              <a:t>is reduced.</a:t>
            </a:r>
            <a:br>
              <a:rPr lang="tr-TR" altLang="tr-TR" sz="2000" smtClean="0"/>
            </a:br>
            <a:r>
              <a:rPr lang="tr-TR" altLang="tr-TR" sz="2000" smtClean="0"/>
              <a:t>In cows in estrus; </a:t>
            </a:r>
            <a:r>
              <a:rPr lang="tr-TR" altLang="tr-TR" sz="2000" b="1" smtClean="0"/>
              <a:t>activity </a:t>
            </a:r>
            <a:r>
              <a:rPr lang="tr-TR" altLang="tr-TR" sz="2000" smtClean="0"/>
              <a:t>increases, the animal cannot stand still, is uneasy, stands during the night when the others are lying down, </a:t>
            </a:r>
            <a:r>
              <a:rPr lang="tr-TR" altLang="tr-TR" sz="2000" b="1" smtClean="0"/>
              <a:t>body temperature </a:t>
            </a:r>
            <a:r>
              <a:rPr lang="tr-TR" altLang="tr-TR" sz="2000" smtClean="0"/>
              <a:t>increases slightly. </a:t>
            </a:r>
          </a:p>
        </p:txBody>
      </p:sp>
      <p:sp>
        <p:nvSpPr>
          <p:cNvPr id="57347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Cows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2 İçerik Yer Tutucusu">
            <a:extLst>
              <a:ext uri="{FF2B5EF4-FFF2-40B4-BE49-F238E27FC236}"/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1188" y="1484313"/>
            <a:ext cx="6408737" cy="4525962"/>
          </a:xfrm>
        </p:spPr>
        <p:txBody>
          <a:bodyPr/>
          <a:lstStyle/>
          <a:p>
            <a:pPr algn="just">
              <a:buFontTx/>
              <a:buNone/>
              <a:defRPr/>
            </a:pPr>
            <a:r>
              <a:rPr lang="tr-TR" altLang="tr-TR" b="1" dirty="0"/>
              <a:t>     </a:t>
            </a:r>
            <a:r>
              <a:rPr lang="tr-TR" altLang="tr-TR" b="1" dirty="0" err="1"/>
              <a:t>Changes</a:t>
            </a:r>
            <a:r>
              <a:rPr lang="tr-TR" altLang="tr-TR" b="1" dirty="0"/>
              <a:t> </a:t>
            </a:r>
            <a:r>
              <a:rPr lang="tr-TR" altLang="tr-TR" b="1" dirty="0" err="1"/>
              <a:t>seen</a:t>
            </a:r>
            <a:r>
              <a:rPr lang="tr-TR" altLang="tr-TR" b="1" dirty="0"/>
              <a:t> in </a:t>
            </a:r>
            <a:r>
              <a:rPr lang="tr-TR" altLang="tr-TR" b="1" dirty="0" err="1"/>
              <a:t>estrus</a:t>
            </a:r>
            <a:endParaRPr lang="tr-TR" altLang="tr-TR" b="1" dirty="0"/>
          </a:p>
          <a:p>
            <a:pPr algn="just">
              <a:defRPr/>
            </a:pPr>
            <a:r>
              <a:rPr lang="tr-TR" altLang="tr-TR" sz="2000" dirty="0" err="1"/>
              <a:t>In</a:t>
            </a:r>
            <a:r>
              <a:rPr lang="tr-TR" altLang="tr-TR" sz="2000" dirty="0"/>
              <a:t> </a:t>
            </a:r>
            <a:r>
              <a:rPr lang="tr-TR" altLang="tr-TR" sz="2000" dirty="0" err="1"/>
              <a:t>the</a:t>
            </a:r>
            <a:r>
              <a:rPr lang="tr-TR" altLang="tr-TR" sz="2000" dirty="0"/>
              <a:t> </a:t>
            </a:r>
            <a:r>
              <a:rPr lang="tr-TR" altLang="tr-TR" sz="2000" dirty="0" err="1"/>
              <a:t>examination</a:t>
            </a:r>
            <a:r>
              <a:rPr lang="tr-TR" altLang="tr-TR" sz="2000" dirty="0"/>
              <a:t> of </a:t>
            </a:r>
            <a:r>
              <a:rPr lang="tr-TR" altLang="tr-TR" sz="2000" dirty="0" err="1"/>
              <a:t>ovaries</a:t>
            </a:r>
            <a:r>
              <a:rPr lang="tr-TR" altLang="tr-TR" sz="2000" dirty="0"/>
              <a:t>, a </a:t>
            </a:r>
            <a:r>
              <a:rPr lang="tr-TR" altLang="tr-TR" sz="2000" b="1" dirty="0" err="1"/>
              <a:t>regressed</a:t>
            </a:r>
            <a:r>
              <a:rPr lang="tr-TR" altLang="tr-TR" sz="2000" b="1" dirty="0"/>
              <a:t> </a:t>
            </a:r>
            <a:r>
              <a:rPr lang="tr-TR" altLang="tr-TR" sz="2000" b="1" dirty="0" err="1"/>
              <a:t>corpus</a:t>
            </a:r>
            <a:r>
              <a:rPr lang="tr-TR" altLang="tr-TR" sz="2000" b="1" dirty="0"/>
              <a:t> </a:t>
            </a:r>
            <a:r>
              <a:rPr lang="tr-TR" altLang="tr-TR" sz="2000" b="1" dirty="0" err="1"/>
              <a:t>luteum</a:t>
            </a:r>
            <a:r>
              <a:rPr lang="tr-TR" altLang="tr-TR" sz="2000" b="1" dirty="0"/>
              <a:t> </a:t>
            </a:r>
            <a:r>
              <a:rPr lang="tr-TR" altLang="tr-TR" sz="2000" dirty="0" err="1"/>
              <a:t>and</a:t>
            </a:r>
            <a:r>
              <a:rPr lang="tr-TR" altLang="tr-TR" sz="2000" dirty="0"/>
              <a:t> a </a:t>
            </a:r>
            <a:r>
              <a:rPr lang="tr-TR" altLang="tr-TR" sz="2000" dirty="0" err="1"/>
              <a:t>developing</a:t>
            </a:r>
            <a:r>
              <a:rPr lang="tr-TR" altLang="tr-TR" sz="2000" dirty="0"/>
              <a:t> </a:t>
            </a:r>
            <a:r>
              <a:rPr lang="tr-TR" altLang="tr-TR" sz="2000" b="1" dirty="0" err="1"/>
              <a:t>Graaf</a:t>
            </a:r>
            <a:r>
              <a:rPr lang="tr-TR" altLang="tr-TR" sz="2000" b="1" dirty="0"/>
              <a:t> </a:t>
            </a:r>
            <a:r>
              <a:rPr lang="tr-TR" altLang="tr-TR" sz="2000" b="1" dirty="0" err="1"/>
              <a:t>follicle</a:t>
            </a:r>
            <a:r>
              <a:rPr lang="tr-TR" altLang="tr-TR" sz="2000" b="1" dirty="0"/>
              <a:t> </a:t>
            </a:r>
            <a:r>
              <a:rPr lang="tr-TR" altLang="tr-TR" sz="2000" dirty="0"/>
              <a:t>is </a:t>
            </a:r>
            <a:r>
              <a:rPr lang="tr-TR" altLang="tr-TR" sz="2000" dirty="0" err="1"/>
              <a:t>found</a:t>
            </a:r>
            <a:r>
              <a:rPr lang="tr-TR" altLang="tr-TR" sz="2000" dirty="0"/>
              <a:t>. </a:t>
            </a:r>
          </a:p>
          <a:p>
            <a:pPr algn="just">
              <a:defRPr/>
            </a:pPr>
            <a:r>
              <a:rPr lang="tr-TR" altLang="tr-TR" sz="2000" b="1" dirty="0" err="1"/>
              <a:t>Uterus</a:t>
            </a:r>
            <a:r>
              <a:rPr lang="tr-TR" altLang="tr-TR" sz="2000" dirty="0"/>
              <a:t> is </a:t>
            </a:r>
            <a:r>
              <a:rPr lang="tr-TR" altLang="tr-TR" sz="2000" dirty="0" err="1"/>
              <a:t>congessed</a:t>
            </a:r>
            <a:r>
              <a:rPr lang="tr-TR" altLang="tr-TR" sz="2000" dirty="0"/>
              <a:t>, </a:t>
            </a:r>
            <a:r>
              <a:rPr lang="tr-TR" altLang="tr-TR" sz="2000" dirty="0" err="1"/>
              <a:t>swollen</a:t>
            </a:r>
            <a:r>
              <a:rPr lang="tr-TR" altLang="tr-TR" sz="2000" dirty="0"/>
              <a:t>, </a:t>
            </a:r>
            <a:r>
              <a:rPr lang="tr-TR" altLang="tr-TR" sz="2000" b="1" dirty="0" err="1"/>
              <a:t>endometrium</a:t>
            </a:r>
            <a:r>
              <a:rPr lang="tr-TR" altLang="tr-TR" sz="2000" b="1" dirty="0"/>
              <a:t> </a:t>
            </a:r>
            <a:r>
              <a:rPr lang="tr-TR" altLang="tr-TR" sz="2000" dirty="0"/>
              <a:t>is</a:t>
            </a:r>
            <a:r>
              <a:rPr lang="tr-TR" altLang="tr-TR" sz="2000" b="1" dirty="0"/>
              <a:t> </a:t>
            </a:r>
            <a:r>
              <a:rPr lang="tr-TR" altLang="tr-TR" sz="2000" dirty="0" err="1"/>
              <a:t>edematous</a:t>
            </a:r>
            <a:r>
              <a:rPr lang="tr-TR" altLang="tr-TR" sz="2000" dirty="0"/>
              <a:t> </a:t>
            </a:r>
            <a:r>
              <a:rPr lang="tr-TR" altLang="tr-TR" sz="2000" dirty="0" err="1"/>
              <a:t>and</a:t>
            </a:r>
            <a:r>
              <a:rPr lang="tr-TR" altLang="tr-TR" sz="2000" dirty="0"/>
              <a:t> </a:t>
            </a:r>
            <a:r>
              <a:rPr lang="tr-TR" altLang="tr-TR" sz="2000" b="1" dirty="0" err="1"/>
              <a:t>uterus</a:t>
            </a:r>
            <a:r>
              <a:rPr lang="tr-TR" altLang="tr-TR" sz="2000" b="1" dirty="0"/>
              <a:t> </a:t>
            </a:r>
            <a:r>
              <a:rPr lang="tr-TR" altLang="tr-TR" sz="2000" dirty="0" err="1"/>
              <a:t>tonosity</a:t>
            </a:r>
            <a:r>
              <a:rPr lang="tr-TR" altLang="tr-TR" sz="2000" dirty="0"/>
              <a:t> is </a:t>
            </a:r>
            <a:r>
              <a:rPr lang="tr-TR" altLang="tr-TR" sz="2000" dirty="0" err="1"/>
              <a:t>increased</a:t>
            </a:r>
            <a:r>
              <a:rPr lang="tr-TR" altLang="tr-TR" sz="2000" dirty="0"/>
              <a:t>. </a:t>
            </a:r>
            <a:r>
              <a:rPr lang="tr-TR" altLang="tr-TR" sz="2000" dirty="0" err="1"/>
              <a:t>This</a:t>
            </a:r>
            <a:r>
              <a:rPr lang="tr-TR" altLang="tr-TR" sz="2000" dirty="0"/>
              <a:t> can be </a:t>
            </a:r>
            <a:r>
              <a:rPr lang="tr-TR" altLang="tr-TR" sz="2000" dirty="0" err="1"/>
              <a:t>felt</a:t>
            </a:r>
            <a:r>
              <a:rPr lang="tr-TR" altLang="tr-TR" sz="2000" dirty="0"/>
              <a:t> </a:t>
            </a:r>
            <a:r>
              <a:rPr lang="tr-TR" altLang="tr-TR" sz="2000" dirty="0" err="1"/>
              <a:t>very</a:t>
            </a:r>
            <a:r>
              <a:rPr lang="tr-TR" altLang="tr-TR" sz="2000" dirty="0"/>
              <a:t> </a:t>
            </a:r>
            <a:r>
              <a:rPr lang="tr-TR" altLang="tr-TR" sz="2000" dirty="0" err="1"/>
              <a:t>distinctly</a:t>
            </a:r>
            <a:r>
              <a:rPr lang="tr-TR" altLang="tr-TR" sz="2000" dirty="0"/>
              <a:t> in </a:t>
            </a:r>
            <a:r>
              <a:rPr lang="tr-TR" altLang="tr-TR" sz="2000" dirty="0" err="1"/>
              <a:t>rectal</a:t>
            </a:r>
            <a:r>
              <a:rPr lang="tr-TR" altLang="tr-TR" sz="2000" dirty="0"/>
              <a:t> </a:t>
            </a:r>
            <a:r>
              <a:rPr lang="tr-TR" altLang="tr-TR" sz="2000" dirty="0" err="1"/>
              <a:t>palpation</a:t>
            </a:r>
            <a:r>
              <a:rPr lang="tr-TR" altLang="tr-TR" sz="2000" dirty="0"/>
              <a:t>.</a:t>
            </a:r>
          </a:p>
          <a:p>
            <a:pPr algn="just">
              <a:defRPr/>
            </a:pPr>
            <a:r>
              <a:rPr lang="tr-TR" altLang="tr-TR" sz="2000" b="1" dirty="0" err="1"/>
              <a:t>Cervix</a:t>
            </a:r>
            <a:r>
              <a:rPr lang="tr-TR" altLang="tr-TR" sz="2000" dirty="0"/>
              <a:t> is </a:t>
            </a:r>
            <a:r>
              <a:rPr lang="tr-TR" altLang="tr-TR" sz="2000" dirty="0" err="1"/>
              <a:t>open</a:t>
            </a:r>
            <a:r>
              <a:rPr lang="tr-TR" altLang="tr-TR" sz="2000" dirty="0"/>
              <a:t> </a:t>
            </a:r>
            <a:r>
              <a:rPr lang="tr-TR" altLang="tr-TR" sz="2000" dirty="0" err="1"/>
              <a:t>enough</a:t>
            </a:r>
            <a:r>
              <a:rPr lang="tr-TR" altLang="tr-TR" sz="2000" dirty="0"/>
              <a:t> </a:t>
            </a:r>
            <a:r>
              <a:rPr lang="tr-TR" altLang="tr-TR" sz="2000" dirty="0" err="1"/>
              <a:t>for</a:t>
            </a:r>
            <a:r>
              <a:rPr lang="tr-TR" altLang="tr-TR" sz="2000" dirty="0"/>
              <a:t> a </a:t>
            </a:r>
            <a:r>
              <a:rPr lang="tr-TR" altLang="tr-TR" sz="2000" dirty="0" err="1"/>
              <a:t>catheter</a:t>
            </a:r>
            <a:r>
              <a:rPr lang="tr-TR" altLang="tr-TR" sz="2000" dirty="0"/>
              <a:t> </a:t>
            </a:r>
            <a:r>
              <a:rPr lang="tr-TR" altLang="tr-TR" sz="2000" dirty="0" err="1"/>
              <a:t>to</a:t>
            </a:r>
            <a:r>
              <a:rPr lang="tr-TR" altLang="tr-TR" sz="2000" dirty="0"/>
              <a:t> be </a:t>
            </a:r>
            <a:r>
              <a:rPr lang="tr-TR" altLang="tr-TR" sz="2000" dirty="0" err="1"/>
              <a:t>passed</a:t>
            </a:r>
            <a:r>
              <a:rPr lang="tr-TR" altLang="tr-TR" sz="2000" dirty="0"/>
              <a:t> </a:t>
            </a:r>
            <a:r>
              <a:rPr lang="tr-TR" altLang="tr-TR" sz="2000" dirty="0" err="1"/>
              <a:t>through</a:t>
            </a:r>
            <a:r>
              <a:rPr lang="tr-TR" altLang="tr-TR" sz="2000" dirty="0"/>
              <a:t>. </a:t>
            </a:r>
          </a:p>
          <a:p>
            <a:pPr algn="just">
              <a:defRPr/>
            </a:pPr>
            <a:r>
              <a:rPr lang="tr-TR" altLang="tr-TR" sz="2000" b="1" dirty="0" err="1"/>
              <a:t>Vaginal</a:t>
            </a:r>
            <a:r>
              <a:rPr lang="tr-TR" altLang="tr-TR" sz="2000" b="1" dirty="0"/>
              <a:t> </a:t>
            </a:r>
            <a:r>
              <a:rPr lang="tr-TR" altLang="tr-TR" sz="2000" b="1" dirty="0" err="1"/>
              <a:t>mucosa</a:t>
            </a:r>
            <a:r>
              <a:rPr lang="tr-TR" altLang="tr-TR" sz="2000" dirty="0"/>
              <a:t> is </a:t>
            </a:r>
            <a:r>
              <a:rPr lang="tr-TR" altLang="tr-TR" sz="2000" dirty="0" err="1"/>
              <a:t>edematous</a:t>
            </a:r>
            <a:r>
              <a:rPr lang="tr-TR" altLang="tr-TR" sz="2000" dirty="0"/>
              <a:t>, </a:t>
            </a:r>
            <a:r>
              <a:rPr lang="tr-TR" altLang="tr-TR" sz="2000" dirty="0" err="1"/>
              <a:t>bright</a:t>
            </a:r>
            <a:r>
              <a:rPr lang="tr-TR" altLang="tr-TR" sz="2000" dirty="0"/>
              <a:t>, </a:t>
            </a:r>
            <a:r>
              <a:rPr lang="tr-TR" altLang="tr-TR" sz="2000" dirty="0" err="1"/>
              <a:t>hyperemic</a:t>
            </a:r>
            <a:r>
              <a:rPr lang="tr-TR" altLang="tr-TR" sz="2000" dirty="0"/>
              <a:t> </a:t>
            </a:r>
            <a:r>
              <a:rPr lang="tr-TR" altLang="tr-TR" sz="2000" dirty="0" err="1"/>
              <a:t>and</a:t>
            </a:r>
            <a:r>
              <a:rPr lang="tr-TR" altLang="tr-TR" sz="2000" dirty="0"/>
              <a:t> </a:t>
            </a:r>
            <a:r>
              <a:rPr lang="tr-TR" altLang="tr-TR" sz="2000" dirty="0" err="1"/>
              <a:t>wet</a:t>
            </a:r>
            <a:r>
              <a:rPr lang="tr-TR" altLang="tr-TR" sz="2000" dirty="0"/>
              <a:t>, a </a:t>
            </a:r>
            <a:r>
              <a:rPr lang="tr-TR" altLang="tr-TR" sz="2000" dirty="0" err="1"/>
              <a:t>mucous</a:t>
            </a:r>
            <a:r>
              <a:rPr lang="tr-TR" altLang="tr-TR" sz="2000" dirty="0"/>
              <a:t> </a:t>
            </a:r>
            <a:r>
              <a:rPr lang="tr-TR" altLang="tr-TR" sz="2000" dirty="0" err="1"/>
              <a:t>acuumulation</a:t>
            </a:r>
            <a:r>
              <a:rPr lang="tr-TR" altLang="tr-TR" sz="2000" dirty="0"/>
              <a:t> can be </a:t>
            </a:r>
            <a:r>
              <a:rPr lang="tr-TR" altLang="tr-TR" sz="2000" dirty="0" err="1"/>
              <a:t>observed</a:t>
            </a:r>
            <a:r>
              <a:rPr lang="tr-TR" altLang="tr-TR" sz="2000" dirty="0"/>
              <a:t> at </a:t>
            </a:r>
            <a:r>
              <a:rPr lang="tr-TR" altLang="tr-TR" sz="2000" dirty="0" err="1"/>
              <a:t>the</a:t>
            </a:r>
            <a:r>
              <a:rPr lang="tr-TR" altLang="tr-TR" sz="2000" dirty="0"/>
              <a:t> </a:t>
            </a:r>
            <a:r>
              <a:rPr lang="tr-TR" altLang="tr-TR" sz="2000" b="1" dirty="0" err="1"/>
              <a:t>base</a:t>
            </a:r>
            <a:r>
              <a:rPr lang="tr-TR" altLang="tr-TR" sz="2000" b="1" dirty="0"/>
              <a:t> of </a:t>
            </a:r>
            <a:r>
              <a:rPr lang="tr-TR" altLang="tr-TR" sz="2000" b="1" dirty="0" err="1"/>
              <a:t>the</a:t>
            </a:r>
            <a:r>
              <a:rPr lang="tr-TR" altLang="tr-TR" sz="2000" b="1" dirty="0"/>
              <a:t> </a:t>
            </a:r>
            <a:r>
              <a:rPr lang="tr-TR" altLang="tr-TR" sz="2000" b="1" dirty="0" err="1"/>
              <a:t>vagina</a:t>
            </a:r>
            <a:r>
              <a:rPr lang="tr-TR" altLang="tr-TR" sz="2000" dirty="0"/>
              <a:t>. </a:t>
            </a:r>
            <a:r>
              <a:rPr lang="tr-TR" altLang="tr-TR" sz="2000" b="1" dirty="0" err="1"/>
              <a:t>Vulvar</a:t>
            </a:r>
            <a:r>
              <a:rPr lang="tr-TR" altLang="tr-TR" sz="2000" b="1" dirty="0"/>
              <a:t> </a:t>
            </a:r>
            <a:r>
              <a:rPr lang="tr-TR" altLang="tr-TR" sz="2000" b="1" dirty="0" err="1"/>
              <a:t>mucosa</a:t>
            </a:r>
            <a:r>
              <a:rPr lang="tr-TR" altLang="tr-TR" sz="2000" b="1" dirty="0"/>
              <a:t> </a:t>
            </a:r>
            <a:r>
              <a:rPr lang="tr-TR" altLang="tr-TR" sz="2000" dirty="0"/>
              <a:t>is </a:t>
            </a:r>
            <a:r>
              <a:rPr lang="tr-TR" altLang="tr-TR" sz="2000" dirty="0" err="1"/>
              <a:t>hyperemic</a:t>
            </a:r>
            <a:r>
              <a:rPr lang="tr-TR" altLang="tr-TR" sz="2000" dirty="0"/>
              <a:t> </a:t>
            </a:r>
            <a:r>
              <a:rPr lang="tr-TR" altLang="tr-TR" sz="2000" dirty="0" err="1"/>
              <a:t>and</a:t>
            </a:r>
            <a:r>
              <a:rPr lang="tr-TR" altLang="tr-TR" sz="2000" dirty="0"/>
              <a:t> </a:t>
            </a:r>
            <a:r>
              <a:rPr lang="tr-TR" altLang="tr-TR" sz="2000" dirty="0" err="1"/>
              <a:t>the</a:t>
            </a:r>
            <a:r>
              <a:rPr lang="tr-TR" altLang="tr-TR" sz="2000" dirty="0"/>
              <a:t> </a:t>
            </a:r>
            <a:r>
              <a:rPr lang="tr-TR" altLang="tr-TR" sz="2000" dirty="0" err="1"/>
              <a:t>lips</a:t>
            </a:r>
            <a:r>
              <a:rPr lang="tr-TR" altLang="tr-TR" sz="2000" dirty="0"/>
              <a:t> </a:t>
            </a:r>
            <a:r>
              <a:rPr lang="tr-TR" altLang="tr-TR" sz="2000" dirty="0" err="1"/>
              <a:t>are</a:t>
            </a:r>
            <a:r>
              <a:rPr lang="tr-TR" altLang="tr-TR" sz="2000" dirty="0"/>
              <a:t> </a:t>
            </a:r>
            <a:r>
              <a:rPr lang="tr-TR" altLang="tr-TR" sz="2000" dirty="0" err="1"/>
              <a:t>edematous</a:t>
            </a:r>
            <a:r>
              <a:rPr lang="tr-TR" altLang="tr-TR" sz="2000" dirty="0"/>
              <a:t>.</a:t>
            </a:r>
          </a:p>
          <a:p>
            <a:pPr marL="0" indent="0" algn="just">
              <a:buFontTx/>
              <a:buNone/>
              <a:defRPr/>
            </a:pPr>
            <a:r>
              <a:rPr lang="tr-TR" altLang="tr-TR" sz="2000" dirty="0"/>
              <a:t/>
            </a:r>
            <a:br>
              <a:rPr lang="tr-TR" altLang="tr-TR" sz="2000" dirty="0"/>
            </a:br>
            <a:endParaRPr lang="tr-TR" altLang="tr-TR" sz="2000" dirty="0"/>
          </a:p>
        </p:txBody>
      </p:sp>
      <p:sp>
        <p:nvSpPr>
          <p:cNvPr id="58371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Cows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6264275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sz="2000" b="1" smtClean="0"/>
              <a:t>    </a:t>
            </a:r>
            <a:r>
              <a:rPr lang="tr-TR" altLang="tr-TR" b="1" smtClean="0"/>
              <a:t>Metaestrus</a:t>
            </a:r>
          </a:p>
          <a:p>
            <a:pPr algn="just"/>
            <a:r>
              <a:rPr lang="tr-TR" altLang="tr-TR" sz="2000" smtClean="0"/>
              <a:t>is the phase in which </a:t>
            </a:r>
            <a:r>
              <a:rPr lang="tr-TR" altLang="tr-TR" sz="2000" b="1" smtClean="0"/>
              <a:t>ovulation </a:t>
            </a:r>
            <a:r>
              <a:rPr lang="tr-TR" altLang="tr-TR" sz="2000" smtClean="0"/>
              <a:t>takes place and </a:t>
            </a:r>
            <a:r>
              <a:rPr lang="tr-TR" altLang="tr-TR" sz="2000" b="1" smtClean="0"/>
              <a:t>corpus luteum </a:t>
            </a:r>
            <a:r>
              <a:rPr lang="tr-TR" altLang="tr-TR" sz="2000" smtClean="0"/>
              <a:t>is formed and lasts approximately </a:t>
            </a:r>
            <a:r>
              <a:rPr lang="tr-TR" altLang="tr-TR" sz="2000" b="1" smtClean="0"/>
              <a:t>3-4 days.</a:t>
            </a:r>
            <a:endParaRPr lang="tr-TR" altLang="tr-TR" sz="2000" smtClean="0"/>
          </a:p>
          <a:p>
            <a:pPr algn="just"/>
            <a:r>
              <a:rPr lang="tr-TR" altLang="tr-TR" sz="2000" b="1" smtClean="0"/>
              <a:t>Ovulation</a:t>
            </a:r>
            <a:r>
              <a:rPr lang="tr-TR" altLang="tr-TR" sz="2000" smtClean="0"/>
              <a:t> occurs in this phase, 24-30 hours after </a:t>
            </a:r>
            <a:r>
              <a:rPr lang="tr-TR" altLang="tr-TR" sz="2000" b="1" smtClean="0"/>
              <a:t>LH peak</a:t>
            </a:r>
            <a:r>
              <a:rPr lang="tr-TR" altLang="tr-TR" sz="2000" smtClean="0"/>
              <a:t> and 8-12 hours after estrus phase ends.</a:t>
            </a:r>
          </a:p>
          <a:p>
            <a:pPr algn="just"/>
            <a:r>
              <a:rPr lang="tr-TR" altLang="tr-TR" sz="2000" b="1" smtClean="0"/>
              <a:t>The rapid decrease in estrogen levels </a:t>
            </a:r>
            <a:r>
              <a:rPr lang="tr-TR" altLang="tr-TR" sz="2000" smtClean="0"/>
              <a:t>cause bleeding in the endometrium. As a result, the blood accumulated with the mucus in the uterine lümen is expurged. This bloody discharge is known as </a:t>
            </a:r>
            <a:r>
              <a:rPr lang="tr-TR" altLang="tr-TR" sz="2000" b="1" smtClean="0"/>
              <a:t>metaestral bleeding </a:t>
            </a:r>
            <a:r>
              <a:rPr lang="tr-TR" altLang="tr-TR" sz="2000" smtClean="0"/>
              <a:t>and is observed 48 hours after </a:t>
            </a:r>
            <a:r>
              <a:rPr lang="tr-TR" altLang="tr-TR" sz="2000" b="1" smtClean="0"/>
              <a:t>estrus ending.</a:t>
            </a:r>
            <a:endParaRPr lang="tr-TR" altLang="tr-TR" sz="2000" smtClean="0"/>
          </a:p>
          <a:p>
            <a:pPr algn="just">
              <a:buFontTx/>
              <a:buNone/>
            </a:pPr>
            <a:endParaRPr lang="tr-TR" altLang="tr-TR" smtClean="0"/>
          </a:p>
        </p:txBody>
      </p:sp>
      <p:sp>
        <p:nvSpPr>
          <p:cNvPr id="59395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Cows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6335713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   Metaestrus</a:t>
            </a:r>
          </a:p>
          <a:p>
            <a:pPr algn="just"/>
            <a:r>
              <a:rPr lang="tr-TR" altLang="tr-TR" sz="2400" smtClean="0"/>
              <a:t>Metaestrus bleeding gives important clues to the inseminator about the validity of </a:t>
            </a:r>
            <a:r>
              <a:rPr lang="tr-TR" altLang="tr-TR" sz="2400" b="1" smtClean="0"/>
              <a:t>estus time detection </a:t>
            </a:r>
            <a:r>
              <a:rPr lang="tr-TR" altLang="tr-TR" sz="2400" smtClean="0"/>
              <a:t>and </a:t>
            </a:r>
            <a:r>
              <a:rPr lang="tr-TR" altLang="tr-TR" sz="2400" b="1" smtClean="0"/>
              <a:t>insemination timing.</a:t>
            </a:r>
            <a:endParaRPr lang="tr-TR" altLang="tr-TR" sz="2400" smtClean="0"/>
          </a:p>
          <a:p>
            <a:pPr algn="just"/>
            <a:r>
              <a:rPr lang="tr-TR" altLang="tr-TR" sz="2400" smtClean="0"/>
              <a:t>After ovulation, again with </a:t>
            </a:r>
            <a:r>
              <a:rPr lang="tr-TR" altLang="tr-TR" sz="2400" b="1" smtClean="0"/>
              <a:t>LH </a:t>
            </a:r>
            <a:r>
              <a:rPr lang="tr-TR" altLang="tr-TR" sz="2400" smtClean="0"/>
              <a:t>effect the </a:t>
            </a:r>
            <a:r>
              <a:rPr lang="tr-TR" altLang="tr-TR" sz="2400" b="1" smtClean="0"/>
              <a:t>luteal cells </a:t>
            </a:r>
            <a:r>
              <a:rPr lang="tr-TR" altLang="tr-TR" sz="2400" smtClean="0"/>
              <a:t>at the ovulation site develop </a:t>
            </a:r>
            <a:r>
              <a:rPr lang="tr-TR" altLang="tr-TR" sz="2400" b="1" smtClean="0"/>
              <a:t>corpus luteum.</a:t>
            </a:r>
            <a:r>
              <a:rPr lang="tr-TR" altLang="tr-TR" sz="2400" smtClean="0"/>
              <a:t/>
            </a:r>
            <a:br>
              <a:rPr lang="tr-TR" altLang="tr-TR" sz="2400" smtClean="0"/>
            </a:br>
            <a:r>
              <a:rPr lang="tr-TR" altLang="tr-TR" sz="2400" smtClean="0"/>
              <a:t>In this phase, </a:t>
            </a:r>
            <a:r>
              <a:rPr lang="tr-TR" altLang="tr-TR" sz="2400" b="1" smtClean="0"/>
              <a:t>estrogen </a:t>
            </a:r>
            <a:r>
              <a:rPr lang="tr-TR" altLang="tr-TR" sz="2400" smtClean="0"/>
              <a:t>and </a:t>
            </a:r>
            <a:r>
              <a:rPr lang="tr-TR" altLang="tr-TR" sz="2400" b="1" smtClean="0"/>
              <a:t>progesterone </a:t>
            </a:r>
            <a:r>
              <a:rPr lang="tr-TR" altLang="tr-TR" sz="2400" smtClean="0"/>
              <a:t>levels are low.</a:t>
            </a:r>
          </a:p>
        </p:txBody>
      </p:sp>
      <p:sp>
        <p:nvSpPr>
          <p:cNvPr id="6041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Cows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484313"/>
            <a:ext cx="6192837" cy="45259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Diestrus</a:t>
            </a:r>
          </a:p>
          <a:p>
            <a:pPr algn="just"/>
            <a:r>
              <a:rPr lang="tr-TR" altLang="tr-TR" sz="2300" smtClean="0"/>
              <a:t>is the longest phase of the cycle, with </a:t>
            </a:r>
            <a:r>
              <a:rPr lang="tr-TR" altLang="tr-TR" sz="2300" b="1" smtClean="0"/>
              <a:t>corpus luteum </a:t>
            </a:r>
            <a:r>
              <a:rPr lang="tr-TR" altLang="tr-TR" sz="2300" smtClean="0"/>
              <a:t>actively secreting </a:t>
            </a:r>
            <a:r>
              <a:rPr lang="tr-TR" altLang="tr-TR" sz="2300" b="1" smtClean="0"/>
              <a:t>progesterone</a:t>
            </a:r>
            <a:r>
              <a:rPr lang="tr-TR" altLang="tr-TR" sz="2300" smtClean="0"/>
              <a:t> (</a:t>
            </a:r>
            <a:r>
              <a:rPr lang="tr-TR" altLang="tr-TR" sz="2300" b="1" smtClean="0"/>
              <a:t>14-15 days</a:t>
            </a:r>
            <a:r>
              <a:rPr lang="tr-TR" altLang="tr-TR" sz="2300" smtClean="0"/>
              <a:t>)</a:t>
            </a:r>
          </a:p>
          <a:p>
            <a:pPr algn="just"/>
            <a:r>
              <a:rPr lang="tr-TR" altLang="tr-TR" sz="2300" smtClean="0"/>
              <a:t>During this phase the progesterone levels are high and </a:t>
            </a:r>
            <a:r>
              <a:rPr lang="tr-TR" altLang="tr-TR" sz="2300" b="1" smtClean="0"/>
              <a:t>follicular development is supressed.</a:t>
            </a:r>
          </a:p>
          <a:p>
            <a:pPr algn="just"/>
            <a:r>
              <a:rPr lang="tr-TR" altLang="tr-TR" sz="2300" smtClean="0"/>
              <a:t>With </a:t>
            </a:r>
            <a:r>
              <a:rPr lang="tr-TR" altLang="tr-TR" sz="2300" b="1" smtClean="0"/>
              <a:t>progesterone</a:t>
            </a:r>
            <a:r>
              <a:rPr lang="tr-TR" altLang="tr-TR" sz="2300" smtClean="0"/>
              <a:t> effect, </a:t>
            </a:r>
            <a:r>
              <a:rPr lang="tr-TR" altLang="tr-TR" sz="2300" b="1" smtClean="0"/>
              <a:t>endometrium glands</a:t>
            </a:r>
            <a:r>
              <a:rPr lang="tr-TR" altLang="tr-TR" sz="2300" smtClean="0"/>
              <a:t> start secreting. This secretions are called </a:t>
            </a:r>
            <a:r>
              <a:rPr lang="tr-TR" altLang="tr-TR" sz="2300" b="1" smtClean="0"/>
              <a:t>uterine milk</a:t>
            </a:r>
            <a:r>
              <a:rPr lang="tr-TR" altLang="tr-TR" sz="2300" smtClean="0"/>
              <a:t>. Uterine milk is important for embryos viability and nutrition during the period before implantation.</a:t>
            </a:r>
          </a:p>
          <a:p>
            <a:pPr algn="just"/>
            <a:endParaRPr lang="tr-TR" altLang="tr-TR" smtClean="0"/>
          </a:p>
        </p:txBody>
      </p:sp>
      <p:sp>
        <p:nvSpPr>
          <p:cNvPr id="61443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Cows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539750" y="1773238"/>
            <a:ext cx="6264275" cy="4237037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  In female animals, the cyclic activities of ovaries only start at a specific age depending on the species; this sexual maturation process is called </a:t>
            </a:r>
            <a:r>
              <a:rPr lang="tr-TR" altLang="tr-TR" b="1" smtClean="0"/>
              <a:t>puberty</a:t>
            </a:r>
            <a:r>
              <a:rPr lang="tr-TR" altLang="tr-TR" smtClean="0"/>
              <a:t>.</a:t>
            </a:r>
          </a:p>
        </p:txBody>
      </p:sp>
      <p:sp>
        <p:nvSpPr>
          <p:cNvPr id="43011" name="1 Başlık"/>
          <p:cNvSpPr>
            <a:spLocks noGrp="1" noChangeArrowheads="1"/>
          </p:cNvSpPr>
          <p:nvPr>
            <p:ph type="title"/>
          </p:nvPr>
        </p:nvSpPr>
        <p:spPr>
          <a:xfrm>
            <a:off x="755650" y="685800"/>
            <a:ext cx="7610475" cy="731838"/>
          </a:xfrm>
        </p:spPr>
        <p:txBody>
          <a:bodyPr>
            <a:normAutofit fontScale="90000"/>
          </a:bodyPr>
          <a:lstStyle/>
          <a:p>
            <a:r>
              <a:rPr lang="tr-TR" altLang="tr-TR" b="1" smtClean="0"/>
              <a:t>Sexual Cycles in Female Animals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484313"/>
            <a:ext cx="6408737" cy="4641850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tr-TR" altLang="tr-TR" b="1" smtClean="0"/>
              <a:t>    Diestrus</a:t>
            </a:r>
          </a:p>
          <a:p>
            <a:pPr algn="just"/>
            <a:r>
              <a:rPr lang="tr-TR" altLang="tr-TR" sz="2400" b="1" smtClean="0"/>
              <a:t>Corpus luteum </a:t>
            </a:r>
            <a:r>
              <a:rPr lang="tr-TR" altLang="tr-TR" sz="2400" smtClean="0"/>
              <a:t>gains the maximum size around the 12th day of the cycle.</a:t>
            </a:r>
            <a:br>
              <a:rPr lang="tr-TR" altLang="tr-TR" sz="2400" smtClean="0"/>
            </a:br>
            <a:r>
              <a:rPr lang="tr-TR" altLang="tr-TR" sz="2400" smtClean="0"/>
              <a:t>If pregnancy did not ocur, corpus luteum regresses with effect of </a:t>
            </a:r>
            <a:r>
              <a:rPr lang="tr-TR" altLang="tr-TR" sz="2400" b="1" smtClean="0"/>
              <a:t>prostaglandin F</a:t>
            </a:r>
            <a:r>
              <a:rPr lang="tr-TR" altLang="tr-TR" sz="2400" b="1" baseline="-20000" smtClean="0"/>
              <a:t>2</a:t>
            </a:r>
            <a:r>
              <a:rPr lang="tr-TR" altLang="tr-TR" sz="2400" b="1" smtClean="0">
                <a:sym typeface="Symbol" pitchFamily="18" charset="2"/>
              </a:rPr>
              <a:t> </a:t>
            </a:r>
            <a:r>
              <a:rPr lang="tr-TR" altLang="tr-TR" sz="2400" smtClean="0">
                <a:sym typeface="Symbol" pitchFamily="18" charset="2"/>
              </a:rPr>
              <a:t>secreted from the </a:t>
            </a:r>
            <a:r>
              <a:rPr lang="tr-TR" altLang="tr-TR" sz="2400" b="1" smtClean="0">
                <a:sym typeface="Symbol" pitchFamily="18" charset="2"/>
              </a:rPr>
              <a:t>uterus </a:t>
            </a:r>
            <a:r>
              <a:rPr lang="tr-TR" altLang="tr-TR" sz="2400" smtClean="0">
                <a:sym typeface="Symbol" pitchFamily="18" charset="2"/>
              </a:rPr>
              <a:t>in the 16-18the days of the cycle. Corresponding to the luteal regression, blood </a:t>
            </a:r>
            <a:r>
              <a:rPr lang="tr-TR" altLang="tr-TR" sz="2400" b="1" smtClean="0">
                <a:sym typeface="Symbol" pitchFamily="18" charset="2"/>
              </a:rPr>
              <a:t>progesterone </a:t>
            </a:r>
            <a:r>
              <a:rPr lang="tr-TR" altLang="tr-TR" sz="2400" smtClean="0">
                <a:sym typeface="Symbol" pitchFamily="18" charset="2"/>
              </a:rPr>
              <a:t>level decreases. </a:t>
            </a:r>
            <a:endParaRPr lang="tr-TR" altLang="tr-TR" sz="2400" smtClean="0"/>
          </a:p>
          <a:p>
            <a:pPr algn="just"/>
            <a:r>
              <a:rPr lang="tr-TR" altLang="tr-TR" sz="2400" smtClean="0"/>
              <a:t>The decrease in progesterone level removes the </a:t>
            </a:r>
            <a:r>
              <a:rPr lang="tr-TR" altLang="tr-TR" sz="2400" b="1" smtClean="0"/>
              <a:t>negative feedback effect </a:t>
            </a:r>
            <a:r>
              <a:rPr lang="tr-TR" altLang="tr-TR" sz="2400" smtClean="0"/>
              <a:t>on hypothalamus and hypophysis. Thus the cycle begins again.</a:t>
            </a:r>
          </a:p>
        </p:txBody>
      </p:sp>
      <p:sp>
        <p:nvSpPr>
          <p:cNvPr id="62467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Cows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633730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   </a:t>
            </a:r>
            <a:r>
              <a:rPr lang="tr-TR" altLang="tr-TR" b="1" smtClean="0"/>
              <a:t>Silent Heat</a:t>
            </a:r>
          </a:p>
          <a:p>
            <a:pPr algn="just"/>
            <a:r>
              <a:rPr lang="tr-TR" altLang="tr-TR" smtClean="0"/>
              <a:t>is the heat where even though ovulation occurs, the external signs of estrus cannot be observed. </a:t>
            </a:r>
          </a:p>
          <a:p>
            <a:pPr algn="just"/>
            <a:r>
              <a:rPr lang="tr-TR" altLang="tr-TR" smtClean="0"/>
              <a:t>In lactating cows, this condition can be observed frequently in the first or the following ovulations.</a:t>
            </a:r>
          </a:p>
        </p:txBody>
      </p:sp>
      <p:sp>
        <p:nvSpPr>
          <p:cNvPr id="63491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Cows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557338"/>
            <a:ext cx="6191250" cy="45259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Short Cycle</a:t>
            </a:r>
          </a:p>
          <a:p>
            <a:pPr algn="just"/>
            <a:r>
              <a:rPr lang="tr-TR" altLang="tr-TR" smtClean="0"/>
              <a:t>Evev though it may have many reasons, the short cycles mostly caused by </a:t>
            </a:r>
            <a:r>
              <a:rPr lang="tr-TR" altLang="tr-TR" b="1" smtClean="0"/>
              <a:t>ovarian cycsts </a:t>
            </a:r>
            <a:r>
              <a:rPr lang="tr-TR" altLang="tr-TR" smtClean="0"/>
              <a:t>are frequently seen in young cows and usually lasts 8-12 days.</a:t>
            </a:r>
          </a:p>
        </p:txBody>
      </p:sp>
      <p:sp>
        <p:nvSpPr>
          <p:cNvPr id="64515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Cows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341438"/>
            <a:ext cx="6191250" cy="4525962"/>
          </a:xfrm>
        </p:spPr>
        <p:txBody>
          <a:bodyPr>
            <a:normAutofit fontScale="92500"/>
          </a:bodyPr>
          <a:lstStyle/>
          <a:p>
            <a:pPr algn="just">
              <a:buFontTx/>
              <a:buNone/>
            </a:pPr>
            <a:r>
              <a:rPr lang="tr-TR" altLang="tr-TR" smtClean="0"/>
              <a:t>     </a:t>
            </a:r>
            <a:r>
              <a:rPr lang="tr-TR" altLang="tr-TR" b="1" smtClean="0"/>
              <a:t>Estrus Detection Techniques and Assisting Methods</a:t>
            </a:r>
          </a:p>
          <a:p>
            <a:pPr algn="just"/>
            <a:r>
              <a:rPr lang="tr-TR" altLang="tr-TR" sz="2200" smtClean="0"/>
              <a:t>Observation</a:t>
            </a:r>
          </a:p>
          <a:p>
            <a:pPr algn="just"/>
            <a:r>
              <a:rPr lang="tr-TR" altLang="tr-TR" sz="2200" smtClean="0"/>
              <a:t>Heat detection bands, detectors</a:t>
            </a:r>
          </a:p>
          <a:p>
            <a:pPr algn="just"/>
            <a:r>
              <a:rPr lang="tr-TR" altLang="tr-TR" sz="2200" smtClean="0"/>
              <a:t>Tail paint method</a:t>
            </a:r>
          </a:p>
          <a:p>
            <a:pPr algn="just"/>
            <a:r>
              <a:rPr lang="tr-TR" altLang="tr-TR" sz="2200" smtClean="0"/>
              <a:t>Teaser bulls and Chin-ball markers</a:t>
            </a:r>
          </a:p>
          <a:p>
            <a:pPr algn="just"/>
            <a:r>
              <a:rPr lang="tr-TR" altLang="tr-TR" sz="2200" smtClean="0"/>
              <a:t>Vaginal probs</a:t>
            </a:r>
          </a:p>
          <a:p>
            <a:pPr algn="just"/>
            <a:r>
              <a:rPr lang="tr-TR" altLang="tr-TR" sz="2200" smtClean="0"/>
              <a:t>Recording method</a:t>
            </a:r>
          </a:p>
          <a:p>
            <a:pPr algn="just"/>
            <a:r>
              <a:rPr lang="tr-TR" altLang="tr-TR" sz="2200" smtClean="0"/>
              <a:t>Pedometer, vaginal pH and changes in lactation yield</a:t>
            </a:r>
          </a:p>
          <a:p>
            <a:pPr algn="just"/>
            <a:r>
              <a:rPr lang="tr-TR" altLang="tr-TR" sz="2200" smtClean="0"/>
              <a:t>Body temperature changes</a:t>
            </a:r>
          </a:p>
          <a:p>
            <a:pPr algn="just"/>
            <a:r>
              <a:rPr lang="tr-TR" altLang="tr-TR" sz="2200" smtClean="0"/>
              <a:t>Progesterone tests</a:t>
            </a:r>
          </a:p>
          <a:p>
            <a:pPr algn="just"/>
            <a:endParaRPr lang="tr-TR" altLang="tr-TR" smtClean="0"/>
          </a:p>
        </p:txBody>
      </p:sp>
      <p:sp>
        <p:nvSpPr>
          <p:cNvPr id="6553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Cows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graphicFrame>
        <p:nvGraphicFramePr>
          <p:cNvPr id="5" name="4 İçerik Yer Tutucusu">
            <a:extLst>
              <a:ext uri="{FF2B5EF4-FFF2-40B4-BE49-F238E27FC236}"/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720249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286000">
                  <a:extLst>
                    <a:ext uri="{9D8B030D-6E8A-4147-A177-3AD203B41FA5}"/>
                  </a:extLst>
                </a:gridCol>
                <a:gridCol w="2286000">
                  <a:extLst>
                    <a:ext uri="{9D8B030D-6E8A-4147-A177-3AD203B41FA5}"/>
                  </a:extLst>
                </a:gridCol>
                <a:gridCol w="2286000">
                  <a:extLst>
                    <a:ext uri="{9D8B030D-6E8A-4147-A177-3AD203B41FA5}"/>
                  </a:extLst>
                </a:gridCol>
                <a:gridCol w="2286000">
                  <a:extLst>
                    <a:ext uri="{9D8B030D-6E8A-4147-A177-3AD203B41FA5}"/>
                  </a:extLst>
                </a:gridCol>
              </a:tblGrid>
              <a:tr h="1188763">
                <a:tc>
                  <a:txBody>
                    <a:bodyPr/>
                    <a:lstStyle/>
                    <a:p>
                      <a:r>
                        <a:rPr lang="tr-TR" sz="1800" dirty="0" err="1"/>
                        <a:t>Animal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Species</a:t>
                      </a:r>
                      <a:endParaRPr lang="tr-TR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Age of </a:t>
                      </a:r>
                      <a:r>
                        <a:rPr lang="tr-TR" sz="1800" dirty="0" err="1"/>
                        <a:t>Puberty</a:t>
                      </a:r>
                      <a:r>
                        <a:rPr lang="tr-TR" sz="1800" dirty="0"/>
                        <a:t> (</a:t>
                      </a:r>
                      <a:r>
                        <a:rPr lang="tr-TR" sz="1800" dirty="0" err="1"/>
                        <a:t>month</a:t>
                      </a:r>
                      <a:r>
                        <a:rPr lang="tr-TR" sz="1800" dirty="0"/>
                        <a:t>)</a:t>
                      </a:r>
                    </a:p>
                    <a:p>
                      <a:endParaRPr lang="tr-TR" sz="1800" dirty="0"/>
                    </a:p>
                    <a:p>
                      <a:r>
                        <a:rPr lang="tr-TR" sz="1800" dirty="0"/>
                        <a:t>Male           </a:t>
                      </a:r>
                      <a:r>
                        <a:rPr lang="tr-TR" sz="1800" dirty="0" err="1"/>
                        <a:t>Female</a:t>
                      </a:r>
                      <a:endParaRPr lang="tr-TR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Age of </a:t>
                      </a:r>
                      <a:r>
                        <a:rPr lang="tr-TR" sz="1800" dirty="0" err="1"/>
                        <a:t>Breeding</a:t>
                      </a:r>
                      <a:r>
                        <a:rPr lang="tr-TR" sz="1800" dirty="0"/>
                        <a:t> (</a:t>
                      </a:r>
                      <a:r>
                        <a:rPr lang="tr-TR" sz="1800" dirty="0" err="1"/>
                        <a:t>month</a:t>
                      </a:r>
                      <a:r>
                        <a:rPr lang="tr-TR" sz="1800" dirty="0"/>
                        <a:t>)</a:t>
                      </a:r>
                    </a:p>
                    <a:p>
                      <a:endParaRPr lang="tr-TR" sz="1800" dirty="0"/>
                    </a:p>
                    <a:p>
                      <a:r>
                        <a:rPr lang="tr-TR" sz="1800" dirty="0"/>
                        <a:t>Male          </a:t>
                      </a:r>
                      <a:r>
                        <a:rPr lang="tr-TR" sz="1800" dirty="0" err="1"/>
                        <a:t>Female</a:t>
                      </a:r>
                      <a:endParaRPr lang="tr-TR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Sexual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Cycle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Type</a:t>
                      </a:r>
                      <a:endParaRPr lang="tr-TR" sz="1800" dirty="0"/>
                    </a:p>
                  </a:txBody>
                  <a:tcPr marT="45718" marB="45718"/>
                </a:tc>
                <a:extLst>
                  <a:ext uri="{0D108BD9-81ED-4DB2-BD59-A6C34878D82A}"/>
                </a:extLst>
              </a:tr>
              <a:tr h="365768">
                <a:tc>
                  <a:txBody>
                    <a:bodyPr/>
                    <a:lstStyle/>
                    <a:p>
                      <a:r>
                        <a:rPr lang="tr-TR" sz="1800" dirty="0" err="1"/>
                        <a:t>Cattle</a:t>
                      </a:r>
                      <a:endParaRPr lang="tr-TR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8-11              6-12</a:t>
                      </a: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12                 14-16</a:t>
                      </a: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Polyestric</a:t>
                      </a:r>
                      <a:endParaRPr lang="tr-TR" sz="1800" dirty="0"/>
                    </a:p>
                  </a:txBody>
                  <a:tcPr marT="45718" marB="45718"/>
                </a:tc>
                <a:extLst>
                  <a:ext uri="{0D108BD9-81ED-4DB2-BD59-A6C34878D82A}"/>
                </a:extLst>
              </a:tr>
              <a:tr h="817614">
                <a:tc>
                  <a:txBody>
                    <a:bodyPr/>
                    <a:lstStyle/>
                    <a:p>
                      <a:r>
                        <a:rPr lang="tr-TR" sz="1800" dirty="0" err="1"/>
                        <a:t>Horse</a:t>
                      </a:r>
                      <a:endParaRPr lang="tr-TR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    </a:t>
                      </a:r>
                    </a:p>
                    <a:p>
                      <a:r>
                        <a:rPr lang="tr-TR" sz="1800" dirty="0"/>
                        <a:t>          6-24</a:t>
                      </a: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     </a:t>
                      </a:r>
                    </a:p>
                    <a:p>
                      <a:r>
                        <a:rPr lang="tr-TR" sz="1800" dirty="0"/>
                        <a:t>           24-36</a:t>
                      </a: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Seasonal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Polyestric</a:t>
                      </a:r>
                      <a:endParaRPr lang="tr-TR" sz="1800" dirty="0"/>
                    </a:p>
                  </a:txBody>
                  <a:tcPr marT="45718" marB="45718"/>
                </a:tc>
                <a:extLst>
                  <a:ext uri="{0D108BD9-81ED-4DB2-BD59-A6C34878D82A}"/>
                </a:extLst>
              </a:tr>
              <a:tr h="817614">
                <a:tc>
                  <a:txBody>
                    <a:bodyPr/>
                    <a:lstStyle/>
                    <a:p>
                      <a:r>
                        <a:rPr lang="tr-TR" sz="1800" dirty="0" err="1"/>
                        <a:t>Sheep</a:t>
                      </a:r>
                      <a:endParaRPr lang="tr-TR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endParaRPr lang="tr-TR" sz="1800" dirty="0"/>
                    </a:p>
                    <a:p>
                      <a:r>
                        <a:rPr lang="tr-TR" sz="1800" dirty="0"/>
                        <a:t>3-6                  5-10</a:t>
                      </a: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   </a:t>
                      </a:r>
                    </a:p>
                    <a:p>
                      <a:r>
                        <a:rPr lang="tr-TR" sz="1800" dirty="0"/>
                        <a:t>            8-18</a:t>
                      </a: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Seasonal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Polyestric</a:t>
                      </a:r>
                      <a:endParaRPr lang="tr-TR" sz="1800" dirty="0"/>
                    </a:p>
                  </a:txBody>
                  <a:tcPr marT="45718" marB="45718"/>
                </a:tc>
                <a:extLst>
                  <a:ext uri="{0D108BD9-81ED-4DB2-BD59-A6C34878D82A}"/>
                </a:extLst>
              </a:tr>
              <a:tr h="914431">
                <a:tc>
                  <a:txBody>
                    <a:bodyPr/>
                    <a:lstStyle/>
                    <a:p>
                      <a:r>
                        <a:rPr lang="tr-TR" sz="1800" dirty="0" err="1"/>
                        <a:t>Goat</a:t>
                      </a:r>
                      <a:endParaRPr lang="tr-TR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/>
                        <a:t> 5                    5-10</a:t>
                      </a:r>
                    </a:p>
                    <a:p>
                      <a:endParaRPr lang="tr-TR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endParaRPr lang="tr-TR" sz="1800" dirty="0"/>
                    </a:p>
                    <a:p>
                      <a:r>
                        <a:rPr lang="tr-TR" sz="1800" dirty="0"/>
                        <a:t>            8-18</a:t>
                      </a: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Seasonal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Polyestric</a:t>
                      </a:r>
                      <a:endParaRPr lang="tr-TR" sz="1800" dirty="0"/>
                    </a:p>
                  </a:txBody>
                  <a:tcPr marT="45718" marB="45718"/>
                </a:tc>
                <a:extLst>
                  <a:ext uri="{0D108BD9-81ED-4DB2-BD59-A6C34878D82A}"/>
                </a:extLst>
              </a:tr>
              <a:tr h="365768">
                <a:tc>
                  <a:txBody>
                    <a:bodyPr/>
                    <a:lstStyle/>
                    <a:p>
                      <a:r>
                        <a:rPr lang="tr-TR" sz="1800" dirty="0" err="1"/>
                        <a:t>Rabbit</a:t>
                      </a:r>
                      <a:r>
                        <a:rPr lang="tr-TR" sz="1800" dirty="0"/>
                        <a:t> </a:t>
                      </a: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4-7                  5-8</a:t>
                      </a: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4-7                  5-8</a:t>
                      </a: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err="1"/>
                        <a:t>Polyestric</a:t>
                      </a:r>
                      <a:endParaRPr lang="tr-TR" sz="1800" dirty="0"/>
                    </a:p>
                  </a:txBody>
                  <a:tcPr marT="45718" marB="45718"/>
                </a:tc>
                <a:extLst>
                  <a:ext uri="{0D108BD9-81ED-4DB2-BD59-A6C34878D82A}"/>
                </a:extLst>
              </a:tr>
              <a:tr h="365768">
                <a:tc>
                  <a:txBody>
                    <a:bodyPr/>
                    <a:lstStyle/>
                    <a:p>
                      <a:r>
                        <a:rPr lang="tr-TR" sz="1800" dirty="0" err="1"/>
                        <a:t>Swine</a:t>
                      </a:r>
                      <a:endParaRPr lang="tr-TR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5        </a:t>
                      </a:r>
                      <a:r>
                        <a:rPr lang="tr-TR" sz="1800" baseline="0" dirty="0"/>
                        <a:t>              5-7</a:t>
                      </a:r>
                      <a:endParaRPr lang="tr-TR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6-7                    7</a:t>
                      </a: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Polyestric</a:t>
                      </a:r>
                      <a:endParaRPr lang="tr-TR" sz="1800" dirty="0"/>
                    </a:p>
                  </a:txBody>
                  <a:tcPr marT="45718" marB="45718"/>
                </a:tc>
                <a:extLst>
                  <a:ext uri="{0D108BD9-81ED-4DB2-BD59-A6C34878D82A}"/>
                </a:extLst>
              </a:tr>
              <a:tr h="817614">
                <a:tc>
                  <a:txBody>
                    <a:bodyPr/>
                    <a:lstStyle/>
                    <a:p>
                      <a:r>
                        <a:rPr lang="tr-TR" sz="1800" dirty="0" err="1"/>
                        <a:t>Dog</a:t>
                      </a:r>
                      <a:endParaRPr lang="tr-TR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     </a:t>
                      </a:r>
                    </a:p>
                    <a:p>
                      <a:r>
                        <a:rPr lang="tr-TR" sz="1800" dirty="0"/>
                        <a:t>          6-12</a:t>
                      </a: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     </a:t>
                      </a:r>
                    </a:p>
                    <a:p>
                      <a:r>
                        <a:rPr lang="tr-TR" sz="1800" dirty="0"/>
                        <a:t>           18-24</a:t>
                      </a: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Seasonal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Monoestric</a:t>
                      </a:r>
                      <a:endParaRPr lang="tr-TR" sz="1800" dirty="0"/>
                    </a:p>
                  </a:txBody>
                  <a:tcPr marT="45718" marB="45718"/>
                </a:tc>
                <a:extLst>
                  <a:ext uri="{0D108BD9-81ED-4DB2-BD59-A6C34878D82A}"/>
                </a:extLst>
              </a:tr>
              <a:tr h="817614">
                <a:tc>
                  <a:txBody>
                    <a:bodyPr/>
                    <a:lstStyle/>
                    <a:p>
                      <a:r>
                        <a:rPr lang="tr-TR" sz="1800" dirty="0" err="1"/>
                        <a:t>Cat</a:t>
                      </a:r>
                      <a:endParaRPr lang="tr-TR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9-12                   7</a:t>
                      </a: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                9</a:t>
                      </a: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Seasonal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Polyestric</a:t>
                      </a:r>
                      <a:endParaRPr lang="tr-TR" sz="1800" dirty="0"/>
                    </a:p>
                  </a:txBody>
                  <a:tcPr marT="45718" marB="45718"/>
                </a:tc>
                <a:extLst>
                  <a:ext uri="{0D108BD9-81ED-4DB2-BD59-A6C34878D82A}"/>
                </a:extLst>
              </a:tr>
              <a:tr h="365768">
                <a:tc>
                  <a:txBody>
                    <a:bodyPr/>
                    <a:lstStyle/>
                    <a:p>
                      <a:r>
                        <a:rPr lang="tr-TR" sz="1800" dirty="0" err="1"/>
                        <a:t>Chicken</a:t>
                      </a:r>
                      <a:endParaRPr lang="tr-TR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                6</a:t>
                      </a: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endParaRPr lang="tr-TR" sz="1800"/>
                    </a:p>
                  </a:txBody>
                  <a:tcPr marT="45718" marB="45718"/>
                </a:tc>
                <a:extLst>
                  <a:ext uri="{0D108BD9-81ED-4DB2-BD59-A6C34878D82A}"/>
                </a:extLst>
              </a:tr>
              <a:tr h="365768">
                <a:tc>
                  <a:txBody>
                    <a:bodyPr/>
                    <a:lstStyle/>
                    <a:p>
                      <a:r>
                        <a:rPr lang="tr-TR" sz="1800" dirty="0" err="1"/>
                        <a:t>Turkey</a:t>
                      </a:r>
                      <a:endParaRPr lang="tr-TR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endParaRPr lang="tr-TR" sz="180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                7</a:t>
                      </a: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marT="45718" marB="45718"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Başlık"/>
          <p:cNvSpPr>
            <a:spLocks noGrp="1" noChangeArrowheads="1"/>
          </p:cNvSpPr>
          <p:nvPr>
            <p:ph type="title"/>
          </p:nvPr>
        </p:nvSpPr>
        <p:spPr>
          <a:xfrm>
            <a:off x="900113" y="685800"/>
            <a:ext cx="7466012" cy="731838"/>
          </a:xfrm>
        </p:spPr>
        <p:txBody>
          <a:bodyPr>
            <a:normAutofit fontScale="90000"/>
          </a:bodyPr>
          <a:lstStyle/>
          <a:p>
            <a:r>
              <a:rPr lang="tr-TR" altLang="tr-TR" b="1" smtClean="0"/>
              <a:t>Sexual Cycle in Female Animals</a:t>
            </a:r>
            <a:endParaRPr lang="tr-TR" altLang="tr-TR" smtClean="0"/>
          </a:p>
        </p:txBody>
      </p:sp>
      <p:sp>
        <p:nvSpPr>
          <p:cNvPr id="45059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28775"/>
            <a:ext cx="6697662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 Factors affecting age of puberty;</a:t>
            </a:r>
          </a:p>
          <a:p>
            <a:pPr algn="just">
              <a:buFontTx/>
              <a:buNone/>
            </a:pPr>
            <a:endParaRPr lang="tr-TR" altLang="tr-TR" smtClean="0"/>
          </a:p>
          <a:p>
            <a:pPr algn="just"/>
            <a:r>
              <a:rPr lang="tr-TR" altLang="tr-TR" smtClean="0"/>
              <a:t>Race and genes</a:t>
            </a:r>
          </a:p>
          <a:p>
            <a:pPr algn="just"/>
            <a:r>
              <a:rPr lang="tr-TR" altLang="tr-TR" smtClean="0"/>
              <a:t>Climate</a:t>
            </a:r>
          </a:p>
          <a:p>
            <a:pPr algn="just"/>
            <a:r>
              <a:rPr lang="tr-TR" altLang="tr-TR" smtClean="0"/>
              <a:t>Age and season of birth</a:t>
            </a:r>
          </a:p>
          <a:p>
            <a:pPr algn="just"/>
            <a:r>
              <a:rPr lang="tr-TR" altLang="tr-TR" smtClean="0"/>
              <a:t>Feeding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6264275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altLang="tr-TR" b="1" smtClean="0"/>
              <a:t>Estrus (heat) </a:t>
            </a:r>
            <a:r>
              <a:rPr lang="tr-TR" altLang="tr-TR" smtClean="0"/>
              <a:t>is one of the main characteristic events and it is a state in which female animals show physiological and psychological effects and </a:t>
            </a:r>
            <a:r>
              <a:rPr lang="tr-TR" altLang="tr-TR" b="1" smtClean="0"/>
              <a:t>accept the male</a:t>
            </a:r>
            <a:r>
              <a:rPr lang="tr-TR" altLang="tr-TR" smtClean="0"/>
              <a:t>. </a:t>
            </a:r>
          </a:p>
          <a:p>
            <a:pPr algn="just"/>
            <a:r>
              <a:rPr lang="tr-TR" altLang="tr-TR" b="1" smtClean="0"/>
              <a:t>Sexual cycle </a:t>
            </a:r>
            <a:r>
              <a:rPr lang="tr-TR" altLang="tr-TR" smtClean="0"/>
              <a:t>is the time passed from the start of one heat to the start of the next heat. </a:t>
            </a:r>
          </a:p>
        </p:txBody>
      </p:sp>
      <p:sp>
        <p:nvSpPr>
          <p:cNvPr id="46083" name="1 Başlık"/>
          <p:cNvSpPr>
            <a:spLocks noGrp="1" noChangeArrowheads="1"/>
          </p:cNvSpPr>
          <p:nvPr>
            <p:ph type="title"/>
          </p:nvPr>
        </p:nvSpPr>
        <p:spPr>
          <a:xfrm>
            <a:off x="900113" y="685800"/>
            <a:ext cx="7466012" cy="731838"/>
          </a:xfrm>
        </p:spPr>
        <p:txBody>
          <a:bodyPr>
            <a:normAutofit fontScale="90000"/>
          </a:bodyPr>
          <a:lstStyle/>
          <a:p>
            <a:r>
              <a:rPr lang="tr-TR" altLang="tr-TR" b="1" smtClean="0"/>
              <a:t>Sexual Cycle in Female Animals</a:t>
            </a:r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6264275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altLang="tr-TR" b="1" smtClean="0"/>
              <a:t>The sexual cycle </a:t>
            </a:r>
            <a:r>
              <a:rPr lang="tr-TR" altLang="tr-TR" smtClean="0"/>
              <a:t>varies among species and consists of 5 stages; </a:t>
            </a:r>
            <a:r>
              <a:rPr lang="tr-TR" altLang="tr-TR" b="1" smtClean="0"/>
              <a:t>proestrus, estrus, metaestrus, diestrus</a:t>
            </a:r>
            <a:r>
              <a:rPr lang="tr-TR" altLang="tr-TR" smtClean="0"/>
              <a:t> and </a:t>
            </a:r>
            <a:r>
              <a:rPr lang="tr-TR" altLang="tr-TR" b="1" smtClean="0"/>
              <a:t>anestrus.</a:t>
            </a:r>
            <a:endParaRPr lang="tr-TR" altLang="tr-TR" smtClean="0"/>
          </a:p>
          <a:p>
            <a:pPr algn="just"/>
            <a:r>
              <a:rPr lang="tr-TR" altLang="tr-TR" smtClean="0"/>
              <a:t>Proestrus and estrus are </a:t>
            </a:r>
            <a:r>
              <a:rPr lang="tr-TR" altLang="tr-TR" b="1" smtClean="0"/>
              <a:t>follicular phase</a:t>
            </a:r>
            <a:r>
              <a:rPr lang="tr-TR" altLang="tr-TR" smtClean="0"/>
              <a:t>,</a:t>
            </a:r>
          </a:p>
          <a:p>
            <a:pPr algn="just">
              <a:buFontTx/>
              <a:buNone/>
            </a:pPr>
            <a:r>
              <a:rPr lang="tr-TR" altLang="tr-TR" smtClean="0"/>
              <a:t>    metaestrus and diestrus are </a:t>
            </a:r>
            <a:r>
              <a:rPr lang="tr-TR" altLang="tr-TR" b="1" smtClean="0"/>
              <a:t>luteal phase.</a:t>
            </a:r>
            <a:endParaRPr lang="tr-TR" altLang="tr-TR" smtClean="0"/>
          </a:p>
          <a:p>
            <a:pPr algn="just">
              <a:buFontTx/>
              <a:buNone/>
            </a:pPr>
            <a:r>
              <a:rPr lang="tr-TR" altLang="tr-TR" smtClean="0"/>
              <a:t>   </a:t>
            </a:r>
          </a:p>
          <a:p>
            <a:pPr algn="just"/>
            <a:endParaRPr lang="tr-TR" altLang="tr-TR" smtClean="0"/>
          </a:p>
          <a:p>
            <a:pPr algn="just"/>
            <a:endParaRPr lang="tr-TR" altLang="tr-TR" smtClean="0"/>
          </a:p>
        </p:txBody>
      </p:sp>
      <p:sp>
        <p:nvSpPr>
          <p:cNvPr id="47107" name="1 Başlık"/>
          <p:cNvSpPr>
            <a:spLocks noGrp="1" noChangeArrowheads="1"/>
          </p:cNvSpPr>
          <p:nvPr>
            <p:ph type="title"/>
          </p:nvPr>
        </p:nvSpPr>
        <p:spPr>
          <a:xfrm>
            <a:off x="900113" y="685800"/>
            <a:ext cx="7466012" cy="731838"/>
          </a:xfrm>
        </p:spPr>
        <p:txBody>
          <a:bodyPr>
            <a:normAutofit fontScale="90000"/>
          </a:bodyPr>
          <a:lstStyle/>
          <a:p>
            <a:r>
              <a:rPr lang="tr-TR" altLang="tr-TR" b="1" smtClean="0"/>
              <a:t>Sexual Cycle in Female Animals</a:t>
            </a:r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741680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  Animals are divided according to their cyclic activities;</a:t>
            </a:r>
          </a:p>
          <a:p>
            <a:pPr algn="just"/>
            <a:r>
              <a:rPr lang="tr-TR" altLang="tr-TR" b="1" smtClean="0"/>
              <a:t>Monoestric animals </a:t>
            </a:r>
          </a:p>
          <a:p>
            <a:pPr algn="just">
              <a:buFontTx/>
              <a:buNone/>
            </a:pPr>
            <a:r>
              <a:rPr lang="tr-TR" altLang="tr-TR" smtClean="0"/>
              <a:t>    - Dog and carnivore wild animals</a:t>
            </a:r>
          </a:p>
          <a:p>
            <a:pPr algn="just"/>
            <a:r>
              <a:rPr lang="tr-TR" altLang="tr-TR" b="1" smtClean="0"/>
              <a:t>Polyestric animals</a:t>
            </a:r>
          </a:p>
          <a:p>
            <a:pPr algn="just">
              <a:buFontTx/>
              <a:buNone/>
            </a:pPr>
            <a:r>
              <a:rPr lang="tr-TR" altLang="tr-TR" smtClean="0"/>
              <a:t>    - Cattle and swine</a:t>
            </a:r>
          </a:p>
          <a:p>
            <a:pPr algn="just"/>
            <a:r>
              <a:rPr lang="tr-TR" altLang="tr-TR" b="1" smtClean="0"/>
              <a:t>Seasonal Polyestric animals</a:t>
            </a:r>
          </a:p>
          <a:p>
            <a:pPr algn="just">
              <a:buFontTx/>
              <a:buNone/>
            </a:pPr>
            <a:r>
              <a:rPr lang="tr-TR" altLang="tr-TR" smtClean="0"/>
              <a:t>    - Horse, sheep, goat and cat</a:t>
            </a:r>
          </a:p>
          <a:p>
            <a:pPr algn="just"/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Cows</a:t>
            </a:r>
          </a:p>
        </p:txBody>
      </p:sp>
      <p:sp>
        <p:nvSpPr>
          <p:cNvPr id="49155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7200900" cy="4525963"/>
          </a:xfrm>
        </p:spPr>
        <p:txBody>
          <a:bodyPr/>
          <a:lstStyle/>
          <a:p>
            <a:r>
              <a:rPr lang="tr-TR" altLang="tr-TR" smtClean="0"/>
              <a:t>Cows are polyestric animals. </a:t>
            </a:r>
          </a:p>
          <a:p>
            <a:r>
              <a:rPr lang="tr-TR" altLang="tr-TR" smtClean="0"/>
              <a:t>Age of puberty varies according to race. </a:t>
            </a:r>
          </a:p>
          <a:p>
            <a:pPr>
              <a:buFontTx/>
              <a:buNone/>
            </a:pPr>
            <a:r>
              <a:rPr lang="tr-TR" altLang="tr-TR" smtClean="0"/>
              <a:t>   </a:t>
            </a:r>
          </a:p>
        </p:txBody>
      </p:sp>
      <p:graphicFrame>
        <p:nvGraphicFramePr>
          <p:cNvPr id="4" name="3 Tablo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395288" y="3500438"/>
          <a:ext cx="6408737" cy="209073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57117">
                  <a:extLst>
                    <a:ext uri="{9D8B030D-6E8A-4147-A177-3AD203B41FA5}"/>
                  </a:extLst>
                </a:gridCol>
                <a:gridCol w="2113100">
                  <a:extLst>
                    <a:ext uri="{9D8B030D-6E8A-4147-A177-3AD203B41FA5}"/>
                  </a:extLst>
                </a:gridCol>
                <a:gridCol w="2038520">
                  <a:extLst>
                    <a:ext uri="{9D8B030D-6E8A-4147-A177-3AD203B41FA5}"/>
                  </a:extLst>
                </a:gridCol>
              </a:tblGrid>
              <a:tr h="640047">
                <a:tc>
                  <a:txBody>
                    <a:bodyPr/>
                    <a:lstStyle/>
                    <a:p>
                      <a:r>
                        <a:rPr lang="tr-TR" sz="1800" dirty="0" err="1"/>
                        <a:t>Race</a:t>
                      </a:r>
                      <a:endParaRPr lang="tr-TR" sz="1800" dirty="0"/>
                    </a:p>
                  </a:txBody>
                  <a:tcPr marT="45704" marB="4570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Age </a:t>
                      </a:r>
                    </a:p>
                    <a:p>
                      <a:r>
                        <a:rPr lang="tr-TR" sz="1800" dirty="0"/>
                        <a:t>(</a:t>
                      </a:r>
                      <a:r>
                        <a:rPr lang="tr-TR" sz="1800" dirty="0" err="1"/>
                        <a:t>day</a:t>
                      </a:r>
                      <a:r>
                        <a:rPr lang="tr-TR" sz="1800" dirty="0"/>
                        <a:t>)</a:t>
                      </a:r>
                    </a:p>
                  </a:txBody>
                  <a:tcPr marT="45704" marB="4570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Live </a:t>
                      </a:r>
                      <a:r>
                        <a:rPr lang="tr-TR" sz="1800" dirty="0" err="1"/>
                        <a:t>Weigth</a:t>
                      </a:r>
                      <a:r>
                        <a:rPr lang="tr-TR" sz="1800" dirty="0"/>
                        <a:t> (kg)</a:t>
                      </a:r>
                    </a:p>
                  </a:txBody>
                  <a:tcPr marT="45704" marB="45704"/>
                </a:tc>
                <a:extLst>
                  <a:ext uri="{0D108BD9-81ED-4DB2-BD59-A6C34878D82A}"/>
                </a:extLst>
              </a:tr>
              <a:tr h="483563">
                <a:tc>
                  <a:txBody>
                    <a:bodyPr/>
                    <a:lstStyle/>
                    <a:p>
                      <a:r>
                        <a:rPr lang="tr-TR" sz="1800" dirty="0" err="1"/>
                        <a:t>Simmental</a:t>
                      </a:r>
                      <a:endParaRPr lang="tr-TR" sz="1800" dirty="0"/>
                    </a:p>
                  </a:txBody>
                  <a:tcPr marT="45704" marB="4570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      372</a:t>
                      </a:r>
                    </a:p>
                  </a:txBody>
                  <a:tcPr marT="45704" marB="4570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     286</a:t>
                      </a:r>
                    </a:p>
                  </a:txBody>
                  <a:tcPr marT="45704" marB="45704"/>
                </a:tc>
                <a:extLst>
                  <a:ext uri="{0D108BD9-81ED-4DB2-BD59-A6C34878D82A}"/>
                </a:extLst>
              </a:tr>
              <a:tr h="483563">
                <a:tc>
                  <a:txBody>
                    <a:bodyPr/>
                    <a:lstStyle/>
                    <a:p>
                      <a:r>
                        <a:rPr lang="tr-TR" sz="1800" dirty="0" err="1"/>
                        <a:t>Montofon</a:t>
                      </a:r>
                      <a:endParaRPr lang="tr-TR" sz="1800" dirty="0"/>
                    </a:p>
                  </a:txBody>
                  <a:tcPr marT="45704" marB="4570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      345</a:t>
                      </a:r>
                    </a:p>
                  </a:txBody>
                  <a:tcPr marT="45704" marB="4570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     262</a:t>
                      </a:r>
                    </a:p>
                  </a:txBody>
                  <a:tcPr marT="45704" marB="45704"/>
                </a:tc>
                <a:extLst>
                  <a:ext uri="{0D108BD9-81ED-4DB2-BD59-A6C34878D82A}"/>
                </a:extLst>
              </a:tr>
              <a:tr h="483563">
                <a:tc>
                  <a:txBody>
                    <a:bodyPr/>
                    <a:lstStyle/>
                    <a:p>
                      <a:r>
                        <a:rPr lang="tr-TR" sz="1800" dirty="0" err="1"/>
                        <a:t>Holstein</a:t>
                      </a:r>
                      <a:endParaRPr lang="tr-TR" sz="1800" dirty="0"/>
                    </a:p>
                  </a:txBody>
                  <a:tcPr marT="45704" marB="4570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      306</a:t>
                      </a:r>
                    </a:p>
                  </a:txBody>
                  <a:tcPr marT="45704" marB="4570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     288</a:t>
                      </a:r>
                    </a:p>
                  </a:txBody>
                  <a:tcPr marT="45704" marB="45704"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6119812" cy="4525963"/>
          </a:xfrm>
        </p:spPr>
        <p:txBody>
          <a:bodyPr/>
          <a:lstStyle/>
          <a:p>
            <a:pPr algn="just"/>
            <a:r>
              <a:rPr lang="tr-TR" altLang="tr-TR" smtClean="0"/>
              <a:t>Estrus cycle is approximately 21 days in cows and 20 days in heifers. </a:t>
            </a:r>
          </a:p>
          <a:p>
            <a:pPr algn="just"/>
            <a:r>
              <a:rPr lang="tr-TR" altLang="tr-TR" smtClean="0"/>
              <a:t>Length of cycle is affected by many factors such as; </a:t>
            </a:r>
            <a:r>
              <a:rPr lang="tr-TR" altLang="tr-TR" b="1" smtClean="0"/>
              <a:t>race of animal, season, existence of a bull, feding condition, maintenance conditions, milk yield, lactation.</a:t>
            </a:r>
            <a:endParaRPr lang="tr-TR" altLang="tr-TR" smtClean="0"/>
          </a:p>
        </p:txBody>
      </p:sp>
      <p:sp>
        <p:nvSpPr>
          <p:cNvPr id="5017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Cows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1194</Words>
  <Application>Microsoft Office PowerPoint</Application>
  <PresentationFormat>Ekran Gösterisi (4:3)</PresentationFormat>
  <Paragraphs>205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Ofis Teması</vt:lpstr>
      <vt:lpstr>Sexual Cycles in Female Animals</vt:lpstr>
      <vt:lpstr>Sexual Cycles in Female Animals</vt:lpstr>
      <vt:lpstr>Slayt 3</vt:lpstr>
      <vt:lpstr>Sexual Cycle in Female Animals</vt:lpstr>
      <vt:lpstr>Sexual Cycle in Female Animals</vt:lpstr>
      <vt:lpstr>Sexual Cycle in Female Animals</vt:lpstr>
      <vt:lpstr>Slayt 7</vt:lpstr>
      <vt:lpstr>Sexual Cycle in Cows</vt:lpstr>
      <vt:lpstr>Sexual Cycle in Cows</vt:lpstr>
      <vt:lpstr>Sexual Cycle in Cows</vt:lpstr>
      <vt:lpstr>Slayt 11</vt:lpstr>
      <vt:lpstr>Sexual Cycle in Cows</vt:lpstr>
      <vt:lpstr>Sexual Cycle in Cows</vt:lpstr>
      <vt:lpstr>Sexual Cycle in Cows</vt:lpstr>
      <vt:lpstr>Sexual Cycle in Cows</vt:lpstr>
      <vt:lpstr>Sexual Cycle in Cows</vt:lpstr>
      <vt:lpstr>Sexual Cycle in Cows</vt:lpstr>
      <vt:lpstr>Sexual Cycle in Cows</vt:lpstr>
      <vt:lpstr>Sexual Cycle in Cows</vt:lpstr>
      <vt:lpstr>Sexual Cycle in Cows</vt:lpstr>
      <vt:lpstr>Sexual Cycle in Cows</vt:lpstr>
      <vt:lpstr>Sexual Cycle in Cows</vt:lpstr>
      <vt:lpstr>Sexual Cycle in Cows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Sexual Cycles in Female Animals</dc:title>
  <dc:creator>Borga TIRPAN</dc:creator>
  <cp:lastModifiedBy>masa üstü</cp:lastModifiedBy>
  <cp:revision>2</cp:revision>
  <dcterms:created xsi:type="dcterms:W3CDTF">2019-10-01T12:31:18Z</dcterms:created>
  <dcterms:modified xsi:type="dcterms:W3CDTF">2019-10-01T12:34:40Z</dcterms:modified>
</cp:coreProperties>
</file>