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492" r:id="rId2"/>
    <p:sldId id="925" r:id="rId3"/>
    <p:sldId id="909" r:id="rId4"/>
    <p:sldId id="924" r:id="rId5"/>
    <p:sldId id="910" r:id="rId6"/>
    <p:sldId id="911" r:id="rId7"/>
    <p:sldId id="912" r:id="rId8"/>
    <p:sldId id="926" r:id="rId9"/>
    <p:sldId id="927" r:id="rId10"/>
    <p:sldId id="915" r:id="rId11"/>
    <p:sldId id="928" r:id="rId12"/>
    <p:sldId id="931" r:id="rId13"/>
    <p:sldId id="918" r:id="rId14"/>
    <p:sldId id="919" r:id="rId15"/>
    <p:sldId id="921" r:id="rId16"/>
    <p:sldId id="933" r:id="rId17"/>
    <p:sldId id="945" r:id="rId18"/>
    <p:sldId id="967" r:id="rId19"/>
    <p:sldId id="949" r:id="rId20"/>
    <p:sldId id="968" r:id="rId21"/>
    <p:sldId id="948" r:id="rId22"/>
    <p:sldId id="959" r:id="rId23"/>
    <p:sldId id="950" r:id="rId24"/>
    <p:sldId id="969" r:id="rId25"/>
    <p:sldId id="942" r:id="rId26"/>
    <p:sldId id="951" r:id="rId27"/>
    <p:sldId id="962" r:id="rId28"/>
    <p:sldId id="965" r:id="rId29"/>
    <p:sldId id="953" r:id="rId30"/>
    <p:sldId id="963" r:id="rId31"/>
    <p:sldId id="954" r:id="rId32"/>
    <p:sldId id="957" r:id="rId33"/>
    <p:sldId id="958" r:id="rId34"/>
  </p:sldIdLst>
  <p:sldSz cx="9144000" cy="6858000" type="screen4x3"/>
  <p:notesSz cx="9926638" cy="67818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37">
          <p15:clr>
            <a:srgbClr val="A4A3A4"/>
          </p15:clr>
        </p15:guide>
        <p15:guide id="2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287"/>
    <a:srgbClr val="006600"/>
    <a:srgbClr val="FFFFCC"/>
    <a:srgbClr val="FF0000"/>
    <a:srgbClr val="FFFF99"/>
    <a:srgbClr val="FFFF66"/>
    <a:srgbClr val="003300"/>
    <a:srgbClr val="00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6" autoAdjust="0"/>
    <p:restoredTop sz="94717" autoAdjust="0"/>
  </p:normalViewPr>
  <p:slideViewPr>
    <p:cSldViewPr>
      <p:cViewPr varScale="1">
        <p:scale>
          <a:sx n="124" d="100"/>
          <a:sy n="124" d="100"/>
        </p:scale>
        <p:origin x="13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51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>
        <p:scale>
          <a:sx n="150" d="100"/>
          <a:sy n="150" d="100"/>
        </p:scale>
        <p:origin x="2040" y="1698"/>
      </p:cViewPr>
      <p:guideLst>
        <p:guide orient="horz" pos="2137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>
            <a:lvl1pPr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tr-TR"/>
              <a:t>Farmakoloji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42075"/>
            <a:ext cx="4300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Arial" pitchFamily="34" charset="0"/>
              </a:defRPr>
            </a:lvl1pPr>
          </a:lstStyle>
          <a:p>
            <a:r>
              <a:rPr lang="tr-TR"/>
              <a:t>Prof. Dr. Ç. Hakan KARADAĞ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42075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pitchFamily="34" charset="0"/>
              </a:defRPr>
            </a:lvl1pPr>
          </a:lstStyle>
          <a:p>
            <a:r>
              <a:rPr lang="tr-TR"/>
              <a:t>Antihipertansifler </a:t>
            </a:r>
            <a:fld id="{C9067FA8-8CDA-425C-887E-086668DEB596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671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>
            <a:lvl1pPr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0" y="508000"/>
            <a:ext cx="3392488" cy="2544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1038"/>
            <a:ext cx="7942262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2075"/>
            <a:ext cx="4300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b" anchorCtr="0" compatLnSpc="1">
            <a:prstTxWarp prst="textNoShape">
              <a:avLst/>
            </a:prstTxWarp>
          </a:bodyPr>
          <a:lstStyle>
            <a:lvl1pPr defTabSz="927100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42075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7" tIns="46324" rIns="92647" bIns="46324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pitchFamily="34" charset="0"/>
              </a:defRPr>
            </a:lvl1pPr>
          </a:lstStyle>
          <a:p>
            <a:fld id="{A755136E-9207-44DE-905E-BD6F73D76220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0115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F51AE-318A-43C8-A934-799E631AC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6A62B-C6B3-4A27-A31D-53B65C8CD162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4F2C3-7E3B-4F56-853C-12FE6B9FDE52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4F5A4-B694-4EA3-9C5C-BCB088DEC28A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+mn-lt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82C6C-5D3E-4B35-B99D-207A414CBB41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105E9-CD93-4E75-9EC4-984C2BE3E30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F5C41-E8F0-4F61-87D7-1BC164D96524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3B29C-91CD-451F-8030-3343A626FFA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5A5EC-D02E-4D06-B911-9A965A32D3E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r-T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dirty="0"/>
              <a:t>Click to edit Master text styles</a:t>
            </a:r>
          </a:p>
          <a:p>
            <a:pPr lvl="1"/>
            <a:r>
              <a:rPr lang="tr-TR" dirty="0"/>
              <a:t>Second level</a:t>
            </a:r>
          </a:p>
          <a:p>
            <a:pPr lvl="2"/>
            <a:r>
              <a:rPr lang="tr-TR" dirty="0"/>
              <a:t>Third level</a:t>
            </a:r>
          </a:p>
          <a:p>
            <a:pPr lvl="3"/>
            <a:r>
              <a:rPr lang="tr-TR" dirty="0"/>
              <a:t>Fourth level</a:t>
            </a:r>
          </a:p>
          <a:p>
            <a:pPr lvl="4"/>
            <a:r>
              <a:rPr lang="tr-TR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63735-763A-42FD-84F4-6090804852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FEFDE-ECB2-4111-B21B-E6D72A2339DD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90287"/>
                </a:solidFill>
                <a:latin typeface="American Typewriter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090287"/>
                </a:solidFill>
                <a:latin typeface="American Typewriter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0287"/>
                </a:solidFill>
                <a:latin typeface="American Typewriter" charset="0"/>
              </a:defRPr>
            </a:lvl1pPr>
          </a:lstStyle>
          <a:p>
            <a:fld id="{98CA150E-094B-4F46-A08D-BE0F4903B676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6" r:id="rId8"/>
    <p:sldLayoutId id="2147483931" r:id="rId9"/>
    <p:sldLayoutId id="2147483932" r:id="rId10"/>
    <p:sldLayoutId id="2147483933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American Typewriter"/>
          <a:cs typeface="American Typewriter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American Typewriter"/>
          <a:cs typeface="American Typewriter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American Typewriter"/>
          <a:cs typeface="American Typewriter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90287"/>
          </a:solidFill>
          <a:latin typeface="American Typewriter"/>
          <a:ea typeface="American Typewriter"/>
          <a:cs typeface="American Typewriter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90287"/>
          </a:solidFill>
          <a:latin typeface="American Typewriter"/>
          <a:ea typeface="MS PGothic" pitchFamily="34" charset="-128"/>
          <a:cs typeface="American Typewriter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090287"/>
          </a:solidFill>
          <a:latin typeface="American Typewriter"/>
          <a:ea typeface="American Typewriter"/>
          <a:cs typeface="American Typewriter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90287"/>
          </a:solidFill>
          <a:latin typeface="American Typewriter"/>
          <a:ea typeface="American Typewriter"/>
          <a:cs typeface="American Typewriter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90287"/>
          </a:solidFill>
          <a:latin typeface="American Typewriter"/>
          <a:ea typeface="American Typewriter"/>
          <a:cs typeface="American Typewriter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90287"/>
          </a:solidFill>
          <a:latin typeface="American Typewriter"/>
          <a:ea typeface="American Typewriter"/>
          <a:cs typeface="American Typewrite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</a:t>
            </a:fld>
            <a:endParaRPr lang="tr-TR"/>
          </a:p>
        </p:txBody>
      </p:sp>
      <p:sp>
        <p:nvSpPr>
          <p:cNvPr id="2" name="Rectangle 1"/>
          <p:cNvSpPr/>
          <p:nvPr/>
        </p:nvSpPr>
        <p:spPr>
          <a:xfrm>
            <a:off x="4479664" y="2967335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tr-T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1403648" y="3501008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ANTİFUNGAL İLAÇLAR</a:t>
            </a:r>
          </a:p>
          <a:p>
            <a:pPr algn="ctr"/>
            <a:endParaRPr lang="tr-TR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r-TR" sz="2400" b="1" dirty="0" err="1">
                <a:latin typeface="Times New Roman" pitchFamily="18" charset="0"/>
                <a:cs typeface="Times New Roman" pitchFamily="18" charset="0"/>
              </a:rPr>
              <a:t>Prof.Dr.A.Tanju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 ÖZÇELİKAY</a:t>
            </a:r>
            <a:endParaRPr lang="tr-TR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251520" y="908720"/>
            <a:ext cx="813690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Oral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amfoterisin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B sadece GI lümendeki lokal mantarlar için kullanılır. </a:t>
            </a:r>
          </a:p>
          <a:p>
            <a:pPr algn="just">
              <a:spcAft>
                <a:spcPts val="800"/>
              </a:spcAft>
              <a:buClr>
                <a:srgbClr val="C00000"/>
              </a:buClr>
              <a:tabLst>
                <a:tab pos="342900" algn="l"/>
              </a:tabLst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Sistemik mantar enfeksiyonları için 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parenteral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(iv.) yolla verilmektedir.</a:t>
            </a:r>
            <a:endParaRPr lang="tr-TR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Günümüzde yan etkileri ve doz sınırlayıcı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toksisitesi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nedeniyle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lipid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bazlı (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lipozomal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amfoterisin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formülasyonları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geliştirilmiştir.</a:t>
            </a:r>
          </a:p>
        </p:txBody>
      </p:sp>
    </p:spTree>
    <p:extLst>
      <p:ext uri="{BB962C8B-B14F-4D97-AF65-F5344CB8AC3E}">
        <p14:creationId xmlns:p14="http://schemas.microsoft.com/office/powerpoint/2010/main" val="1925411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29400" y="145850"/>
            <a:ext cx="8136904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Clr>
                <a:srgbClr val="C00000"/>
              </a:buClr>
              <a:tabLst>
                <a:tab pos="342900" algn="l"/>
              </a:tabLst>
            </a:pPr>
            <a:r>
              <a:rPr lang="tr-TR" sz="28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Etki Mekanizması</a:t>
            </a:r>
          </a:p>
          <a:p>
            <a:pPr marL="342900" indent="-3429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Duyarlı </a:t>
            </a:r>
            <a:r>
              <a:rPr lang="tr-TR" sz="2800" dirty="0" err="1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fungus</a:t>
            </a:r>
            <a:r>
              <a:rPr lang="tr-TR" sz="2800" dirty="0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 türlerinin hücre </a:t>
            </a:r>
            <a:r>
              <a:rPr lang="tr-TR" sz="2800" dirty="0" err="1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membranında</a:t>
            </a:r>
            <a:r>
              <a:rPr lang="tr-TR" sz="2800" dirty="0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 bulunan (memeli hücre </a:t>
            </a:r>
            <a:r>
              <a:rPr lang="tr-TR" sz="2800" dirty="0" err="1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membranında</a:t>
            </a:r>
            <a:r>
              <a:rPr lang="tr-TR" sz="2800" dirty="0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 olmayan) sterol (</a:t>
            </a:r>
            <a:r>
              <a:rPr lang="tr-TR" sz="2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ergosterol</a:t>
            </a:r>
            <a:r>
              <a:rPr lang="tr-TR" sz="2800" dirty="0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) </a:t>
            </a:r>
            <a:r>
              <a:rPr lang="tr-TR" sz="2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irreversibl</a:t>
            </a:r>
            <a:r>
              <a:rPr lang="tr-TR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bağlanır ve </a:t>
            </a:r>
            <a:r>
              <a:rPr lang="tr-TR" sz="2800" dirty="0" err="1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membranın</a:t>
            </a:r>
            <a:r>
              <a:rPr lang="tr-TR" sz="2800" dirty="0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tr-TR" sz="2800" dirty="0" err="1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permeabilitesini</a:t>
            </a:r>
            <a:r>
              <a:rPr lang="tr-TR" sz="2800" dirty="0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 bozararak  </a:t>
            </a:r>
            <a:r>
              <a:rPr lang="tr-TR" sz="2800" dirty="0" err="1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fungisid</a:t>
            </a:r>
            <a:r>
              <a:rPr lang="tr-TR" sz="2800" dirty="0">
                <a:solidFill>
                  <a:srgbClr val="1D2904"/>
                </a:solidFill>
                <a:latin typeface="+mn-lt"/>
                <a:ea typeface="Times New Roman" panose="02020603050405020304" pitchFamily="18" charset="0"/>
              </a:rPr>
              <a:t> etki gösterir. </a:t>
            </a:r>
            <a:endParaRPr lang="tr-TR" sz="2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EDF3AEA-325E-7740-8D5C-7378CFE5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63" y="2837910"/>
            <a:ext cx="6510929" cy="38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49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251520" y="260648"/>
            <a:ext cx="81369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 Etkileri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A.İlacın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infüzyonu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ile ilişkili hemen oluşan reaksiyonlar </a:t>
            </a:r>
          </a:p>
          <a:p>
            <a:pPr algn="just">
              <a:buClr>
                <a:srgbClr val="C00000"/>
              </a:buClr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B.Daha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yavaş oluşan reaksiyonlar</a:t>
            </a:r>
          </a:p>
          <a:p>
            <a:pPr algn="just">
              <a:buClr>
                <a:srgbClr val="C00000"/>
              </a:buClr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İnfüzyonla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ilişkili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ksisiste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Ateş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titreme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kas krampları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kusma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başağrısı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on.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İnfüzyon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hızı ve günlük doz azaltılarak hafifletilebilir.</a:t>
            </a: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Antipiretik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antihistaminikler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meperidin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ya da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kortikosteroidlerle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premedikasyon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yardımcı olabilir.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1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13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23528" y="692696"/>
            <a:ext cx="828092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42900" algn="l"/>
              </a:tabLst>
            </a:pPr>
            <a:r>
              <a:rPr lang="en-IN" sz="28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tr-TR" sz="28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Kümülatif</a:t>
            </a:r>
            <a:r>
              <a:rPr lang="en-IN" sz="2800" b="1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To</a:t>
            </a:r>
            <a:r>
              <a:rPr lang="tr-TR" sz="2800" b="1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ksisiste</a:t>
            </a:r>
            <a:endParaRPr lang="tr-TR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Böbrek hasarı en belirgin </a:t>
            </a:r>
            <a:r>
              <a:rPr lang="tr-T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toksik</a:t>
            </a:r>
            <a:r>
              <a:rPr lang="tr-T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reaksiyondur. 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Karaciğer fonksiyon testlerinde bozulma (nadiren)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Azalmış </a:t>
            </a:r>
            <a:r>
              <a:rPr lang="tr-TR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eritropoietin</a:t>
            </a:r>
            <a:r>
              <a:rPr lang="tr-TR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nedeniyle anemi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İntratekal</a:t>
            </a:r>
            <a:r>
              <a:rPr lang="tr-TR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uygulama sonrası nörolojik bozukluklar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r>
              <a:rPr lang="tr-TR" sz="2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İlaç Etkileşmeleri:</a:t>
            </a:r>
          </a:p>
          <a:p>
            <a:pPr>
              <a:buClr>
                <a:srgbClr val="C00000"/>
              </a:buClr>
            </a:pPr>
            <a:r>
              <a:rPr lang="tr-TR" sz="2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Nefrotoksik</a:t>
            </a:r>
            <a:r>
              <a:rPr lang="tr-TR" sz="2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İlaçlar (</a:t>
            </a:r>
            <a:r>
              <a:rPr 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aminoglikozidler</a:t>
            </a:r>
            <a:r>
              <a:rPr lang="tr-TR" sz="2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siklosporin</a:t>
            </a:r>
            <a:r>
              <a:rPr lang="tr-TR" sz="2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NSAİİ)</a:t>
            </a:r>
          </a:p>
          <a:p>
            <a:pPr>
              <a:buClr>
                <a:srgbClr val="C00000"/>
              </a:buClr>
            </a:pPr>
            <a:r>
              <a:rPr lang="tr-TR" sz="2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tr-TR" sz="2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Flusitozin</a:t>
            </a:r>
            <a:r>
              <a:rPr lang="tr-TR" sz="2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45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23528" y="18864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FLU</a:t>
            </a:r>
            <a:r>
              <a:rPr lang="tr-TR" sz="2800" b="1" dirty="0">
                <a:solidFill>
                  <a:srgbClr val="C00000"/>
                </a:solidFill>
                <a:latin typeface="+mn-lt"/>
              </a:rPr>
              <a:t>SİTOZİN</a:t>
            </a:r>
            <a:endParaRPr lang="tr-TR" sz="2800" dirty="0">
              <a:latin typeface="+mn-lt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 err="1">
                <a:latin typeface="+mn-lt"/>
              </a:rPr>
              <a:t>Amfoterisin</a:t>
            </a:r>
            <a:r>
              <a:rPr lang="tr-TR" sz="2800" dirty="0">
                <a:latin typeface="+mn-lt"/>
              </a:rPr>
              <a:t> B’ye göre etki </a:t>
            </a:r>
            <a:r>
              <a:rPr lang="tr-TR" sz="2800" dirty="0" err="1">
                <a:latin typeface="+mn-lt"/>
              </a:rPr>
              <a:t>spekturumu</a:t>
            </a:r>
            <a:r>
              <a:rPr lang="tr-TR" sz="2800" dirty="0">
                <a:latin typeface="+mn-lt"/>
              </a:rPr>
              <a:t> daha dardır ve etki gücü zayıftır.</a:t>
            </a:r>
          </a:p>
          <a:p>
            <a:pPr>
              <a:buClr>
                <a:srgbClr val="C00000"/>
              </a:buClr>
            </a:pPr>
            <a:endParaRPr lang="tr-TR" sz="2800" dirty="0">
              <a:latin typeface="+mn-lt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latin typeface="+mn-lt"/>
              </a:rPr>
              <a:t> Böbrek yetmezliği olanlarda serum seviyesi hızla yükselerek </a:t>
            </a:r>
            <a:r>
              <a:rPr lang="tr-TR" sz="2800" dirty="0" err="1">
                <a:latin typeface="+mn-lt"/>
              </a:rPr>
              <a:t>toksisite</a:t>
            </a:r>
            <a:r>
              <a:rPr lang="tr-TR" sz="2800" dirty="0">
                <a:latin typeface="+mn-lt"/>
              </a:rPr>
              <a:t> oluşturur. Bu nedenle serum düzeyleri sık aralıklarla ölçülmelidir.</a:t>
            </a:r>
          </a:p>
          <a:p>
            <a:pPr>
              <a:buClr>
                <a:srgbClr val="C00000"/>
              </a:buClr>
            </a:pPr>
            <a:endParaRPr lang="tr-TR" sz="2800" dirty="0">
              <a:latin typeface="+mn-lt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E204529-7B56-384F-B1DA-2DD7E5542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8" y="3254074"/>
            <a:ext cx="6012668" cy="3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6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15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43508" y="764704"/>
            <a:ext cx="8856984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Clr>
                <a:srgbClr val="C00000"/>
              </a:buClr>
            </a:pPr>
            <a:r>
              <a:rPr lang="en-IN" sz="28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tr-TR" sz="28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Terapotik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etkinin artmasını sağlamak ve rezistans gelişimini önlemek için </a:t>
            </a:r>
            <a:r>
              <a:rPr lang="tr-TR" sz="28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Amfoterisin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ya da </a:t>
            </a:r>
            <a:r>
              <a:rPr lang="tr-TR" sz="28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itrakonazol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ile kombine kullanılır.</a:t>
            </a:r>
          </a:p>
          <a:p>
            <a:pPr marL="457200" indent="-4572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buClr>
                <a:srgbClr val="C00000"/>
              </a:buClr>
            </a:pPr>
            <a:r>
              <a:rPr lang="tr-TR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Yan Etkileri</a:t>
            </a:r>
          </a:p>
          <a:p>
            <a:pPr marL="457200" indent="-4572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Yan etkileri metabolizması sonucu oluşan </a:t>
            </a:r>
            <a:r>
              <a:rPr lang="tr-TR" sz="28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toksik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tr-TR" sz="28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antineoplastik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florourasil’den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kaynaklanmaktadır.</a:t>
            </a:r>
          </a:p>
          <a:p>
            <a:pPr marL="457200" indent="-4572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Kemik iliği </a:t>
            </a:r>
            <a:r>
              <a:rPr lang="tr-TR" sz="28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toksisitesine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bağlı olarak anemi, </a:t>
            </a:r>
            <a:r>
              <a:rPr lang="tr-TR" sz="28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lökopeni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trombositopeni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yaygın yan etkileridir.</a:t>
            </a:r>
          </a:p>
          <a:p>
            <a:pPr marL="457200" indent="-4572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Nadiren karaciğer enzim bozuklukları</a:t>
            </a:r>
          </a:p>
          <a:p>
            <a:pPr algn="just">
              <a:spcAft>
                <a:spcPts val="800"/>
              </a:spcAft>
              <a:buClr>
                <a:srgbClr val="C00000"/>
              </a:buClr>
            </a:pPr>
            <a:endParaRPr lang="tr-TR" sz="2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buClr>
                <a:srgbClr val="C00000"/>
              </a:buClr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36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3635896" y="404664"/>
            <a:ext cx="18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AZOLLER</a:t>
            </a:r>
          </a:p>
        </p:txBody>
      </p:sp>
      <p:pic>
        <p:nvPicPr>
          <p:cNvPr id="5" name="Resim 4" descr="http://www.brainkart.com/media/extra2/IjtWat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60625"/>
            <a:ext cx="5220072" cy="53927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ikdörtgen 5"/>
          <p:cNvSpPr/>
          <p:nvPr/>
        </p:nvSpPr>
        <p:spPr>
          <a:xfrm>
            <a:off x="0" y="1268760"/>
            <a:ext cx="41399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İ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midazol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IN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keto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onazol</a:t>
            </a:r>
            <a:r>
              <a:rPr lang="en-IN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tr-TR" b="1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Sadece </a:t>
            </a:r>
            <a:r>
              <a:rPr lang="tr-TR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topikal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kullanılanlar: M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onazol</a:t>
            </a:r>
            <a:r>
              <a:rPr lang="en-IN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</a:t>
            </a:r>
            <a:r>
              <a:rPr lang="en-IN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lotrimazol</a:t>
            </a:r>
            <a:r>
              <a:rPr lang="en-IN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tr-TR" b="1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riazol</a:t>
            </a:r>
            <a:r>
              <a:rPr lang="tr-TR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ler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IN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tr-TR" b="1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İ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onazol,flu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onazol</a:t>
            </a:r>
            <a:r>
              <a:rPr lang="en-IN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vori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onazol</a:t>
            </a:r>
            <a:r>
              <a:rPr lang="en-IN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posa</a:t>
            </a:r>
            <a:r>
              <a:rPr lang="tr-TR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N" b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onazol</a:t>
            </a:r>
            <a:r>
              <a:rPr lang="en-IN" b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19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53662" y="128157"/>
            <a:ext cx="8640960" cy="3559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tr-T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Etki mekanizmaları:</a:t>
            </a:r>
            <a:r>
              <a:rPr lang="en-US" sz="24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400" dirty="0">
              <a:solidFill>
                <a:srgbClr val="231F2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342900" algn="l"/>
              </a:tabLst>
            </a:pP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Azol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ustatiktirler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"/>
              <a:tabLst>
                <a:tab pos="342900" algn="l"/>
              </a:tabLst>
            </a:pPr>
            <a:endParaRPr lang="tr-T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IN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ntifungal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fungal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sitokrom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P450 </a:t>
            </a:r>
            <a:r>
              <a:rPr lang="en-IN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enz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iminin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inhibisyonu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sonucu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lanosterolden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ergosterol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oluşumunun engellenmesi sonucu oluşur.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tabLst>
                <a:tab pos="342900" algn="l"/>
              </a:tabLst>
            </a:pPr>
            <a:endParaRPr lang="tr-T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tabLst>
                <a:tab pos="342900" algn="l"/>
              </a:tabLst>
            </a:pPr>
            <a:endParaRPr lang="tr-T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CF7BE14-997F-2640-8756-2B7A459E8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22" y="2924944"/>
            <a:ext cx="6804756" cy="40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56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18</a:t>
            </a:fld>
            <a:endParaRPr lang="tr-TR"/>
          </a:p>
        </p:txBody>
      </p:sp>
      <p:sp>
        <p:nvSpPr>
          <p:cNvPr id="3" name="Rectangle 2"/>
          <p:cNvSpPr/>
          <p:nvPr/>
        </p:nvSpPr>
        <p:spPr>
          <a:xfrm>
            <a:off x="179512" y="151087"/>
            <a:ext cx="8856984" cy="738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>
                <a:solidFill>
                  <a:srgbClr val="800000"/>
                </a:solidFill>
                <a:latin typeface="Arial"/>
                <a:ea typeface="Calibri"/>
                <a:cs typeface="Arial"/>
              </a:rPr>
              <a:t>Azollerin Yan Etkileri ve İlaç Etkileşimi</a:t>
            </a:r>
          </a:p>
          <a:p>
            <a:endParaRPr lang="en-IN" sz="2800" dirty="0">
              <a:solidFill>
                <a:srgbClr val="80000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r>
              <a:rPr lang="en-IN" sz="24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relatif olarak  düşük toksisiteye sahiptirler.</a:t>
            </a: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endParaRPr lang="en-IN" sz="24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r>
              <a:rPr lang="en-IN" sz="24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 En yaygın yan etkileri GI şikayetlerdir.</a:t>
            </a: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endParaRPr lang="en-IN" sz="24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r>
              <a:rPr lang="en-IN" sz="24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Karaciğer enzimleri üzerinde bozukluklara neden oldukları ve çok seyrek olarak hepatit yaptıkları bildirilmiştir. </a:t>
            </a: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endParaRPr lang="en-IN" sz="24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r>
              <a:rPr lang="en-IN" sz="2400" dirty="0" err="1">
                <a:solidFill>
                  <a:srgbClr val="231F20"/>
                </a:solidFill>
                <a:latin typeface="Arial"/>
                <a:ea typeface="Calibri"/>
                <a:cs typeface="Arial"/>
              </a:rPr>
              <a:t>Belirli</a:t>
            </a:r>
            <a:r>
              <a:rPr lang="en-IN" sz="24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 düzeyde memeli sitokrom P450 enzim sistemlerini etkiledikleri için ilaç etkileşme potansiyelleri </a:t>
            </a:r>
            <a:r>
              <a:rPr lang="en-IN" sz="2400" dirty="0" err="1">
                <a:solidFill>
                  <a:srgbClr val="231F20"/>
                </a:solidFill>
                <a:latin typeface="Arial"/>
                <a:ea typeface="Calibri"/>
                <a:cs typeface="Arial"/>
              </a:rPr>
              <a:t>bulunmaktadır</a:t>
            </a:r>
            <a:r>
              <a:rPr lang="en-IN" sz="2400" dirty="0">
                <a:solidFill>
                  <a:srgbClr val="231F20"/>
                </a:solidFill>
                <a:latin typeface="Arial"/>
                <a:ea typeface="Calibri"/>
                <a:cs typeface="Arial"/>
              </a:rPr>
              <a:t>.</a:t>
            </a:r>
            <a:endParaRPr lang="tr-TR" sz="24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>
              <a:buClr>
                <a:srgbClr val="800000"/>
              </a:buClr>
            </a:pPr>
            <a:endParaRPr lang="tr-TR" sz="2400" dirty="0">
              <a:solidFill>
                <a:srgbClr val="231F20"/>
              </a:solidFill>
              <a:latin typeface="Arial"/>
              <a:ea typeface="Calibri"/>
              <a:cs typeface="Arial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İ</a:t>
            </a:r>
            <a:r>
              <a:rPr lang="en-IN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midazol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grubu taşıyanlar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triazol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grubu taşıyanlara göre daha az seçicidirler.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 nedenle ilaç etkileşme ve istenmeyen etkilerin görülme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insidensi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daha fazladır.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Kontrendikasyonları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Teratojenik</a:t>
            </a: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etkileri vardır. Kullanımı sonucu oluşacak yarar  zarardan fazla </a:t>
            </a:r>
            <a:r>
              <a:rPr lang="tr-T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olmasıkça</a:t>
            </a: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kullanılmaması gerekir.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"/>
              <a:tabLst>
                <a:tab pos="342900" algn="l"/>
              </a:tabLst>
            </a:pPr>
            <a:endParaRPr lang="tr-T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800000"/>
              </a:buClr>
              <a:buFont typeface="Wingdings" charset="2"/>
              <a:buChar char="ü"/>
            </a:pP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240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19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54072" y="136525"/>
            <a:ext cx="8496944" cy="602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IN" sz="26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FLU</a:t>
            </a:r>
            <a:r>
              <a:rPr lang="tr-TR" sz="26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KONAZOL</a:t>
            </a:r>
            <a:endParaRPr lang="tr-TR" sz="2600" b="1" dirty="0">
              <a:solidFill>
                <a:srgbClr val="2E74B5"/>
              </a:solidFill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</a:t>
            </a: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konazol</a:t>
            </a: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triazol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grubu </a:t>
            </a: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antifungal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ilaçların ilk üyesidir.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Triazollerin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az aktif olanıdır.</a:t>
            </a: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İlaç etkileşmeleri daha az sıklıkta oluşur.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ral</a:t>
            </a: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 da</a:t>
            </a: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IV 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yolla kullanılır</a:t>
            </a: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tr-TR" sz="2600" dirty="0">
              <a:uFill>
                <a:solidFill>
                  <a:srgbClr val="8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Böbrek bozukluğu olanlarda doz azaltılmalıdır.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yaygın yan etkileri bulantı, kusma</a:t>
            </a: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baş ağrısı</a:t>
            </a: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citte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kızarıklık</a:t>
            </a: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600" dirty="0">
              <a:uFill>
                <a:solidFill>
                  <a:srgbClr val="8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US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Hepatoto</a:t>
            </a: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ksisite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Karaciğer bozukluğu olanlarda dikkatli kullanılmalıdırlar. </a:t>
            </a: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600" dirty="0">
              <a:effectLst/>
              <a:uFill>
                <a:solidFill>
                  <a:srgbClr val="8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61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23528" y="404664"/>
            <a:ext cx="8568952" cy="4898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Günümüzde mantar </a:t>
            </a:r>
            <a:r>
              <a:rPr lang="tr-T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infeksiyonlarının</a:t>
            </a: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sıklığı ve şiddeti giderek artmaktadır. Bunun olası nedenleri: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Geniş spektrumlu antibiyotik kullanımı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AİDS hastalığı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İmmunosupressan</a:t>
            </a: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ilaç kullanımı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Kanser tedavisi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2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20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14966"/>
            <a:ext cx="3371958" cy="337195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005" y="0"/>
            <a:ext cx="3862995" cy="332226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0" y="3578477"/>
            <a:ext cx="4403357" cy="265871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491785"/>
            <a:ext cx="4271339" cy="27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91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21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17302" y="136525"/>
            <a:ext cx="8352928" cy="6948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tr-TR" sz="2000" b="1" dirty="0">
                <a:solidFill>
                  <a:srgbClr val="2E74B5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İTRAKONAZOL</a:t>
            </a:r>
            <a:endParaRPr lang="tr-TR" sz="1300" b="1" dirty="0">
              <a:solidFill>
                <a:srgbClr val="2E74B5"/>
              </a:solidFill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tr-T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en-I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I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onazol</a:t>
            </a:r>
            <a:r>
              <a:rPr lang="en-I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oral ve IV 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formülasyonları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vardır.</a:t>
            </a:r>
            <a:r>
              <a:rPr lang="en-I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İlaç 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absorbsiyonu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yiyecek ve düşük </a:t>
            </a:r>
            <a:r>
              <a:rPr lang="en-I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artar.</a:t>
            </a:r>
            <a:r>
              <a:rPr lang="en-I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Yan etkileri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bulantı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kusma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deride kızarma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pokalem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on, 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ödem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 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başağrısı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Hepatoto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ksik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etki görülebilir.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tr-T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Negatif 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inotropi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yapar.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Kalp yetmezliği ve </a:t>
            </a:r>
            <a:r>
              <a:rPr lang="tr-T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ventrikül</a:t>
            </a:r>
            <a:r>
              <a:rPr lang="tr-T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fonksiyon bozukluğu olanlarda dikkatli kullanılmalıdır.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tr-TR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İlaç </a:t>
            </a:r>
            <a:r>
              <a:rPr lang="tr-TR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Etkileşmesi:</a:t>
            </a:r>
            <a:r>
              <a:rPr lang="tr-T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Siklosporin</a:t>
            </a:r>
            <a:r>
              <a:rPr lang="tr-T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digoksin</a:t>
            </a:r>
            <a:r>
              <a:rPr lang="tr-T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warfarin</a:t>
            </a:r>
            <a:r>
              <a:rPr lang="tr-T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Sülfonilüre</a:t>
            </a:r>
            <a:r>
              <a:rPr lang="tr-T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antiasitler, H2-res.blokerleri, PPI</a:t>
            </a:r>
          </a:p>
        </p:txBody>
      </p:sp>
    </p:spTree>
    <p:extLst>
      <p:ext uri="{BB962C8B-B14F-4D97-AF65-F5344CB8AC3E}">
        <p14:creationId xmlns:p14="http://schemas.microsoft.com/office/powerpoint/2010/main" val="4257063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22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3840426" cy="288032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924944"/>
            <a:ext cx="44291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2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23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9512" y="332656"/>
            <a:ext cx="8136904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IN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VORI</a:t>
            </a:r>
            <a:r>
              <a:rPr lang="tr-TR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ONAZOL</a:t>
            </a:r>
            <a:endParaRPr lang="tr-TR" sz="2400" b="1" dirty="0">
              <a:solidFill>
                <a:srgbClr val="2E74B5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Oral ve IV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formülasyonları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vardır.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tr-T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en-IN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Vori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N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onazol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CYP3A4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inhibitörüdür. İlaç etkileşme potansiyeli vardır.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Ciltte kızarma ve karaciğer enzimlerinde yükselme yapar.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Görme bozuklukları ve kronik oral kullanımdan sonra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fotosensitivite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dermatitis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yaygın olarak görülür.</a:t>
            </a:r>
            <a:endParaRPr lang="tr-T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18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24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1920" cy="288894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43013"/>
            <a:ext cx="4197508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88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7504" y="243513"/>
            <a:ext cx="89289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IN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POSA</a:t>
            </a:r>
            <a:r>
              <a:rPr lang="tr-TR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ONAZOL</a:t>
            </a:r>
            <a:endParaRPr lang="tr-TR" sz="2400" b="1" dirty="0">
              <a:solidFill>
                <a:srgbClr val="2E74B5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Oral ve IV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formülasyonları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vardır.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tr-T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42900" algn="l"/>
              </a:tabLst>
            </a:pPr>
            <a:r>
              <a:rPr lang="en-IN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Absorp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siyonu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yüksek yağlı yiyeceklerle artar.</a:t>
            </a:r>
            <a:endParaRPr lang="tr-T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yaygın yan etkileri GI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bozukluklardır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bulantı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kusma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diyare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başağrısı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 </a:t>
            </a:r>
            <a:endParaRPr lang="tr-T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Öteki azoller gibi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serum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hepatik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transaminazları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yükseltebilir.</a:t>
            </a:r>
            <a:endParaRPr lang="tr-T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342900" algn="l"/>
              </a:tabLst>
            </a:pP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Gastrik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yükselten ilaçlar 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(proton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pompası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inhibitörleri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oral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posakonazolün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absorbsiyonunu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azaltabilir.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tr-T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"/>
              <a:tabLst>
                <a:tab pos="342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Güçlü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CYP3A4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inhibisyonu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nedeniyle diğer ilaçlarla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kulanımı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sırasında dikkat edilmelidir.</a:t>
            </a:r>
            <a:endParaRPr lang="tr-T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51188"/>
            <a:ext cx="2299493" cy="28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0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26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7504" y="116632"/>
            <a:ext cx="8928992" cy="653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sz="2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tr-TR" sz="2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en-IN" sz="2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INO</a:t>
            </a:r>
            <a:r>
              <a:rPr lang="tr-TR" sz="2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en-IN" sz="2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ANDIN</a:t>
            </a:r>
            <a:r>
              <a:rPr lang="tr-TR" sz="2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LER (</a:t>
            </a:r>
            <a:r>
              <a:rPr lang="en-IN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Caspofungin</a:t>
            </a:r>
            <a:r>
              <a:rPr lang="en-I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micafungin,</a:t>
            </a:r>
            <a:r>
              <a:rPr lang="en-IN" sz="2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anidulafungin</a:t>
            </a:r>
            <a:r>
              <a:rPr lang="tr-TR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IN" sz="2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tr-TR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IN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tr-TR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kinokandinler</a:t>
            </a:r>
            <a:r>
              <a:rPr lang="en-IN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antifungal</a:t>
            </a:r>
            <a:r>
              <a:rPr lang="tr-TR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ilaçların geliştirilen en yeni sınıfıdır.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Sadece IV formları vardır.</a:t>
            </a:r>
            <a:endParaRPr lang="tr-TR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Şiddetli karaciğer yetmezliği olanlarda doz ayarlaması gerekir.</a:t>
            </a:r>
            <a:r>
              <a:rPr lang="en-IN" sz="26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tr-TR" sz="26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Yan</a:t>
            </a:r>
            <a:r>
              <a:rPr lang="en-IN" sz="26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</a:t>
            </a:r>
            <a:r>
              <a:rPr lang="tr-TR" sz="2600" b="1" dirty="0" err="1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tkiler</a:t>
            </a:r>
            <a:endParaRPr lang="tr-TR" sz="2600" b="1" dirty="0">
              <a:solidFill>
                <a:srgbClr val="2E74B5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Ateş</a:t>
            </a:r>
            <a:r>
              <a:rPr lang="en-US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kızarıklık</a:t>
            </a:r>
            <a:r>
              <a:rPr lang="en-US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bulantı</a:t>
            </a:r>
            <a:r>
              <a:rPr lang="en-US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dirty="0" err="1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infüzyon</a:t>
            </a: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yerinde flebit.</a:t>
            </a:r>
            <a:r>
              <a:rPr lang="en-US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600" dirty="0">
              <a:solidFill>
                <a:srgbClr val="231F20"/>
              </a:solidFill>
              <a:uFill>
                <a:solidFill>
                  <a:srgbClr val="8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Hızlı </a:t>
            </a:r>
            <a:r>
              <a:rPr lang="tr-TR" sz="2600" dirty="0" err="1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infüzyon</a:t>
            </a: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yapıldığında h</a:t>
            </a:r>
            <a:r>
              <a:rPr lang="en-US" sz="2600" dirty="0" err="1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istamine</a:t>
            </a:r>
            <a:r>
              <a:rPr lang="en-US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benzeri</a:t>
            </a:r>
            <a:r>
              <a:rPr lang="en-US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rea</a:t>
            </a:r>
            <a:r>
              <a:rPr lang="tr-TR" sz="2600" dirty="0" err="1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ksiyon</a:t>
            </a:r>
            <a:r>
              <a:rPr lang="en-US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</a:t>
            </a:r>
            <a:r>
              <a:rPr lang="tr-TR" sz="2600" dirty="0" err="1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ushing</a:t>
            </a:r>
            <a:r>
              <a:rPr lang="en-US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. </a:t>
            </a:r>
            <a:endParaRPr lang="tr-TR" sz="2600" dirty="0">
              <a:solidFill>
                <a:srgbClr val="231F20"/>
              </a:solidFill>
              <a:uFill>
                <a:solidFill>
                  <a:srgbClr val="8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endParaRPr lang="tr-TR" sz="20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42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27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11313"/>
            <a:ext cx="3473717" cy="370503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7557"/>
            <a:ext cx="4297660" cy="322324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375" y="3606477"/>
            <a:ext cx="4954804" cy="29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38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28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7504" y="116632"/>
            <a:ext cx="8928992" cy="5841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tr-TR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en-I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INO</a:t>
            </a:r>
            <a:r>
              <a:rPr lang="tr-TR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en-IN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ANDIN</a:t>
            </a:r>
            <a:r>
              <a:rPr lang="tr-TR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LER (</a:t>
            </a:r>
            <a:r>
              <a:rPr lang="en-IN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Caspofungin</a:t>
            </a:r>
            <a:r>
              <a:rPr lang="en-I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micafungin,</a:t>
            </a:r>
            <a:r>
              <a:rPr lang="en-IN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anidulafungin</a:t>
            </a:r>
            <a:r>
              <a:rPr lang="tr-T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IN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IN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400" dirty="0">
              <a:solidFill>
                <a:srgbClr val="231F2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tr-TR" sz="24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Etki Mekanizması</a:t>
            </a:r>
            <a:endParaRPr lang="tr-TR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en-IN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tr-TR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kinokandinler</a:t>
            </a:r>
            <a:r>
              <a:rPr lang="tr-TR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tr-TR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</a:t>
            </a:r>
            <a:r>
              <a:rPr lang="tr-TR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tr-TR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sentezini </a:t>
            </a:r>
            <a:r>
              <a:rPr lang="tr-TR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inhibe</a:t>
            </a:r>
            <a:r>
              <a:rPr lang="tr-TR" sz="24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ederek mantar hücre duvarının yapısını bozar ve hücre ölümüne neden olur.</a:t>
            </a: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000" b="1" dirty="0">
              <a:solidFill>
                <a:srgbClr val="2E74B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000" b="1" dirty="0">
              <a:solidFill>
                <a:srgbClr val="2E74B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000" b="1" dirty="0">
              <a:solidFill>
                <a:srgbClr val="2E74B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000" b="1" dirty="0">
              <a:solidFill>
                <a:srgbClr val="2E74B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000" b="1" dirty="0">
              <a:solidFill>
                <a:srgbClr val="2E74B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000" b="1" dirty="0">
              <a:solidFill>
                <a:srgbClr val="2E74B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42900" algn="l"/>
              </a:tabLst>
            </a:pPr>
            <a:endParaRPr lang="tr-T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 descr="http://www.brainkart.com/media/extra2/klVexjd.jpg">
            <a:extLst>
              <a:ext uri="{FF2B5EF4-FFF2-40B4-BE49-F238E27FC236}">
                <a16:creationId xmlns:a16="http://schemas.microsoft.com/office/drawing/2014/main" id="{AF0D49FD-4F80-D242-A09E-9757349E4D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3"/>
            <a:ext cx="6984776" cy="4156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308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29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0" y="124861"/>
            <a:ext cx="8856984" cy="659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257175" algn="l"/>
                <a:tab pos="342900" algn="l"/>
              </a:tabLst>
            </a:pPr>
            <a:r>
              <a:rPr lang="tr-TR" sz="22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MUKOKÜTANOZ İNFEKSİYONLAR İÇİN KULLANILAN </a:t>
            </a:r>
            <a:r>
              <a:rPr lang="en-IN" sz="22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ORAL S</a:t>
            </a:r>
            <a:r>
              <a:rPr lang="tr-TR" sz="22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İSTEMİK</a:t>
            </a:r>
            <a:r>
              <a:rPr lang="en-IN" sz="22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ANTIFUNGAL </a:t>
            </a:r>
            <a:r>
              <a:rPr lang="tr-TR" sz="22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İLAÇLAR</a:t>
            </a:r>
            <a:r>
              <a:rPr lang="en-IN" sz="22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tr-TR" sz="2200" b="1" dirty="0">
              <a:solidFill>
                <a:srgbClr val="B0053A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257175" algn="l"/>
                <a:tab pos="342900" algn="l"/>
              </a:tabLst>
            </a:pPr>
            <a:r>
              <a:rPr lang="en-IN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GRISEOFULVIN</a:t>
            </a:r>
            <a:endParaRPr lang="tr-TR" sz="2400" b="1" dirty="0">
              <a:solidFill>
                <a:srgbClr val="2E74B5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Sadece </a:t>
            </a:r>
            <a:r>
              <a:rPr lang="tr-TR" sz="2600" dirty="0" err="1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dermatofitozis’in</a:t>
            </a: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sistemik tedavisinde kullanılır.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Daha yeni </a:t>
            </a:r>
            <a:r>
              <a:rPr lang="tr-TR" sz="2600" dirty="0" err="1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antifungal</a:t>
            </a: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ilaçlar (</a:t>
            </a:r>
            <a:r>
              <a:rPr lang="en-IN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itraconazole</a:t>
            </a:r>
            <a:r>
              <a:rPr lang="en-IN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IN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terbinafine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tr-TR" sz="2600" dirty="0">
                <a:solidFill>
                  <a:srgbClr val="231F20"/>
                </a:solidFill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nedeniyle kullanımı azalmıştır.</a:t>
            </a:r>
            <a:endParaRPr lang="tr-TR" sz="2600" dirty="0">
              <a:uFill>
                <a:solidFill>
                  <a:srgbClr val="8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Duyarlı </a:t>
            </a: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fungus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hücresinde mitozu </a:t>
            </a: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inhibe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ederek </a:t>
            </a: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fungustatik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etki yapar.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en-US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 yan etkiler, alerjik reaksiyonlar ve </a:t>
            </a: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hepatitis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yapabilir.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342900" algn="l"/>
              </a:tabLst>
            </a:pPr>
            <a:r>
              <a:rPr lang="tr-TR" sz="2600" dirty="0" err="1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Sitokrom</a:t>
            </a:r>
            <a:r>
              <a:rPr lang="tr-TR" sz="2600" dirty="0">
                <a:uFill>
                  <a:solidFill>
                    <a:srgbClr val="8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P450 aktivitesini artırır ve ilaç etkileşme potansiyeli vardır.</a:t>
            </a:r>
            <a:endParaRPr lang="tr-TR" sz="2600" b="1" dirty="0">
              <a:solidFill>
                <a:srgbClr val="2E74B5"/>
              </a:solidFill>
              <a:effectLst/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06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3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79512" y="692696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Mantar enfeksiyonları (Mikozlar) tedavi açısından 3 şekilde sınıflandırılmaktadır.</a:t>
            </a: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Dermatofitik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mantar enfeksiyonları</a:t>
            </a: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Mukokütanoz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mantar enfeksiyonları</a:t>
            </a: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-Sistemik mantar enfeksiyonları</a:t>
            </a:r>
          </a:p>
        </p:txBody>
      </p:sp>
    </p:spTree>
    <p:extLst>
      <p:ext uri="{BB962C8B-B14F-4D97-AF65-F5344CB8AC3E}">
        <p14:creationId xmlns:p14="http://schemas.microsoft.com/office/powerpoint/2010/main" val="3055823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30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260648"/>
            <a:ext cx="4111423" cy="424847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66" y="2636912"/>
            <a:ext cx="4610438" cy="32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56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31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251520" y="13645"/>
            <a:ext cx="8208912" cy="2594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IN" sz="22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TERBINAFIN</a:t>
            </a:r>
            <a:endParaRPr lang="tr-TR" sz="1300" b="1" dirty="0">
              <a:solidFill>
                <a:srgbClr val="2E74B5"/>
              </a:solidFill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Dermatofitoz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tedavisinde kullanılır.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IN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zol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grubu ilaçlar gibi</a:t>
            </a:r>
            <a:r>
              <a:rPr lang="en-I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ergosterol</a:t>
            </a:r>
            <a:r>
              <a:rPr lang="en-I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sentezini (</a:t>
            </a:r>
            <a:r>
              <a:rPr lang="en-I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fungal </a:t>
            </a:r>
            <a:r>
              <a:rPr lang="en-IN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enz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</a:t>
            </a:r>
            <a:r>
              <a:rPr lang="en-I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squalene </a:t>
            </a:r>
            <a:r>
              <a:rPr lang="en-IN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epoxida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z’ı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inhibe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ederek) engeller. 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Nadir yan etkileri GI şikayetler ve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başağrısıdır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 descr="http://www.brainkart.com/media/extra2/klVexjd.jpg">
            <a:extLst>
              <a:ext uri="{FF2B5EF4-FFF2-40B4-BE49-F238E27FC236}">
                <a16:creationId xmlns:a16="http://schemas.microsoft.com/office/drawing/2014/main" id="{B5A00F31-5A21-A747-A039-DA91E49F05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8586"/>
            <a:ext cx="5976664" cy="3916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32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32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9512" y="332656"/>
            <a:ext cx="8712968" cy="489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251460" algn="l"/>
                <a:tab pos="342900" algn="l"/>
              </a:tabLst>
            </a:pPr>
            <a:r>
              <a:rPr lang="en-IN" sz="24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TOPICAL ANTIFUNGAL </a:t>
            </a:r>
            <a:r>
              <a:rPr lang="tr-TR" sz="2400" b="1" dirty="0">
                <a:solidFill>
                  <a:srgbClr val="B0053A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İLAÇLAR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IN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tr-TR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İ</a:t>
            </a:r>
            <a:r>
              <a:rPr lang="en-IN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STAT</a:t>
            </a:r>
            <a:r>
              <a:rPr lang="tr-TR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İ</a:t>
            </a:r>
            <a:r>
              <a:rPr lang="en-IN" sz="2400" b="1" dirty="0">
                <a:solidFill>
                  <a:srgbClr val="2E74B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endParaRPr lang="tr-TR" sz="2400" b="1" dirty="0">
              <a:solidFill>
                <a:srgbClr val="2E74B5"/>
              </a:solidFill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Etki mekanizması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Amfoterisin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gibidir.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Sadece lokal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candidal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infeksiyonları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için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topikal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olarak kullanılır.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N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supposit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uvar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cilt ve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mukoz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membranlara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uygulamak için diğer formları vardır.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  <a:tabLst>
                <a:tab pos="342900" algn="l"/>
              </a:tabLst>
            </a:pP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Cilt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mu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koz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membran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 da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 kanaldan </a:t>
            </a:r>
            <a:r>
              <a:rPr lang="tr-TR" sz="24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absorbe</a:t>
            </a:r>
            <a:r>
              <a:rPr lang="tr-TR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olmaz</a:t>
            </a:r>
            <a:r>
              <a:rPr lang="en-IN" sz="24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tr-TR" sz="240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20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33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07504" y="268017"/>
            <a:ext cx="8928992" cy="6088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TOP</a:t>
            </a:r>
            <a:r>
              <a:rPr lang="tr-TR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İK</a:t>
            </a:r>
            <a:r>
              <a:rPr lang="en-I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AL AZOLES</a:t>
            </a:r>
            <a:endParaRPr lang="tr-TR" sz="2800" b="1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tr-TR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Klotrimazol</a:t>
            </a:r>
            <a:r>
              <a:rPr lang="tr-TR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mikonazol</a:t>
            </a:r>
            <a:r>
              <a:rPr lang="tr-TR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lokal olarak en çok kullanılan iki azol yapısındaki </a:t>
            </a:r>
            <a:r>
              <a:rPr lang="tr-TR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antifungal</a:t>
            </a:r>
            <a:r>
              <a:rPr lang="tr-TR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maddelerdir.</a:t>
            </a:r>
            <a:r>
              <a:rPr lang="en-IN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Krem formunda </a:t>
            </a:r>
            <a:r>
              <a:rPr lang="tr-TR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dermatofitik</a:t>
            </a:r>
            <a:r>
              <a:rPr lang="tr-TR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</a:t>
            </a:r>
            <a:r>
              <a:rPr lang="en-I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inea</a:t>
            </a:r>
            <a:r>
              <a:rPr lang="en-IN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corporis</a:t>
            </a:r>
            <a:r>
              <a:rPr lang="en-IN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tinea </a:t>
            </a:r>
            <a:r>
              <a:rPr lang="en-I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pedis</a:t>
            </a:r>
            <a:r>
              <a:rPr lang="en-IN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tinea </a:t>
            </a:r>
            <a:r>
              <a:rPr lang="en-I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cruris</a:t>
            </a:r>
            <a:r>
              <a:rPr lang="tr-TR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olarak kullanılmaktadır.  </a:t>
            </a:r>
            <a:r>
              <a:rPr lang="tr-TR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Absorbsiyonu</a:t>
            </a:r>
            <a:r>
              <a:rPr lang="tr-TR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önemsizdir. </a:t>
            </a:r>
            <a:endParaRPr lang="tr-TR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800" b="1" dirty="0">
              <a:solidFill>
                <a:srgbClr val="2E74B5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I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TOP</a:t>
            </a:r>
            <a:r>
              <a:rPr lang="tr-TR" sz="28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İK</a:t>
            </a:r>
            <a:r>
              <a:rPr lang="en-I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AL ALL</a:t>
            </a:r>
            <a:r>
              <a:rPr lang="tr-TR" sz="28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İ</a:t>
            </a:r>
            <a:r>
              <a:rPr lang="en-I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LAM</a:t>
            </a:r>
            <a:r>
              <a:rPr lang="tr-TR" sz="28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İ</a:t>
            </a:r>
            <a:r>
              <a:rPr lang="en-I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tr-TR" sz="2800" b="1" dirty="0">
                <a:solidFill>
                  <a:srgbClr val="2E74B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LER</a:t>
            </a:r>
            <a:endParaRPr lang="tr-TR" sz="2800" b="1" dirty="0">
              <a:solidFill>
                <a:srgbClr val="2E74B5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I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Terbinafin</a:t>
            </a:r>
            <a:r>
              <a:rPr lang="en-IN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butenaphin</a:t>
            </a:r>
            <a:r>
              <a:rPr lang="en-IN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I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naftifine</a:t>
            </a:r>
            <a:r>
              <a:rPr lang="en-IN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topikal</a:t>
            </a:r>
            <a:r>
              <a:rPr lang="tr-TR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krem olarak kullanılmaktadır.</a:t>
            </a:r>
            <a:r>
              <a:rPr lang="en-IN" sz="28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4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251520" y="188640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Dermatofitik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mantar enfeksiyonları (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dermatofitozlar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En sık olarak cilt, saç, kıl ve tırnaklarda gözlenirler.</a:t>
            </a:r>
          </a:p>
          <a:p>
            <a:pPr>
              <a:buClr>
                <a:srgbClr val="C00000"/>
              </a:buClr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Tinea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 enfeksiyonları ( </a:t>
            </a: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tinea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tinea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tinea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corpuris</a:t>
            </a:r>
            <a:r>
              <a:rPr lang="tr-TR" sz="2800" i="1" dirty="0">
                <a:latin typeface="Arial" panose="020B0604020202020204" pitchFamily="34" charset="0"/>
                <a:cs typeface="Arial" panose="020B0604020202020204" pitchFamily="34" charset="0"/>
              </a:rPr>
              <a:t> vb. )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olarak da adlandırılırlar.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Çoğunlukla  lokal uygulanan ilaçlarla (merhem, krem, cilt losyonu, oral jel, sprey) tedavi edilirler. Gerektiğinde sistemik uygulama da yapılabilir.</a:t>
            </a: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30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5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4"/>
            <a:ext cx="6139204" cy="749873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1035920"/>
            <a:ext cx="9144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Candida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türü mantarlar (çoğunlukla C.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Albicans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) tarafından oluşturulurlar.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Islak kalma  olasılığı fazla olan cilt bölgeleri (parmak	araları)  ve mukozalarda (ağız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boşluğu,bağırsak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,	anüs çevresi ve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vulvovajinal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bölge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vb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) görülürler.</a:t>
            </a:r>
          </a:p>
          <a:p>
            <a:pPr>
              <a:buClr>
                <a:srgbClr val="C00000"/>
              </a:buClr>
            </a:pP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Genellikle diyabet, uzun süren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glukokortikoid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veya geniş spektrumlu antibiyotik tedavisi, AİDS, lösemi,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sitotoksik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kanser ilaçları  vb. faktörler eşliğinde ortaya çıkarlar.</a:t>
            </a:r>
          </a:p>
          <a:p>
            <a:pPr>
              <a:buClr>
                <a:srgbClr val="C00000"/>
              </a:buClr>
            </a:pP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Orofarengeal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kandidiyazis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(pamukçuk gibi) en sık görülen şeklidir. </a:t>
            </a:r>
          </a:p>
        </p:txBody>
      </p:sp>
    </p:spTree>
    <p:extLst>
      <p:ext uri="{BB962C8B-B14F-4D97-AF65-F5344CB8AC3E}">
        <p14:creationId xmlns:p14="http://schemas.microsoft.com/office/powerpoint/2010/main" val="313342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6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5364945" cy="749873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07504" y="1514578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Kanser tedavisini takiben,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Organ transplantasyonları,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AIDS	hastaları	vb.	bağışıklık	sistemi</a:t>
            </a:r>
          </a:p>
          <a:p>
            <a:pPr>
              <a:buClr>
                <a:srgbClr val="C00000"/>
              </a:buClr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baskılanmış	bireylerde	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nisbeten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	daha	sık</a:t>
            </a:r>
          </a:p>
          <a:p>
            <a:pPr>
              <a:buClr>
                <a:srgbClr val="C00000"/>
              </a:buClr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görülür, tanısı zordur.</a:t>
            </a:r>
          </a:p>
        </p:txBody>
      </p:sp>
    </p:spTree>
    <p:extLst>
      <p:ext uri="{BB962C8B-B14F-4D97-AF65-F5344CB8AC3E}">
        <p14:creationId xmlns:p14="http://schemas.microsoft.com/office/powerpoint/2010/main" val="353485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7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9512" y="476672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Mantar Enfeksiyonları</a:t>
            </a: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	Tam olarak iyileşmesi uzun sürer,</a:t>
            </a:r>
          </a:p>
          <a:p>
            <a:pPr algn="just"/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Nüks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olasılığı fazladır,</a:t>
            </a:r>
          </a:p>
          <a:p>
            <a:pPr algn="just"/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	Cilt	ve	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mukozların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	yüzeysel	enfeksiyonları	ilaçla tedaviye iyi cevap verir.</a:t>
            </a:r>
          </a:p>
          <a:p>
            <a:pPr algn="just"/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0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9512" y="476672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Antifungal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İlaçlar: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tr-T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Sistemik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infeksiyonlar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için kullanılan sistemik ilaçlar (oral ya da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parenteral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C00000"/>
              </a:buClr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Mükokütanöz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infeksiyonlar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için kullanılan oral sistemik ilaçlar</a:t>
            </a:r>
          </a:p>
          <a:p>
            <a:pPr>
              <a:buClr>
                <a:srgbClr val="C00000"/>
              </a:buClr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Dermatofitik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Mükokütanöz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infeksiyonlar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için kullanılan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topikal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ilaçlar</a:t>
            </a: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2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A5EC-D02E-4D06-B911-9A965A32D3EC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79512" y="476672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Antifungal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İlaçlar: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tr-T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Sistemik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infeksiyonlar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için kullanılan sistemik ilaçlar (oral ya da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parenteral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95536" y="2492896"/>
            <a:ext cx="874846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400" b="1" dirty="0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AMFOTERİSİN B SÜLFAT</a:t>
            </a:r>
            <a:r>
              <a:rPr lang="en-IN" sz="2400" b="1" dirty="0">
                <a:solidFill>
                  <a:srgbClr val="B97C0E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tr-TR" sz="2400" b="1" dirty="0">
              <a:solidFill>
                <a:srgbClr val="B97C0E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342900" algn="l"/>
              </a:tabLst>
            </a:pPr>
            <a:endParaRPr lang="tr-TR" sz="2400" b="1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en-I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Streptomyces </a:t>
            </a:r>
            <a:r>
              <a:rPr lang="en-IN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nodosus</a:t>
            </a:r>
            <a:r>
              <a:rPr lang="en-IN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tarafından üretilen </a:t>
            </a:r>
            <a:r>
              <a:rPr lang="en-I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antifungal</a:t>
            </a:r>
            <a:r>
              <a:rPr lang="tr-TR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bir antibiyotiktir.</a:t>
            </a:r>
            <a:r>
              <a:rPr lang="en-I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tr-TR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342900" algn="l"/>
              </a:tabLs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Suda çözülmez.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Gastrointestinal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kanaldan çok az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absorbe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olur.</a:t>
            </a:r>
          </a:p>
        </p:txBody>
      </p:sp>
    </p:spTree>
    <p:extLst>
      <p:ext uri="{BB962C8B-B14F-4D97-AF65-F5344CB8AC3E}">
        <p14:creationId xmlns:p14="http://schemas.microsoft.com/office/powerpoint/2010/main" val="1821947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1344</Words>
  <Application>Microsoft Macintosh PowerPoint</Application>
  <PresentationFormat>Ekran Gösterisi (4:3)</PresentationFormat>
  <Paragraphs>222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2" baseType="lpstr">
      <vt:lpstr>American Typewriter</vt:lpstr>
      <vt:lpstr>Arial</vt:lpstr>
      <vt:lpstr>Calibri</vt:lpstr>
      <vt:lpstr>Calibri Light</vt:lpstr>
      <vt:lpstr>Garamond</vt:lpstr>
      <vt:lpstr>Symbol</vt:lpstr>
      <vt:lpstr>Times New Roman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A.Tanju.Ozcelikay</dc:creator>
  <cp:lastModifiedBy>A.Tanju.Ozcelikay</cp:lastModifiedBy>
  <cp:revision>14</cp:revision>
  <dcterms:created xsi:type="dcterms:W3CDTF">2020-04-21T09:17:14Z</dcterms:created>
  <dcterms:modified xsi:type="dcterms:W3CDTF">2020-04-23T08:48:32Z</dcterms:modified>
</cp:coreProperties>
</file>