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C1AE498-5687-4315-8367-F2AAD5B8AF0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4339DE56-559A-48A4-B727-60CDCF0ED20C}" type="datetimeFigureOut">
              <a:rPr lang="tr-TR" smtClean="0"/>
              <a:pPr/>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BC1AE498-5687-4315-8367-F2AAD5B8AF01}"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339DE56-559A-48A4-B727-60CDCF0ED20C}" type="datetimeFigureOut">
              <a:rPr lang="tr-TR" smtClean="0"/>
              <a:pPr/>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C1AE498-5687-4315-8367-F2AAD5B8AF01}"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533400" y="1000108"/>
            <a:ext cx="7851648" cy="2200292"/>
          </a:xfrm>
        </p:spPr>
        <p:txBody>
          <a:bodyPr>
            <a:normAutofit/>
          </a:bodyPr>
          <a:lstStyle/>
          <a:p>
            <a:pPr algn="l"/>
            <a:r>
              <a:rPr lang="tr-TR" sz="4800" b="1" dirty="0" smtClean="0"/>
              <a:t>I-TARİHTE YÖNTEM-UYGARLI</a:t>
            </a:r>
            <a:r>
              <a:rPr lang="tr-TR" sz="4400" b="1" dirty="0" smtClean="0"/>
              <a:t>K </a:t>
            </a:r>
            <a:r>
              <a:rPr lang="tr-TR" sz="4400" dirty="0"/>
              <a:t/>
            </a:r>
            <a:br>
              <a:rPr lang="tr-TR" sz="4400" dirty="0"/>
            </a:br>
            <a:endParaRPr lang="tr-TR" sz="4400" dirty="0"/>
          </a:p>
        </p:txBody>
      </p:sp>
      <p:sp>
        <p:nvSpPr>
          <p:cNvPr id="3" name="2 Alt Başlık"/>
          <p:cNvSpPr>
            <a:spLocks noGrp="1"/>
          </p:cNvSpPr>
          <p:nvPr>
            <p:ph type="subTitle" idx="1"/>
          </p:nvPr>
        </p:nvSpPr>
        <p:spPr/>
        <p:txBody>
          <a:bodyPr/>
          <a:lstStyle/>
          <a:p>
            <a:r>
              <a:rPr lang="tr-TR" dirty="0" smtClean="0"/>
              <a:t>I. HAFTA</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357313"/>
            <a:ext cx="8229600" cy="4929187"/>
          </a:xfrm>
        </p:spPr>
        <p:txBody>
          <a:bodyPr>
            <a:normAutofit/>
          </a:bodyPr>
          <a:lstStyle/>
          <a:p>
            <a:pPr algn="just">
              <a:buNone/>
            </a:pPr>
            <a:r>
              <a:rPr lang="tr-TR" dirty="0" smtClean="0"/>
              <a:t>		Kültür </a:t>
            </a:r>
            <a:r>
              <a:rPr lang="tr-TR" dirty="0"/>
              <a:t>kelimesi Latince “cultus” (toprağı ekmek) kelimesinden türemiştir. </a:t>
            </a:r>
            <a:r>
              <a:rPr lang="tr-TR" dirty="0" err="1"/>
              <a:t>Cicero</a:t>
            </a:r>
            <a:r>
              <a:rPr lang="tr-TR" dirty="0"/>
              <a:t> </a:t>
            </a:r>
            <a:r>
              <a:rPr lang="tr-TR" dirty="0" smtClean="0"/>
              <a:t>kelimeyi “</a:t>
            </a:r>
            <a:r>
              <a:rPr lang="tr-TR" dirty="0" err="1" smtClean="0"/>
              <a:t>cultura</a:t>
            </a:r>
            <a:r>
              <a:rPr lang="tr-TR" dirty="0" smtClean="0"/>
              <a:t> animi” (</a:t>
            </a:r>
            <a:r>
              <a:rPr lang="tr-TR" dirty="0"/>
              <a:t>ruhun biçimlendirilmesi) şeklinde kullanmıştır. Uygarlık kelimesi (civilisation) modern anlamda ilk defa Turgot tarafından kullanılmıştır. Fakat matbu bir eserde ilk defa kullanan Voltaire olmuştur. 1756’da yazdığı “Adetler Üzerine Deneme ve Ulusların Zihniyeti” eserinde uygarlık kavramını kullanmıştır.</a:t>
            </a:r>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571625"/>
            <a:ext cx="8229600" cy="4357688"/>
          </a:xfrm>
        </p:spPr>
        <p:txBody>
          <a:bodyPr>
            <a:normAutofit/>
          </a:bodyPr>
          <a:lstStyle/>
          <a:p>
            <a:pPr algn="just">
              <a:buNone/>
            </a:pPr>
            <a:r>
              <a:rPr lang="tr-TR" dirty="0" smtClean="0"/>
              <a:t>		Kültür </a:t>
            </a:r>
            <a:r>
              <a:rPr lang="tr-TR" dirty="0"/>
              <a:t>ve uygarlık kelimeleri sıklıkla bir arada kullanılır. Fakat bu doğru değildir. Her iki kavram da sosyal hayatın dinsel, ahlaki, hukuksal, düşünsel, estetik, ekonomik, dilsel boyutlarını içerir. Bu bağlamda birbirlerine çok yakın bir anlamları var gibi görünür. Kültür yerel, bölgesel, ulusal bir olguyken uygarlık daha çok everensel ve uluslararası bir olgudur. Spengler’e göre uygarlık bu yönüyle kültürden üstündür.</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txBody>
          <a:bodyPr/>
          <a:lstStyle/>
          <a:p>
            <a:pPr algn="l"/>
            <a:r>
              <a:rPr lang="tr-TR" dirty="0" smtClean="0"/>
              <a:t>Tarih</a:t>
            </a:r>
            <a:endParaRPr lang="tr-TR" dirty="0"/>
          </a:p>
        </p:txBody>
      </p:sp>
      <p:sp>
        <p:nvSpPr>
          <p:cNvPr id="3" name="2 İçerik Yer Tutucusu"/>
          <p:cNvSpPr>
            <a:spLocks noGrp="1"/>
          </p:cNvSpPr>
          <p:nvPr>
            <p:ph idx="4294967295"/>
          </p:nvPr>
        </p:nvSpPr>
        <p:spPr>
          <a:xfrm>
            <a:off x="0" y="1785938"/>
            <a:ext cx="8229600" cy="4286250"/>
          </a:xfrm>
        </p:spPr>
        <p:txBody>
          <a:bodyPr>
            <a:normAutofit fontScale="85000" lnSpcReduction="10000"/>
          </a:bodyPr>
          <a:lstStyle/>
          <a:p>
            <a:pPr algn="just">
              <a:buNone/>
            </a:pPr>
            <a:r>
              <a:rPr lang="tr-TR" dirty="0" smtClean="0"/>
              <a:t>	-Türkçede </a:t>
            </a:r>
            <a:r>
              <a:rPr lang="tr-TR" dirty="0"/>
              <a:t>Tarih, hem zaman (yaşanmışlıkta bir anı) hem de tarih disiplini anlamına gelmektedir.</a:t>
            </a:r>
          </a:p>
          <a:p>
            <a:pPr algn="just">
              <a:buNone/>
            </a:pPr>
            <a:r>
              <a:rPr lang="tr-TR" dirty="0"/>
              <a:t>	</a:t>
            </a:r>
            <a:r>
              <a:rPr lang="tr-TR" dirty="0" smtClean="0"/>
              <a:t>-</a:t>
            </a:r>
            <a:r>
              <a:rPr lang="tr-TR" dirty="0"/>
              <a:t>Tarih bir disiplin olarak sadece yaşanmışlıkları anlatmaz bunları bilimsel bir yöntemle işler.</a:t>
            </a:r>
          </a:p>
          <a:p>
            <a:pPr algn="just">
              <a:buNone/>
            </a:pPr>
            <a:endParaRPr lang="tr-TR" dirty="0"/>
          </a:p>
          <a:p>
            <a:pPr lvl="1" algn="just">
              <a:buFont typeface="Arial" pitchFamily="34" charset="0"/>
              <a:buChar char="•"/>
            </a:pPr>
            <a:r>
              <a:rPr lang="tr-TR" sz="3200" dirty="0"/>
              <a:t>Tarih, </a:t>
            </a:r>
            <a:r>
              <a:rPr lang="tr-TR" sz="3200" i="1" dirty="0"/>
              <a:t>olayları</a:t>
            </a:r>
            <a:r>
              <a:rPr lang="tr-TR" sz="3200" dirty="0"/>
              <a:t> anlatmaktır.</a:t>
            </a:r>
          </a:p>
          <a:p>
            <a:pPr lvl="1" algn="just">
              <a:buFont typeface="Arial" pitchFamily="34" charset="0"/>
              <a:buChar char="•"/>
            </a:pPr>
            <a:r>
              <a:rPr lang="tr-TR" sz="3200" dirty="0"/>
              <a:t>Tarih, olayları </a:t>
            </a:r>
            <a:r>
              <a:rPr lang="tr-TR" sz="3200" i="1" dirty="0"/>
              <a:t>nedenleriyle </a:t>
            </a:r>
            <a:r>
              <a:rPr lang="tr-TR" sz="3200" dirty="0"/>
              <a:t>birlikte anlatmaktır.</a:t>
            </a:r>
          </a:p>
          <a:p>
            <a:pPr lvl="1" algn="just">
              <a:buFont typeface="Arial" pitchFamily="34" charset="0"/>
              <a:buChar char="•"/>
            </a:pPr>
            <a:r>
              <a:rPr lang="tr-TR" sz="3200" dirty="0"/>
              <a:t>Tarih, olayları </a:t>
            </a:r>
            <a:r>
              <a:rPr lang="tr-TR" sz="3200" i="1" dirty="0"/>
              <a:t>zaman sırasına göre</a:t>
            </a:r>
            <a:r>
              <a:rPr lang="tr-TR" sz="3200" dirty="0"/>
              <a:t> anlatmaktır.</a:t>
            </a:r>
          </a:p>
          <a:p>
            <a:pPr lvl="1" algn="just">
              <a:buFont typeface="Arial" pitchFamily="34" charset="0"/>
              <a:buChar char="•"/>
            </a:pPr>
            <a:r>
              <a:rPr lang="tr-TR" sz="3200" dirty="0"/>
              <a:t>Tarih, olayları </a:t>
            </a:r>
            <a:r>
              <a:rPr lang="tr-TR" sz="3200" i="1" dirty="0"/>
              <a:t>sonuçlarıyla</a:t>
            </a:r>
            <a:r>
              <a:rPr lang="tr-TR" sz="3200" dirty="0"/>
              <a:t> birlikte anlatmaktır.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Tarihin konusu nedir?</a:t>
            </a:r>
            <a:endParaRPr lang="tr-TR" dirty="0"/>
          </a:p>
        </p:txBody>
      </p:sp>
      <p:sp>
        <p:nvSpPr>
          <p:cNvPr id="3" name="2 İçerik Yer Tutucusu"/>
          <p:cNvSpPr>
            <a:spLocks noGrp="1"/>
          </p:cNvSpPr>
          <p:nvPr>
            <p:ph idx="1"/>
          </p:nvPr>
        </p:nvSpPr>
        <p:spPr/>
        <p:txBody>
          <a:bodyPr/>
          <a:lstStyle/>
          <a:p>
            <a:pPr>
              <a:buNone/>
            </a:pPr>
            <a:r>
              <a:rPr lang="tr-TR" dirty="0" smtClean="0"/>
              <a:t>	</a:t>
            </a:r>
          </a:p>
          <a:p>
            <a:pPr algn="just">
              <a:buNone/>
            </a:pPr>
            <a:r>
              <a:rPr lang="tr-TR" dirty="0"/>
              <a:t>	</a:t>
            </a:r>
            <a:r>
              <a:rPr lang="tr-TR" dirty="0" smtClean="0"/>
              <a:t>	Aslında </a:t>
            </a:r>
            <a:r>
              <a:rPr lang="tr-TR" dirty="0"/>
              <a:t>her şeydir. Bütün canlı ya da cansız </a:t>
            </a:r>
            <a:r>
              <a:rPr lang="tr-TR" dirty="0" smtClean="0"/>
              <a:t>her şeyin </a:t>
            </a:r>
            <a:r>
              <a:rPr lang="tr-TR" dirty="0"/>
              <a:t>bir tarihi vardır. Fakat dersimizin ana konusu insana ve insan eylemliliğine dair her şeydir. Bu çerçevede insana dair düşünceler ve eylemler tarihin konusudur.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Tarih nedir?</a:t>
            </a:r>
            <a:endParaRPr lang="tr-TR" dirty="0"/>
          </a:p>
        </p:txBody>
      </p:sp>
      <p:sp>
        <p:nvSpPr>
          <p:cNvPr id="3" name="2 İçerik Yer Tutucusu"/>
          <p:cNvSpPr>
            <a:spLocks noGrp="1"/>
          </p:cNvSpPr>
          <p:nvPr>
            <p:ph idx="1"/>
          </p:nvPr>
        </p:nvSpPr>
        <p:spPr/>
        <p:txBody>
          <a:bodyPr/>
          <a:lstStyle/>
          <a:p>
            <a:pPr>
              <a:buNone/>
            </a:pPr>
            <a:r>
              <a:rPr lang="tr-TR" dirty="0" smtClean="0"/>
              <a:t>	</a:t>
            </a:r>
          </a:p>
          <a:p>
            <a:pPr algn="just">
              <a:buNone/>
            </a:pPr>
            <a:r>
              <a:rPr lang="tr-TR" dirty="0"/>
              <a:t>	</a:t>
            </a:r>
            <a:r>
              <a:rPr lang="tr-TR" dirty="0" smtClean="0"/>
              <a:t>	Tarih </a:t>
            </a:r>
            <a:r>
              <a:rPr lang="tr-TR" dirty="0"/>
              <a:t>geçmişteki olayları ve olguları, kaynakların eleştirel bir incelemesine dayanarak, kronolojik bir tutarlılık içinde inceleyen ve bunların nedenleri konusunda açıklamalarda bulunan bilimsel bir disiplindir.</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l"/>
            <a:r>
              <a:rPr lang="tr-TR" dirty="0" smtClean="0"/>
              <a:t>Tarih bir bilim midir?</a:t>
            </a:r>
            <a:endParaRPr lang="tr-TR" dirty="0"/>
          </a:p>
        </p:txBody>
      </p:sp>
      <p:sp>
        <p:nvSpPr>
          <p:cNvPr id="3" name="2 İçerik Yer Tutucusu"/>
          <p:cNvSpPr>
            <a:spLocks noGrp="1"/>
          </p:cNvSpPr>
          <p:nvPr>
            <p:ph idx="1"/>
          </p:nvPr>
        </p:nvSpPr>
        <p:spPr/>
        <p:txBody>
          <a:bodyPr>
            <a:normAutofit/>
          </a:bodyPr>
          <a:lstStyle/>
          <a:p>
            <a:pPr>
              <a:buNone/>
            </a:pPr>
            <a:r>
              <a:rPr lang="tr-TR" dirty="0" smtClean="0"/>
              <a:t>	</a:t>
            </a:r>
          </a:p>
          <a:p>
            <a:pPr algn="just">
              <a:buNone/>
            </a:pPr>
            <a:r>
              <a:rPr lang="tr-TR" dirty="0"/>
              <a:t>	</a:t>
            </a:r>
            <a:r>
              <a:rPr lang="tr-TR" dirty="0" smtClean="0"/>
              <a:t>	Tarihin </a:t>
            </a:r>
            <a:r>
              <a:rPr lang="tr-TR" dirty="0"/>
              <a:t>bir bilim olduğu yönünde görüşler olsa da (Örneğin Marx) bilime temel niteliğini veren objektivitenin mümkün olmaması tarihin bir bilim olarak görülmesini engeller. Doğa bilimlerindeki gibi deney yapmak da en teknik anlamda mümkün değildir. Tarihte her olay ve olgu ne kadar genellikler ihtiva etse de aslında biriciktir.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Tarih </a:t>
            </a:r>
            <a:r>
              <a:rPr lang="tr-TR" dirty="0"/>
              <a:t>yazımı ne kadar mükemmel olursa olsun işin içinde hep bir aktarım, tarihçinin seçimi vardır.  Carr’ın ifadesiyle tarihçi ve olguları arasında bitmez bir diyalogdur. Tarihçi olaylarını ve olgularını seçerken son kertede hep subjektiftir. İçinde bulunduğu çağın koşullarından, değerlerinden ve imkanlarından etkilenir.</a:t>
            </a:r>
          </a:p>
          <a:p>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857250"/>
            <a:ext cx="8229600" cy="5286375"/>
          </a:xfrm>
        </p:spPr>
        <p:txBody>
          <a:bodyPr>
            <a:normAutofit/>
          </a:bodyPr>
          <a:lstStyle/>
          <a:p>
            <a:pPr algn="just">
              <a:buNone/>
            </a:pPr>
            <a:r>
              <a:rPr lang="tr-TR" dirty="0" smtClean="0"/>
              <a:t>		Tarihçinin </a:t>
            </a:r>
            <a:r>
              <a:rPr lang="tr-TR" dirty="0"/>
              <a:t>vardığı sonuçlar, doğa bilimlerindeki yasalar gibi değildir. Bir atomun nitelikleri, her yer ve zaman için belirli olabilir. Yine, bir güvercinin özellikleri, bütün güvercinler için genelleştirilebilir. Tarihin inceleme birimini oluşturan olayın yaratıcısı insan ise öylesine karmaşık bir yapıya sahiptir ki, her dönem ve yer için geçerli yasalara ulaşılamaz. Tarihin, bir yinelemeden başka bir şey olmadığını savunan “Tarih tekerrürden ibarettir” sözü doğru olmasa gerekir. Sadece </a:t>
            </a:r>
            <a:r>
              <a:rPr lang="tr-TR" i="1" dirty="0"/>
              <a:t>benzer</a:t>
            </a:r>
            <a:r>
              <a:rPr lang="tr-TR" dirty="0"/>
              <a:t> nedenlerin yarattığı </a:t>
            </a:r>
            <a:r>
              <a:rPr lang="tr-TR" i="1" dirty="0"/>
              <a:t>benzer</a:t>
            </a:r>
            <a:r>
              <a:rPr lang="tr-TR" dirty="0"/>
              <a:t> sonuçlardan söz edilebilir. Bu benzerliklerden de, yasalar değil, ancak birtakım </a:t>
            </a:r>
            <a:r>
              <a:rPr lang="tr-TR" i="1" dirty="0"/>
              <a:t>eğilimler</a:t>
            </a:r>
            <a:r>
              <a:rPr lang="tr-TR" dirty="0"/>
              <a:t> çıkarılabilir.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lstStyle/>
          <a:p>
            <a:pPr algn="just">
              <a:buNone/>
            </a:pPr>
            <a:r>
              <a:rPr lang="tr-TR" dirty="0" smtClean="0"/>
              <a:t>		Tarih </a:t>
            </a:r>
            <a:r>
              <a:rPr lang="tr-TR" dirty="0"/>
              <a:t>bir bilim olmamasına rağmen bilimsel yöntemler kullanır. Bu da bilimsel bir nitelik kazanmasını sağlar. Bilim felsefesinin yöntemlerini (tümevarım ve tümden gelim gibi) benimser. Çeşitli bilimlerden ve disiplinlerden yararlanır. Kendine ait bir terminolojisi vardır. </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214438"/>
            <a:ext cx="8229600" cy="5126037"/>
          </a:xfrm>
        </p:spPr>
        <p:txBody>
          <a:bodyPr>
            <a:normAutofit/>
          </a:bodyPr>
          <a:lstStyle/>
          <a:p>
            <a:pPr algn="just">
              <a:buNone/>
            </a:pPr>
            <a:r>
              <a:rPr lang="tr-TR" dirty="0" smtClean="0"/>
              <a:t>		Uygarlık</a:t>
            </a:r>
            <a:r>
              <a:rPr lang="tr-TR" dirty="0"/>
              <a:t>, en genel anlamda etnik bir gruba, ulusa, topluluğa niteliklerini veren onu diğer gruplardan farklılaştıran maddi ve ideolojik olguların tümü olarak tanımlanır. Uygarlık tarihi de tanımda verilen maddi ve ideolojik olguların tarih boyunca nasıl şekillendiğini konu eder. Bunu yaparken de bu unsurların nasıl ortaya çıktığını, nasıl şekillendiğini, nasıl dönüştüğünü ve diğer uygarlıklardan nasıl etkilendiğini ve onları nasıl etkilediğini araştırır.</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43</TotalTime>
  <Words>18</Words>
  <Application>Microsoft Office PowerPoint</Application>
  <PresentationFormat>Ekran Gösterisi (4:3)</PresentationFormat>
  <Paragraphs>25</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Akış</vt:lpstr>
      <vt:lpstr>I-TARİHTE YÖNTEM-UYGARLIK  </vt:lpstr>
      <vt:lpstr>Tarih</vt:lpstr>
      <vt:lpstr>Tarihin konusu nedir?</vt:lpstr>
      <vt:lpstr>Tarih nedir?</vt:lpstr>
      <vt:lpstr>Tarih bir bilim midir?</vt:lpstr>
      <vt:lpstr>Slayt 6</vt:lpstr>
      <vt:lpstr>Slayt 7</vt:lpstr>
      <vt:lpstr>Slayt 8</vt:lpstr>
      <vt:lpstr>Slayt 9</vt:lpstr>
      <vt:lpstr>Slayt 10</vt:lpstr>
      <vt:lpstr>Slayt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canan</dc:creator>
  <cp:lastModifiedBy>canan</cp:lastModifiedBy>
  <cp:revision>20</cp:revision>
  <dcterms:created xsi:type="dcterms:W3CDTF">2019-03-29T20:26:15Z</dcterms:created>
  <dcterms:modified xsi:type="dcterms:W3CDTF">2019-03-31T15:35:28Z</dcterms:modified>
</cp:coreProperties>
</file>