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89" r:id="rId2"/>
    <p:sldId id="294" r:id="rId3"/>
    <p:sldId id="303" r:id="rId4"/>
    <p:sldId id="299" r:id="rId5"/>
    <p:sldId id="295" r:id="rId6"/>
    <p:sldId id="304" r:id="rId7"/>
    <p:sldId id="296" r:id="rId8"/>
    <p:sldId id="305" r:id="rId9"/>
    <p:sldId id="297" r:id="rId10"/>
    <p:sldId id="306" r:id="rId11"/>
    <p:sldId id="30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99" autoAdjust="0"/>
    <p:restoredTop sz="94660"/>
  </p:normalViewPr>
  <p:slideViewPr>
    <p:cSldViewPr>
      <p:cViewPr varScale="1">
        <p:scale>
          <a:sx n="58" d="100"/>
          <a:sy n="58" d="100"/>
        </p:scale>
        <p:origin x="42" y="3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8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D2AEDB-B0CE-4AAF-8066-4F7A878AC37F}"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AF0C0E-4DB9-4D5F-8323-BC0F5BE895B6}" type="slidenum">
              <a:rPr lang="tr-TR" smtClean="0"/>
              <a:pPr/>
              <a:t>‹#›</a:t>
            </a:fld>
            <a:endParaRPr lang="tr-TR"/>
          </a:p>
        </p:txBody>
      </p:sp>
    </p:spTree>
    <p:extLst>
      <p:ext uri="{BB962C8B-B14F-4D97-AF65-F5344CB8AC3E}">
        <p14:creationId xmlns:p14="http://schemas.microsoft.com/office/powerpoint/2010/main" val="864127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1</a:t>
            </a:fld>
            <a:endParaRPr lang="tr-TR"/>
          </a:p>
        </p:txBody>
      </p:sp>
    </p:spTree>
    <p:extLst>
      <p:ext uri="{BB962C8B-B14F-4D97-AF65-F5344CB8AC3E}">
        <p14:creationId xmlns:p14="http://schemas.microsoft.com/office/powerpoint/2010/main" val="3913112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10</a:t>
            </a:fld>
            <a:endParaRPr lang="tr-TR"/>
          </a:p>
        </p:txBody>
      </p:sp>
    </p:spTree>
    <p:extLst>
      <p:ext uri="{BB962C8B-B14F-4D97-AF65-F5344CB8AC3E}">
        <p14:creationId xmlns:p14="http://schemas.microsoft.com/office/powerpoint/2010/main" val="25704306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11</a:t>
            </a:fld>
            <a:endParaRPr lang="tr-TR"/>
          </a:p>
        </p:txBody>
      </p:sp>
    </p:spTree>
    <p:extLst>
      <p:ext uri="{BB962C8B-B14F-4D97-AF65-F5344CB8AC3E}">
        <p14:creationId xmlns:p14="http://schemas.microsoft.com/office/powerpoint/2010/main" val="609454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2</a:t>
            </a:fld>
            <a:endParaRPr lang="tr-TR"/>
          </a:p>
        </p:txBody>
      </p:sp>
    </p:spTree>
    <p:extLst>
      <p:ext uri="{BB962C8B-B14F-4D97-AF65-F5344CB8AC3E}">
        <p14:creationId xmlns:p14="http://schemas.microsoft.com/office/powerpoint/2010/main" val="1887334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3</a:t>
            </a:fld>
            <a:endParaRPr lang="tr-TR"/>
          </a:p>
        </p:txBody>
      </p:sp>
    </p:spTree>
    <p:extLst>
      <p:ext uri="{BB962C8B-B14F-4D97-AF65-F5344CB8AC3E}">
        <p14:creationId xmlns:p14="http://schemas.microsoft.com/office/powerpoint/2010/main" val="2071906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4</a:t>
            </a:fld>
            <a:endParaRPr lang="tr-TR"/>
          </a:p>
        </p:txBody>
      </p:sp>
    </p:spTree>
    <p:extLst>
      <p:ext uri="{BB962C8B-B14F-4D97-AF65-F5344CB8AC3E}">
        <p14:creationId xmlns:p14="http://schemas.microsoft.com/office/powerpoint/2010/main" val="880052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5</a:t>
            </a:fld>
            <a:endParaRPr lang="tr-TR"/>
          </a:p>
        </p:txBody>
      </p:sp>
    </p:spTree>
    <p:extLst>
      <p:ext uri="{BB962C8B-B14F-4D97-AF65-F5344CB8AC3E}">
        <p14:creationId xmlns:p14="http://schemas.microsoft.com/office/powerpoint/2010/main" val="2512891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6</a:t>
            </a:fld>
            <a:endParaRPr lang="tr-TR"/>
          </a:p>
        </p:txBody>
      </p:sp>
    </p:spTree>
    <p:extLst>
      <p:ext uri="{BB962C8B-B14F-4D97-AF65-F5344CB8AC3E}">
        <p14:creationId xmlns:p14="http://schemas.microsoft.com/office/powerpoint/2010/main" val="1388021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7</a:t>
            </a:fld>
            <a:endParaRPr lang="tr-TR"/>
          </a:p>
        </p:txBody>
      </p:sp>
    </p:spTree>
    <p:extLst>
      <p:ext uri="{BB962C8B-B14F-4D97-AF65-F5344CB8AC3E}">
        <p14:creationId xmlns:p14="http://schemas.microsoft.com/office/powerpoint/2010/main" val="1270344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8</a:t>
            </a:fld>
            <a:endParaRPr lang="tr-TR"/>
          </a:p>
        </p:txBody>
      </p:sp>
    </p:spTree>
    <p:extLst>
      <p:ext uri="{BB962C8B-B14F-4D97-AF65-F5344CB8AC3E}">
        <p14:creationId xmlns:p14="http://schemas.microsoft.com/office/powerpoint/2010/main" val="478969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9</a:t>
            </a:fld>
            <a:endParaRPr lang="tr-TR"/>
          </a:p>
        </p:txBody>
      </p:sp>
    </p:spTree>
    <p:extLst>
      <p:ext uri="{BB962C8B-B14F-4D97-AF65-F5344CB8AC3E}">
        <p14:creationId xmlns:p14="http://schemas.microsoft.com/office/powerpoint/2010/main" val="2686932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E6FBAC1-73DD-4B38-B17C-55F9284D3A56}" type="datetime1">
              <a:rPr lang="tr-TR" smtClean="0"/>
              <a:pPr/>
              <a:t>10.8.2017</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tr-TR" smtClean="0"/>
              <a:t>Prof. Dr. Fehmi TUNCEL</a:t>
            </a:r>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ADCD13-84DA-42A4-A958-97C9356AF409}"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7CE82CD7-489B-4410-9F44-E5EB0EC9789E}" type="datetime1">
              <a:rPr lang="tr-TR" smtClean="0"/>
              <a:pPr/>
              <a:t>10.8.2017</a:t>
            </a:fld>
            <a:endParaRPr lang="tr-TR"/>
          </a:p>
        </p:txBody>
      </p:sp>
      <p:sp>
        <p:nvSpPr>
          <p:cNvPr id="5" name="4 Altbilgi Yer Tutucusu"/>
          <p:cNvSpPr>
            <a:spLocks noGrp="1"/>
          </p:cNvSpPr>
          <p:nvPr>
            <p:ph type="ftr" sz="quarter" idx="11"/>
          </p:nvPr>
        </p:nvSpPr>
        <p:spPr>
          <a:xfrm>
            <a:off x="457201" y="6248207"/>
            <a:ext cx="5573483" cy="365125"/>
          </a:xfrm>
        </p:spPr>
        <p:txBody>
          <a:bodyPr/>
          <a:lstStyle/>
          <a:p>
            <a:r>
              <a:rPr lang="tr-TR" smtClean="0"/>
              <a:t>Prof. Dr. Fehmi TUNCEL</a:t>
            </a:r>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F80567C-7F1D-46FD-A76A-FF2881E36947}" type="datetime1">
              <a:rPr lang="tr-TR" smtClean="0"/>
              <a:pPr/>
              <a:t>10.8.2017</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p:txBody>
          <a:bodyPr/>
          <a:lstStyle/>
          <a:p>
            <a:r>
              <a:rPr lang="tr-TR" smtClean="0"/>
              <a:t>Prof. Dr. Fehmi TUNCEL</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4E833CC4-A3CB-4C31-9446-43466BEE90C5}" type="datetime1">
              <a:rPr lang="tr-TR" smtClean="0"/>
              <a:pPr/>
              <a:t>10.8.2017</a:t>
            </a:fld>
            <a:endParaRPr lang="tr-TR"/>
          </a:p>
        </p:txBody>
      </p:sp>
      <p:sp>
        <p:nvSpPr>
          <p:cNvPr id="10" name="9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2" name="11 Altbilgi Yer Tutucusu"/>
          <p:cNvSpPr>
            <a:spLocks noGrp="1"/>
          </p:cNvSpPr>
          <p:nvPr>
            <p:ph type="ftr" sz="quarter" idx="17"/>
          </p:nvPr>
        </p:nvSpPr>
        <p:spPr/>
        <p:txBody>
          <a:bodyPr rtlCol="0"/>
          <a:lstStyle/>
          <a:p>
            <a:r>
              <a:rPr lang="tr-TR" smtClean="0"/>
              <a:t>Prof. Dr. Fehmi TUNCEL</a:t>
            </a: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189D2D78-4262-4D74-A02C-F3B97DBA166C}" type="datetime1">
              <a:rPr lang="tr-TR" smtClean="0"/>
              <a:pPr/>
              <a:t>10.8.2017</a:t>
            </a:fld>
            <a:endParaRPr lang="tr-TR"/>
          </a:p>
        </p:txBody>
      </p:sp>
      <p:sp>
        <p:nvSpPr>
          <p:cNvPr id="12" name="11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4" name="13 Altbilgi Yer Tutucusu"/>
          <p:cNvSpPr>
            <a:spLocks noGrp="1"/>
          </p:cNvSpPr>
          <p:nvPr>
            <p:ph type="ftr" sz="quarter" idx="17"/>
          </p:nvPr>
        </p:nvSpPr>
        <p:spPr/>
        <p:txBody>
          <a:bodyPr rtlCol="0"/>
          <a:lstStyle/>
          <a:p>
            <a:r>
              <a:rPr lang="tr-TR" smtClean="0"/>
              <a:t>Prof. Dr. Fehmi TUNCEL</a:t>
            </a:r>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AED772E-6462-46F7-A3BB-61A42EC06594}"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FED68FD-0066-415A-9EAA-7C26489CAFBB}" type="datetime1">
              <a:rPr lang="tr-TR" smtClean="0"/>
              <a:pPr/>
              <a:t>10.8.2017</a:t>
            </a:fld>
            <a:endParaRPr lang="tr-TR"/>
          </a:p>
        </p:txBody>
      </p:sp>
      <p:sp>
        <p:nvSpPr>
          <p:cNvPr id="3" name="2 Altbilgi Yer Tutucusu"/>
          <p:cNvSpPr>
            <a:spLocks noGrp="1"/>
          </p:cNvSpPr>
          <p:nvPr>
            <p:ph type="ftr" sz="quarter" idx="11"/>
          </p:nvPr>
        </p:nvSpPr>
        <p:spPr/>
        <p:txBody>
          <a:bodyPr/>
          <a:lstStyle/>
          <a:p>
            <a:r>
              <a:rPr lang="tr-TR" smtClean="0"/>
              <a:t>Prof. Dr. Fehmi TUNCEL</a:t>
            </a:r>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84DCA0B-0311-4F8A-9E6C-20B57D8BD108}" type="datetime1">
              <a:rPr lang="tr-TR" smtClean="0"/>
              <a:pPr/>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FFC86162-4F9E-4D81-AE63-F73A122514CF}" type="datetime1">
              <a:rPr lang="tr-TR" smtClean="0"/>
              <a:pPr/>
              <a:t>10.8.2017</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r>
              <a:rPr lang="tr-TR" smtClean="0"/>
              <a:t>Prof. Dr. Fehmi TUNCEL</a:t>
            </a:r>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47FF601-AA5B-4F6F-BD36-FB9EE55BDAEA}" type="datetime1">
              <a:rPr lang="tr-TR" smtClean="0"/>
              <a:pPr/>
              <a:t>10.8.2017</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tr-TR" smtClean="0"/>
              <a:t>Prof. Dr. Fehmi TUNCEL</a:t>
            </a:r>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643042" y="1000108"/>
            <a:ext cx="7196158" cy="4867292"/>
          </a:xfrm>
        </p:spPr>
        <p:txBody>
          <a:bodyPr>
            <a:normAutofit fontScale="90000"/>
          </a:bodyPr>
          <a:lstStyle/>
          <a:p>
            <a:pPr algn="ct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t/>
            </a:r>
            <a:br>
              <a:rPr lang="tr-TR" dirty="0" smtClean="0"/>
            </a:b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Alt Başlık"/>
          <p:cNvSpPr>
            <a:spLocks noGrp="1"/>
          </p:cNvSpPr>
          <p:nvPr>
            <p:ph type="subTitle" idx="1"/>
          </p:nvPr>
        </p:nvSpPr>
        <p:spPr/>
        <p:txBody>
          <a:bodyPr>
            <a:normAutofit fontScale="92500"/>
          </a:bodyPr>
          <a:lstStyle/>
          <a:p>
            <a:r>
              <a:rPr lang="tr-TR" b="1" dirty="0" smtClean="0">
                <a:solidFill>
                  <a:srgbClr val="FF0000"/>
                </a:solidFill>
              </a:rPr>
              <a:t>BAÖ 107 İnsan Anatomisi ve </a:t>
            </a:r>
            <a:r>
              <a:rPr lang="tr-TR" b="1" dirty="0" err="1" smtClean="0">
                <a:solidFill>
                  <a:srgbClr val="FF0000"/>
                </a:solidFill>
              </a:rPr>
              <a:t>Kinesiyolojisi</a:t>
            </a:r>
            <a:r>
              <a:rPr lang="tr-TR" b="1" dirty="0" smtClean="0">
                <a:solidFill>
                  <a:srgbClr val="FF0000"/>
                </a:solidFill>
              </a:rPr>
              <a:t> (4 0) 4</a:t>
            </a:r>
            <a:endParaRPr lang="tr-TR" dirty="0">
              <a:solidFill>
                <a:srgbClr val="FF0000"/>
              </a:solidFill>
            </a:endParaRPr>
          </a:p>
        </p:txBody>
      </p:sp>
      <p:sp>
        <p:nvSpPr>
          <p:cNvPr id="4" name="3 Veri Yer Tutucusu"/>
          <p:cNvSpPr>
            <a:spLocks noGrp="1"/>
          </p:cNvSpPr>
          <p:nvPr>
            <p:ph type="dt" sz="half" idx="10"/>
          </p:nvPr>
        </p:nvSpPr>
        <p:spPr/>
        <p:txBody>
          <a:bodyPr/>
          <a:lstStyle/>
          <a:p>
            <a:fld id="{BE6FBAC1-73DD-4B38-B17C-55F9284D3A56}"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
        <p:nvSpPr>
          <p:cNvPr id="7" name="6 Dikdörtgen"/>
          <p:cNvSpPr/>
          <p:nvPr/>
        </p:nvSpPr>
        <p:spPr>
          <a:xfrm>
            <a:off x="2000232" y="1714488"/>
            <a:ext cx="5214974" cy="3785652"/>
          </a:xfrm>
          <a:prstGeom prst="rect">
            <a:avLst/>
          </a:prstGeom>
        </p:spPr>
        <p:txBody>
          <a:bodyPr wrap="square">
            <a:spAutoFit/>
          </a:bodyPr>
          <a:lstStyle/>
          <a:p>
            <a:pPr algn="ctr"/>
            <a:r>
              <a:rPr lang="tr-TR" sz="4000" b="1" dirty="0" smtClean="0">
                <a:solidFill>
                  <a:srgbClr val="002060"/>
                </a:solidFill>
              </a:rPr>
              <a:t>Ankara üniversitesi</a:t>
            </a:r>
            <a:br>
              <a:rPr lang="tr-TR" sz="4000" b="1" dirty="0" smtClean="0">
                <a:solidFill>
                  <a:srgbClr val="002060"/>
                </a:solidFill>
              </a:rPr>
            </a:br>
            <a:r>
              <a:rPr lang="tr-TR" sz="4000" b="1" dirty="0" smtClean="0">
                <a:solidFill>
                  <a:srgbClr val="002060"/>
                </a:solidFill>
              </a:rPr>
              <a:t> </a:t>
            </a:r>
            <a:r>
              <a:rPr lang="tr-TR" sz="4000" b="1" dirty="0" smtClean="0">
                <a:solidFill>
                  <a:srgbClr val="7030A0"/>
                </a:solidFill>
              </a:rPr>
              <a:t>spor bilimleri fakültesi</a:t>
            </a:r>
            <a:r>
              <a:rPr lang="tr-TR" sz="4000" b="1" dirty="0" smtClean="0">
                <a:solidFill>
                  <a:srgbClr val="002060"/>
                </a:solidFill>
              </a:rPr>
              <a:t/>
            </a:r>
            <a:br>
              <a:rPr lang="tr-TR" sz="4000" b="1" dirty="0" smtClean="0">
                <a:solidFill>
                  <a:srgbClr val="002060"/>
                </a:solidFill>
              </a:rPr>
            </a:br>
            <a:endParaRPr lang="tr-TR" sz="4000" b="1" dirty="0" smtClean="0">
              <a:solidFill>
                <a:srgbClr val="002060"/>
              </a:solidFill>
            </a:endParaRPr>
          </a:p>
          <a:p>
            <a:pPr algn="ctr"/>
            <a:r>
              <a:rPr lang="tr-TR" sz="4000" b="1" dirty="0" smtClean="0">
                <a:solidFill>
                  <a:srgbClr val="002060"/>
                </a:solidFill>
              </a:rPr>
              <a:t/>
            </a:r>
            <a:br>
              <a:rPr lang="tr-TR" sz="4000" b="1" dirty="0" smtClean="0">
                <a:solidFill>
                  <a:srgbClr val="002060"/>
                </a:solidFill>
              </a:rPr>
            </a:br>
            <a:r>
              <a:rPr lang="tr-TR" sz="4000" b="1" dirty="0" smtClean="0">
                <a:solidFill>
                  <a:srgbClr val="C00000"/>
                </a:solidFill>
              </a:rPr>
              <a:t>Beden Eğitimi ve spor</a:t>
            </a:r>
            <a:br>
              <a:rPr lang="tr-TR" sz="4000" b="1" dirty="0" smtClean="0">
                <a:solidFill>
                  <a:srgbClr val="C00000"/>
                </a:solidFill>
              </a:rPr>
            </a:br>
            <a:r>
              <a:rPr lang="tr-TR" sz="4000" b="1" dirty="0" smtClean="0">
                <a:solidFill>
                  <a:srgbClr val="C00000"/>
                </a:solidFill>
              </a:rPr>
              <a:t> Öğretmenliği bölümü </a:t>
            </a:r>
            <a:endParaRPr lang="tr-TR" sz="4000" b="1" dirty="0">
              <a:solidFill>
                <a:srgbClr val="C00000"/>
              </a:solidFill>
            </a:endParaRPr>
          </a:p>
        </p:txBody>
      </p:sp>
      <p:pic>
        <p:nvPicPr>
          <p:cNvPr id="8" name="Picture 4" descr="unvamblem2"/>
          <p:cNvPicPr>
            <a:picLocks noChangeAspect="1" noChangeArrowheads="1"/>
          </p:cNvPicPr>
          <p:nvPr/>
        </p:nvPicPr>
        <p:blipFill>
          <a:blip r:embed="rId3" cstate="print"/>
          <a:srcRect/>
          <a:stretch>
            <a:fillRect/>
          </a:stretch>
        </p:blipFill>
        <p:spPr bwMode="auto">
          <a:xfrm>
            <a:off x="4071934" y="2928934"/>
            <a:ext cx="1214446" cy="12144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FF0000"/>
                </a:solidFill>
              </a:rPr>
              <a:t>KARDİYOVASKÜLER SİSTEM</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10</a:t>
            </a:fld>
            <a:endParaRPr lang="tr-TR"/>
          </a:p>
        </p:txBody>
      </p:sp>
      <p:sp>
        <p:nvSpPr>
          <p:cNvPr id="6" name="5 İçerik Yer Tutucusu"/>
          <p:cNvSpPr>
            <a:spLocks noGrp="1"/>
          </p:cNvSpPr>
          <p:nvPr>
            <p:ph sz="quarter" idx="1"/>
          </p:nvPr>
        </p:nvSpPr>
        <p:spPr/>
        <p:txBody>
          <a:bodyPr>
            <a:normAutofit/>
          </a:bodyPr>
          <a:lstStyle/>
          <a:p>
            <a:pPr algn="ctr">
              <a:buNone/>
            </a:pPr>
            <a:r>
              <a:rPr lang="tr-TR" sz="3200" b="1" dirty="0" smtClean="0">
                <a:solidFill>
                  <a:srgbClr val="7030A0"/>
                </a:solidFill>
              </a:rPr>
              <a:t>BU YENİ OKSİJENİ ARTMIŞ OLAN KAN, PULMONER VENLERLE KALBE GERİ DÖNER VE SOL ARTRİYUMA BOŞALIR. DAHA SONRA KAN SOL VENTRİKÜLE GEÇER, BU SIRADA SOL VENTRİKÜL KASILARAK KANI ASSENDAN AORTAYA POMPALAR. BU SAFHADAN İTİBAREN KAN AKCİĞERLER DIŞINDAKİ TÜM GÖVDE PARÇALARINA BİRÇOK BÜYÜK ARTERLERLE DAĞITILIR.</a:t>
            </a:r>
            <a:endParaRPr lang="tr-TR" sz="3200" b="1"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1219200"/>
          </a:xfrm>
        </p:spPr>
        <p:txBody>
          <a:bodyPr>
            <a:normAutofit fontScale="90000"/>
          </a:bodyPr>
          <a:lstStyle/>
          <a:p>
            <a:r>
              <a:rPr lang="tr-TR" b="1" dirty="0"/>
              <a:t>Kaynaklar</a:t>
            </a:r>
            <a:r>
              <a:rPr lang="tr-TR" dirty="0"/>
              <a:t/>
            </a:r>
            <a:br>
              <a:rPr lang="tr-TR" dirty="0"/>
            </a:br>
            <a:r>
              <a:rPr lang="tr-TR" b="1" dirty="0"/>
              <a:t> </a:t>
            </a:r>
            <a:endParaRPr lang="tr-TR" dirty="0"/>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11</a:t>
            </a:fld>
            <a:endParaRPr lang="tr-TR"/>
          </a:p>
        </p:txBody>
      </p:sp>
      <p:sp>
        <p:nvSpPr>
          <p:cNvPr id="3" name="2 İçerik Yer Tutucusu"/>
          <p:cNvSpPr>
            <a:spLocks noGrp="1"/>
          </p:cNvSpPr>
          <p:nvPr>
            <p:ph sz="quarter" idx="1"/>
          </p:nvPr>
        </p:nvSpPr>
        <p:spPr/>
        <p:txBody>
          <a:bodyPr>
            <a:normAutofit fontScale="77500" lnSpcReduction="20000"/>
          </a:bodyPr>
          <a:lstStyle/>
          <a:p>
            <a:pPr algn="ctr">
              <a:buNone/>
            </a:pPr>
            <a:endParaRPr lang="tr-TR" b="1" dirty="0" smtClean="0"/>
          </a:p>
          <a:p>
            <a:pPr lvl="0"/>
            <a:r>
              <a:rPr lang="tr-TR" dirty="0" err="1" smtClean="0"/>
              <a:t>Jürgen</a:t>
            </a:r>
            <a:r>
              <a:rPr lang="tr-TR" dirty="0" smtClean="0"/>
              <a:t> </a:t>
            </a:r>
            <a:r>
              <a:rPr lang="tr-TR" dirty="0" err="1"/>
              <a:t>Weineck</a:t>
            </a:r>
            <a:r>
              <a:rPr lang="tr-TR" dirty="0"/>
              <a:t> (Çevirenler: Ş. Erdoğan, F. Tuncel, Z. Sarı) (1998). Sporda Fonksiyonel Anatomi. Birol Basın Yayın Dağıtım ve Ticaret Ltd. Şti. </a:t>
            </a:r>
          </a:p>
          <a:p>
            <a:pPr lvl="0"/>
            <a:r>
              <a:rPr lang="tr-TR" dirty="0"/>
              <a:t>Oğuz </a:t>
            </a:r>
            <a:r>
              <a:rPr lang="tr-TR" dirty="0" err="1"/>
              <a:t>Kanbir</a:t>
            </a:r>
            <a:r>
              <a:rPr lang="tr-TR" dirty="0"/>
              <a:t> (2007). İnsan Anatomisi – Hareket Sistemi. Baran Matbaacılık. </a:t>
            </a:r>
          </a:p>
          <a:p>
            <a:pPr lvl="0"/>
            <a:r>
              <a:rPr lang="tr-TR" dirty="0"/>
              <a:t>E. </a:t>
            </a:r>
            <a:r>
              <a:rPr lang="tr-TR" dirty="0" err="1"/>
              <a:t>Pearl</a:t>
            </a:r>
            <a:r>
              <a:rPr lang="tr-TR" dirty="0"/>
              <a:t> Solomon, Richard R. </a:t>
            </a:r>
            <a:r>
              <a:rPr lang="tr-TR" dirty="0" err="1"/>
              <a:t>Schmidt</a:t>
            </a:r>
            <a:r>
              <a:rPr lang="tr-TR" dirty="0"/>
              <a:t>, P. James </a:t>
            </a:r>
            <a:r>
              <a:rPr lang="tr-TR" dirty="0" err="1"/>
              <a:t>Adragna</a:t>
            </a:r>
            <a:r>
              <a:rPr lang="tr-TR" dirty="0"/>
              <a:t> (1990). Human </a:t>
            </a:r>
            <a:r>
              <a:rPr lang="tr-TR" dirty="0" err="1"/>
              <a:t>Anatomy</a:t>
            </a:r>
            <a:r>
              <a:rPr lang="tr-TR" dirty="0"/>
              <a:t> </a:t>
            </a:r>
            <a:r>
              <a:rPr lang="tr-TR" dirty="0" err="1"/>
              <a:t>and</a:t>
            </a:r>
            <a:r>
              <a:rPr lang="tr-TR" dirty="0"/>
              <a:t> </a:t>
            </a:r>
            <a:r>
              <a:rPr lang="tr-TR" dirty="0" err="1"/>
              <a:t>Physiology</a:t>
            </a:r>
            <a:r>
              <a:rPr lang="tr-TR" dirty="0"/>
              <a:t>. </a:t>
            </a:r>
            <a:r>
              <a:rPr lang="tr-TR" dirty="0" err="1"/>
              <a:t>Harcourt</a:t>
            </a:r>
            <a:r>
              <a:rPr lang="tr-TR" dirty="0"/>
              <a:t> </a:t>
            </a:r>
            <a:r>
              <a:rPr lang="tr-TR" dirty="0" err="1"/>
              <a:t>Brace</a:t>
            </a:r>
            <a:r>
              <a:rPr lang="tr-TR" dirty="0"/>
              <a:t> </a:t>
            </a:r>
            <a:r>
              <a:rPr lang="tr-TR" dirty="0" err="1"/>
              <a:t>College</a:t>
            </a:r>
            <a:r>
              <a:rPr lang="tr-TR" dirty="0"/>
              <a:t> </a:t>
            </a:r>
            <a:r>
              <a:rPr lang="tr-TR" dirty="0" err="1"/>
              <a:t>Publishers</a:t>
            </a:r>
            <a:r>
              <a:rPr lang="tr-TR" dirty="0"/>
              <a:t>. </a:t>
            </a:r>
          </a:p>
          <a:p>
            <a:pPr lvl="0"/>
            <a:r>
              <a:rPr lang="tr-TR" dirty="0"/>
              <a:t>John W. Hole (1987). Human </a:t>
            </a:r>
            <a:r>
              <a:rPr lang="tr-TR" dirty="0" err="1"/>
              <a:t>Anatomy</a:t>
            </a:r>
            <a:r>
              <a:rPr lang="tr-TR" dirty="0"/>
              <a:t> </a:t>
            </a:r>
            <a:r>
              <a:rPr lang="tr-TR" dirty="0" err="1"/>
              <a:t>and</a:t>
            </a:r>
            <a:r>
              <a:rPr lang="tr-TR" dirty="0"/>
              <a:t> </a:t>
            </a:r>
            <a:r>
              <a:rPr lang="tr-TR" dirty="0" err="1"/>
              <a:t>Physiology</a:t>
            </a:r>
            <a:r>
              <a:rPr lang="tr-TR" dirty="0"/>
              <a:t>. </a:t>
            </a:r>
            <a:r>
              <a:rPr lang="tr-TR" dirty="0" err="1"/>
              <a:t>Wm</a:t>
            </a:r>
            <a:r>
              <a:rPr lang="tr-TR" dirty="0"/>
              <a:t>. C. Brown </a:t>
            </a:r>
            <a:r>
              <a:rPr lang="tr-TR" dirty="0" err="1"/>
              <a:t>Publishers</a:t>
            </a:r>
            <a:r>
              <a:rPr lang="tr-TR" dirty="0"/>
              <a:t>.</a:t>
            </a:r>
          </a:p>
          <a:p>
            <a:pPr lvl="0"/>
            <a:r>
              <a:rPr lang="tr-TR" dirty="0"/>
              <a:t>Blue </a:t>
            </a:r>
            <a:r>
              <a:rPr lang="tr-TR" dirty="0" err="1"/>
              <a:t>Vision</a:t>
            </a:r>
            <a:r>
              <a:rPr lang="tr-TR" dirty="0"/>
              <a:t> </a:t>
            </a:r>
            <a:r>
              <a:rPr lang="tr-TR" dirty="0" err="1"/>
              <a:t>Fitness</a:t>
            </a:r>
            <a:r>
              <a:rPr lang="tr-TR" dirty="0"/>
              <a:t> Akademi (2010). </a:t>
            </a:r>
            <a:r>
              <a:rPr lang="tr-TR" dirty="0" err="1"/>
              <a:t>Personal</a:t>
            </a:r>
            <a:r>
              <a:rPr lang="tr-TR" dirty="0"/>
              <a:t> </a:t>
            </a:r>
            <a:r>
              <a:rPr lang="tr-TR" dirty="0" err="1"/>
              <a:t>Fitness</a:t>
            </a:r>
            <a:r>
              <a:rPr lang="tr-TR" dirty="0"/>
              <a:t> </a:t>
            </a:r>
            <a:r>
              <a:rPr lang="tr-TR" dirty="0" err="1"/>
              <a:t>Trainer</a:t>
            </a:r>
            <a:r>
              <a:rPr lang="tr-TR" dirty="0"/>
              <a:t> </a:t>
            </a:r>
            <a:r>
              <a:rPr lang="tr-TR" dirty="0" smtClean="0"/>
              <a:t>Kitabı. </a:t>
            </a:r>
            <a:r>
              <a:rPr lang="tr-TR" dirty="0" err="1"/>
              <a:t>Scala</a:t>
            </a:r>
            <a:r>
              <a:rPr lang="tr-TR" dirty="0"/>
              <a:t> Matbaacılık Reklam Promosyon.   </a:t>
            </a:r>
          </a:p>
        </p:txBody>
      </p:sp>
    </p:spTree>
    <p:extLst>
      <p:ext uri="{BB962C8B-B14F-4D97-AF65-F5344CB8AC3E}">
        <p14:creationId xmlns:p14="http://schemas.microsoft.com/office/powerpoint/2010/main" val="15283522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i="1" dirty="0" smtClean="0">
                <a:solidFill>
                  <a:srgbClr val="FF0000"/>
                </a:solidFill>
              </a:rPr>
              <a:t>KARDİYOVASKÜLER SİSTEM</a:t>
            </a:r>
            <a:endParaRPr lang="tr-TR" dirty="0">
              <a:solidFill>
                <a:srgbClr val="FF0000"/>
              </a:solidFill>
            </a:endParaRPr>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2</a:t>
            </a:fld>
            <a:endParaRPr lang="tr-TR"/>
          </a:p>
        </p:txBody>
      </p:sp>
      <p:sp>
        <p:nvSpPr>
          <p:cNvPr id="6" name="5 İçerik Yer Tutucusu"/>
          <p:cNvSpPr>
            <a:spLocks noGrp="1"/>
          </p:cNvSpPr>
          <p:nvPr>
            <p:ph sz="quarter" idx="1"/>
          </p:nvPr>
        </p:nvSpPr>
        <p:spPr/>
        <p:txBody>
          <a:bodyPr>
            <a:normAutofit/>
          </a:bodyPr>
          <a:lstStyle/>
          <a:p>
            <a:pPr algn="ctr">
              <a:buNone/>
            </a:pPr>
            <a:r>
              <a:rPr lang="tr-TR" sz="3200" b="1" dirty="0" smtClean="0">
                <a:solidFill>
                  <a:srgbClr val="7030A0"/>
                </a:solidFill>
              </a:rPr>
              <a:t>KALP, KARDİYOVASKÜLER SİSTEMİN MERKEZİDİR, İÇİ BOŞLUKLU VE KAS YAPILI BİR ORGANDIR, KANI KAN DAMARLARINA POMPALAR. ERİŞKİNDE KALP, KAPALI YUMRUK BÜYÜKLÜĞÜNDEDİR, STERNUMUN ARKASINDA İKİ AKCİĞERİN ARASINDA VE GÖĞÜS BOŞLUĞUNUN SOLUNDA YER ALIR. </a:t>
            </a:r>
            <a:endParaRPr lang="tr-TR" sz="3200" b="1" dirty="0">
              <a:solidFill>
                <a:srgbClr val="7030A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i="1" dirty="0" smtClean="0">
                <a:solidFill>
                  <a:srgbClr val="FF0000"/>
                </a:solidFill>
              </a:rPr>
              <a:t>KARDİYOVASKÜLER SİSTEM</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3</a:t>
            </a:fld>
            <a:endParaRPr lang="tr-TR"/>
          </a:p>
        </p:txBody>
      </p:sp>
      <p:sp>
        <p:nvSpPr>
          <p:cNvPr id="6" name="5 İçerik Yer Tutucusu"/>
          <p:cNvSpPr>
            <a:spLocks noGrp="1"/>
          </p:cNvSpPr>
          <p:nvPr>
            <p:ph sz="quarter" idx="1"/>
          </p:nvPr>
        </p:nvSpPr>
        <p:spPr/>
        <p:txBody>
          <a:bodyPr>
            <a:normAutofit/>
          </a:bodyPr>
          <a:lstStyle/>
          <a:p>
            <a:pPr algn="ctr">
              <a:buNone/>
            </a:pPr>
            <a:endParaRPr lang="tr-TR" sz="3200" b="1" dirty="0" smtClean="0">
              <a:solidFill>
                <a:srgbClr val="7030A0"/>
              </a:solidFill>
            </a:endParaRPr>
          </a:p>
          <a:p>
            <a:pPr algn="ctr">
              <a:buNone/>
            </a:pPr>
            <a:r>
              <a:rPr lang="tr-TR" sz="3200" b="1" dirty="0" smtClean="0">
                <a:solidFill>
                  <a:srgbClr val="7030A0"/>
                </a:solidFill>
              </a:rPr>
              <a:t>KALBİN ÜSTTE SAĞ VE SOL </a:t>
            </a:r>
            <a:r>
              <a:rPr lang="tr-TR" sz="3200" b="1" i="1" dirty="0" smtClean="0">
                <a:solidFill>
                  <a:srgbClr val="7030A0"/>
                </a:solidFill>
              </a:rPr>
              <a:t>ATRİYUM, ALTTA SAĞ VE SOL VENTRİKÜL OLMAK ÜZERE DÖRT BOŞLUĞU VARDIR (ŞEKİL 2.3). KALP, ATRİYUMLAR VE VENTRİKÜLLERİN OLUŞTURDUĞU DÖRT AYRI POMPA TAKIMI HALİNDE ÇALIŞIR.</a:t>
            </a:r>
            <a:endParaRPr lang="tr-TR" sz="3200"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i="1" dirty="0" smtClean="0">
                <a:solidFill>
                  <a:srgbClr val="002060"/>
                </a:solidFill>
              </a:rPr>
              <a:t>Şekil 2.3. Kalbin yapısı ve kalp içinde kanın akış yönü</a:t>
            </a:r>
            <a:endParaRPr lang="tr-TR" dirty="0">
              <a:solidFill>
                <a:srgbClr val="002060"/>
              </a:solidFill>
            </a:endParaRPr>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4</a:t>
            </a:fld>
            <a:endParaRPr lang="tr-TR"/>
          </a:p>
        </p:txBody>
      </p:sp>
      <p:pic>
        <p:nvPicPr>
          <p:cNvPr id="4098" name="Picture 2"/>
          <p:cNvPicPr>
            <a:picLocks noGrp="1" noChangeAspect="1" noChangeArrowheads="1"/>
          </p:cNvPicPr>
          <p:nvPr>
            <p:ph sz="quarter" idx="1"/>
          </p:nvPr>
        </p:nvPicPr>
        <p:blipFill>
          <a:blip r:embed="rId3" cstate="print"/>
          <a:srcRect/>
          <a:stretch>
            <a:fillRect/>
          </a:stretch>
        </p:blipFill>
        <p:spPr bwMode="auto">
          <a:xfrm>
            <a:off x="1231900" y="1881187"/>
            <a:ext cx="6915150" cy="3933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FF0000"/>
                </a:solidFill>
              </a:rPr>
              <a:t>KARDİYOVASKÜLER SİSTEM</a:t>
            </a:r>
            <a:endParaRPr lang="tr-TR" dirty="0">
              <a:solidFill>
                <a:srgbClr val="FF0000"/>
              </a:solidFill>
            </a:endParaRPr>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5</a:t>
            </a:fld>
            <a:endParaRPr lang="tr-TR"/>
          </a:p>
        </p:txBody>
      </p:sp>
      <p:sp>
        <p:nvSpPr>
          <p:cNvPr id="6" name="5 İçerik Yer Tutucusu"/>
          <p:cNvSpPr>
            <a:spLocks noGrp="1"/>
          </p:cNvSpPr>
          <p:nvPr>
            <p:ph sz="quarter" idx="1"/>
          </p:nvPr>
        </p:nvSpPr>
        <p:spPr/>
        <p:txBody>
          <a:bodyPr>
            <a:normAutofit/>
          </a:bodyPr>
          <a:lstStyle/>
          <a:p>
            <a:pPr algn="ctr">
              <a:buNone/>
            </a:pPr>
            <a:endParaRPr lang="tr-TR" b="1" dirty="0" smtClean="0">
              <a:solidFill>
                <a:srgbClr val="7030A0"/>
              </a:solidFill>
            </a:endParaRPr>
          </a:p>
          <a:p>
            <a:pPr algn="ctr">
              <a:buNone/>
            </a:pPr>
            <a:r>
              <a:rPr lang="tr-TR" b="1" dirty="0" smtClean="0">
                <a:solidFill>
                  <a:srgbClr val="7030A0"/>
                </a:solidFill>
              </a:rPr>
              <a:t>KARDİYOVASKÜLER SİSTEMİ ANLAMAK İÇİN, KANIN KALPTEN AKIŞ SIRALAMASINI BİLMEK ÖNEMLİDİR. SAĞ ATRİYUM, AKCİĞERLER DIŞINDA TÜM VÜCUT ORGANLARINDAN GELEN KANI ALIR. </a:t>
            </a:r>
            <a:endParaRPr lang="tr-TR" b="1" dirty="0">
              <a:solidFill>
                <a:srgbClr val="7030A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FF0000"/>
                </a:solidFill>
              </a:rPr>
              <a:t>KARDİYOVASKÜLER SİSTEM</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6</a:t>
            </a:fld>
            <a:endParaRPr lang="tr-TR"/>
          </a:p>
        </p:txBody>
      </p:sp>
      <p:sp>
        <p:nvSpPr>
          <p:cNvPr id="6" name="5 İçerik Yer Tutucusu"/>
          <p:cNvSpPr>
            <a:spLocks noGrp="1"/>
          </p:cNvSpPr>
          <p:nvPr>
            <p:ph sz="quarter" idx="1"/>
          </p:nvPr>
        </p:nvSpPr>
        <p:spPr/>
        <p:txBody>
          <a:bodyPr>
            <a:normAutofit fontScale="92500"/>
          </a:bodyPr>
          <a:lstStyle/>
          <a:p>
            <a:pPr algn="ctr">
              <a:buNone/>
            </a:pPr>
            <a:r>
              <a:rPr lang="tr-TR" b="1" dirty="0" smtClean="0">
                <a:solidFill>
                  <a:srgbClr val="7030A0"/>
                </a:solidFill>
              </a:rPr>
              <a:t>KALBİN SUPERİORUNDA YER ALAN BAŞ, BOYUN VE KOLLAR GİBİ BÜYÜK ÜST GÖVDE PARÇALARINDAN SAĞ ATRİYUMA KAN GETİREN BÜYÜK DAMAR SÜPERİOR VENA KAVA; KALBİN ALT TARAFINDA YER ALAN BACAKLAR VE ABDOMİNAL BÖLGE GİBİ ALT GÖVDE PARÇALARINDAN SAĞ ATRİYUMA KAN GETİREN BÜYÜK TOPLARDAMAR İNFERİOR VENA KAVA’DIR. KALBİN KASILMASI SIRASINDA KAN SAĞ ATRİYUMDA BİRİKİR. KALP GEVŞEDİĞİ ZAMAN, KAN SAĞ ARTRİYUMDAN SAĞ VENTRİKÜLE AKAR.</a:t>
            </a:r>
            <a:endParaRPr lang="tr-TR" b="1"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FF0000"/>
                </a:solidFill>
              </a:rPr>
              <a:t>KARDİYOVASKÜLER SİSTEM</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7</a:t>
            </a:fld>
            <a:endParaRPr lang="tr-TR"/>
          </a:p>
        </p:txBody>
      </p:sp>
      <p:sp>
        <p:nvSpPr>
          <p:cNvPr id="6" name="5 İçerik Yer Tutucusu"/>
          <p:cNvSpPr>
            <a:spLocks noGrp="1"/>
          </p:cNvSpPr>
          <p:nvPr>
            <p:ph sz="quarter" idx="1"/>
          </p:nvPr>
        </p:nvSpPr>
        <p:spPr/>
        <p:txBody>
          <a:bodyPr>
            <a:normAutofit/>
          </a:bodyPr>
          <a:lstStyle/>
          <a:p>
            <a:pPr algn="ctr">
              <a:buNone/>
            </a:pPr>
            <a:r>
              <a:rPr lang="tr-TR" b="1" dirty="0" smtClean="0">
                <a:solidFill>
                  <a:srgbClr val="7030A0"/>
                </a:solidFill>
              </a:rPr>
              <a:t>KILCAL DAMARLAR MİKROSKOPİK KAN DAMARLARIDIR VE DİSTAL DOKULARDA YAYGIN BİR DAMAR AĞI OLUŞTURUR. KAPİLLER YATAKLARINDA, BESİN MADDELERİ VE METABOLİK ATIK ÜRÜNLERİ YER DEĞİŞTİRİR. KALPTEN PERİFERE GİDEN YOLDA, OKSİJENİNİ VE BESİN MADDELERİNİ DAĞITARAK TÜKETEN KILCAL DAMAR, VENÜL ADINI ALARAK KALBE DOĞRU GERİYE BİR YOL İZLEMEYE BAŞLAR. </a:t>
            </a:r>
            <a:endParaRPr lang="tr-TR" b="1" dirty="0">
              <a:solidFill>
                <a:srgbClr val="7030A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FF0000"/>
                </a:solidFill>
              </a:rPr>
              <a:t>KARDİYOVASKÜLER SİSTEM</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8</a:t>
            </a:fld>
            <a:endParaRPr lang="tr-TR"/>
          </a:p>
        </p:txBody>
      </p:sp>
      <p:sp>
        <p:nvSpPr>
          <p:cNvPr id="6" name="5 İçerik Yer Tutucusu"/>
          <p:cNvSpPr>
            <a:spLocks noGrp="1"/>
          </p:cNvSpPr>
          <p:nvPr>
            <p:ph sz="quarter" idx="1"/>
          </p:nvPr>
        </p:nvSpPr>
        <p:spPr/>
        <p:txBody>
          <a:bodyPr/>
          <a:lstStyle/>
          <a:p>
            <a:pPr algn="ctr">
              <a:buNone/>
            </a:pPr>
            <a:endParaRPr lang="tr-TR" b="1" i="1" dirty="0" smtClean="0">
              <a:solidFill>
                <a:srgbClr val="7030A0"/>
              </a:solidFill>
            </a:endParaRPr>
          </a:p>
          <a:p>
            <a:pPr algn="ctr">
              <a:buNone/>
            </a:pPr>
            <a:r>
              <a:rPr lang="tr-TR" sz="3200" b="1" dirty="0" smtClean="0">
                <a:solidFill>
                  <a:srgbClr val="7030A0"/>
                </a:solidFill>
              </a:rPr>
              <a:t>VENÜLLER KAPİLLERİN DEVAMI ŞEKLİNDEDİR VE TOPLARDAMARLARI OLUŞTURMAK ÜZERE BİRLEŞİRLER. KANIN GERİYE, KALBE DÖNÜŞ YOLUNDA, KALBE YAKLAŞTIKÇA TOPLARDAMARLAR BÜYÜR VE DAHA FAZLA KAN TAŞIR. </a:t>
            </a:r>
            <a:endParaRPr lang="tr-TR" sz="3200" b="1"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FF0000"/>
                </a:solidFill>
              </a:rPr>
              <a:t>KARDİYOVASKÜLER SİSTEM</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9</a:t>
            </a:fld>
            <a:endParaRPr lang="tr-TR"/>
          </a:p>
        </p:txBody>
      </p:sp>
      <p:sp>
        <p:nvSpPr>
          <p:cNvPr id="6" name="5 İçerik Yer Tutucusu"/>
          <p:cNvSpPr>
            <a:spLocks noGrp="1"/>
          </p:cNvSpPr>
          <p:nvPr>
            <p:ph sz="quarter" idx="1"/>
          </p:nvPr>
        </p:nvSpPr>
        <p:spPr/>
        <p:txBody>
          <a:bodyPr>
            <a:normAutofit/>
          </a:bodyPr>
          <a:lstStyle/>
          <a:p>
            <a:pPr algn="ctr">
              <a:buNone/>
            </a:pPr>
            <a:r>
              <a:rPr lang="tr-TR" sz="3200" b="1" dirty="0" smtClean="0">
                <a:solidFill>
                  <a:srgbClr val="7030A0"/>
                </a:solidFill>
              </a:rPr>
              <a:t>BU SIRADA SAĞ VENTRİKÜL  </a:t>
            </a:r>
          </a:p>
          <a:p>
            <a:pPr algn="ctr">
              <a:buNone/>
            </a:pPr>
            <a:r>
              <a:rPr lang="tr-TR" sz="3200" b="1" dirty="0" smtClean="0">
                <a:solidFill>
                  <a:srgbClr val="7030A0"/>
                </a:solidFill>
              </a:rPr>
              <a:t>   KASILARAK KANI PULMONER ARTER GÖVDESİNE POMPALAR. PULMONER ARTER GÖVDESİ SAĞ VE SOL PULMONER ARTER ŞEKLİNDE İKİYE AYRILIR VE KANI AKCİĞERLERE GÖTÜRÜR. KAN AKCİĞERLERDE KARBONDİOKSİTTEN ARINDIRILIR VE OKSİJEN DÜZEYİ ARTAR. </a:t>
            </a:r>
            <a:endParaRPr lang="tr-TR" sz="3200" b="1" dirty="0">
              <a:solidFill>
                <a:srgbClr val="7030A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rtalam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294</TotalTime>
  <Words>576</Words>
  <Application>Microsoft Office PowerPoint</Application>
  <PresentationFormat>Ekran Gösterisi (4:3)</PresentationFormat>
  <Paragraphs>76</Paragraphs>
  <Slides>11</Slides>
  <Notes>11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Calibri</vt:lpstr>
      <vt:lpstr>Tw Cen MT</vt:lpstr>
      <vt:lpstr>Wingdings</vt:lpstr>
      <vt:lpstr>Wingdings 2</vt:lpstr>
      <vt:lpstr>Ortalama</vt:lpstr>
      <vt:lpstr>       </vt:lpstr>
      <vt:lpstr>KARDİYOVASKÜLER SİSTEM</vt:lpstr>
      <vt:lpstr>KARDİYOVASKÜLER SİSTEM</vt:lpstr>
      <vt:lpstr>Şekil 2.3. Kalbin yapısı ve kalp içinde kanın akış yönü</vt:lpstr>
      <vt:lpstr>KARDİYOVASKÜLER SİSTEM</vt:lpstr>
      <vt:lpstr>KARDİYOVASKÜLER SİSTEM</vt:lpstr>
      <vt:lpstr>KARDİYOVASKÜLER SİSTEM</vt:lpstr>
      <vt:lpstr>KARDİYOVASKÜLER SİSTEM</vt:lpstr>
      <vt:lpstr>KARDİYOVASKÜLER SİSTEM</vt:lpstr>
      <vt:lpstr>KARDİYOVASKÜLER SİSTEM</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Anatomik Terimler</dc:title>
  <dc:creator>semiyha</dc:creator>
  <cp:lastModifiedBy>TUNCEL</cp:lastModifiedBy>
  <cp:revision>52</cp:revision>
  <dcterms:created xsi:type="dcterms:W3CDTF">2010-11-17T06:46:11Z</dcterms:created>
  <dcterms:modified xsi:type="dcterms:W3CDTF">2017-08-10T11:56:54Z</dcterms:modified>
</cp:coreProperties>
</file>