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CCA12-538B-4775-9243-05338BBB7689}" type="datetimeFigureOut">
              <a:rPr lang="tr-TR" smtClean="0"/>
              <a:t>16.01.2018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6F3A81-545C-46A2-9688-30B1366BE405}" type="slidenum">
              <a:rPr lang="tr-TR" smtClean="0"/>
              <a:t>‹#›</a:t>
            </a:fld>
            <a:endParaRPr lang="tr-TR"/>
          </a:p>
        </p:txBody>
      </p:sp>
    </p:spTree>
    <p:extLst>
      <p:ext uri="{BB962C8B-B14F-4D97-AF65-F5344CB8AC3E}">
        <p14:creationId xmlns:p14="http://schemas.microsoft.com/office/powerpoint/2010/main" val="59862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685FD0A-47CD-4663-A5EB-D93C178DD08D}" type="slidenum">
              <a:rPr lang="en-US" altLang="tr-TR"/>
              <a:pPr>
                <a:spcBef>
                  <a:spcPct val="0"/>
                </a:spcBef>
              </a:pPr>
              <a:t>4</a:t>
            </a:fld>
            <a:endParaRPr lang="en-US" altLang="tr-T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637890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66C2F33-4C44-4138-90A8-1265521ABDB0}"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271922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6C2F33-4C44-4138-90A8-1265521ABDB0}"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513286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6C2F33-4C44-4138-90A8-1265521ABDB0}"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157553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6C2F33-4C44-4138-90A8-1265521ABDB0}"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312333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66C2F33-4C44-4138-90A8-1265521ABDB0}" type="datetimeFigureOut">
              <a:rPr lang="tr-TR" smtClean="0"/>
              <a:t>16.01.2018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80173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6C2F33-4C44-4138-90A8-1265521ABDB0}"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3809692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6C2F33-4C44-4138-90A8-1265521ABDB0}" type="datetimeFigureOut">
              <a:rPr lang="tr-TR" smtClean="0"/>
              <a:t>16.01.2018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64420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6C2F33-4C44-4138-90A8-1265521ABDB0}" type="datetimeFigureOut">
              <a:rPr lang="tr-TR" smtClean="0"/>
              <a:t>16.01.2018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6311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6C2F33-4C44-4138-90A8-1265521ABDB0}" type="datetimeFigureOut">
              <a:rPr lang="tr-TR" smtClean="0"/>
              <a:t>16.01.2018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383438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6C2F33-4C44-4138-90A8-1265521ABDB0}"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2042315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66C2F33-4C44-4138-90A8-1265521ABDB0}" type="datetimeFigureOut">
              <a:rPr lang="tr-TR" smtClean="0"/>
              <a:t>16.01.2018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4717B3-2E2B-4BD9-9DC4-41F70444A15F}" type="slidenum">
              <a:rPr lang="tr-TR" smtClean="0"/>
              <a:t>‹#›</a:t>
            </a:fld>
            <a:endParaRPr lang="tr-TR"/>
          </a:p>
        </p:txBody>
      </p:sp>
    </p:spTree>
    <p:extLst>
      <p:ext uri="{BB962C8B-B14F-4D97-AF65-F5344CB8AC3E}">
        <p14:creationId xmlns:p14="http://schemas.microsoft.com/office/powerpoint/2010/main" val="179507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6C2F33-4C44-4138-90A8-1265521ABDB0}" type="datetimeFigureOut">
              <a:rPr lang="tr-TR" smtClean="0"/>
              <a:t>16.01.2018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4717B3-2E2B-4BD9-9DC4-41F70444A15F}" type="slidenum">
              <a:rPr lang="tr-TR" smtClean="0"/>
              <a:t>‹#›</a:t>
            </a:fld>
            <a:endParaRPr lang="tr-TR"/>
          </a:p>
        </p:txBody>
      </p:sp>
    </p:spTree>
    <p:extLst>
      <p:ext uri="{BB962C8B-B14F-4D97-AF65-F5344CB8AC3E}">
        <p14:creationId xmlns:p14="http://schemas.microsoft.com/office/powerpoint/2010/main" val="117767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upload.wikimedia.org/wikipedia/commons/3/31/Sagalassos1.jp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8213" y="620714"/>
            <a:ext cx="7772400" cy="1470025"/>
          </a:xfrm>
        </p:spPr>
        <p:txBody>
          <a:bodyPr>
            <a:normAutofit fontScale="90000"/>
          </a:bodyPr>
          <a:lstStyle/>
          <a:p>
            <a:pPr eaLnBrk="1" hangingPunct="1"/>
            <a:r>
              <a:rPr lang="tr-TR" altLang="tr-TR" smtClean="0"/>
              <a:t>İnsanda Biyolojik Çeşitlilik</a:t>
            </a:r>
            <a:endParaRPr lang="en-US" altLang="tr-TR" smtClean="0"/>
          </a:p>
        </p:txBody>
      </p:sp>
      <p:sp>
        <p:nvSpPr>
          <p:cNvPr id="3075" name="Rectangle 3"/>
          <p:cNvSpPr>
            <a:spLocks noGrp="1" noChangeArrowheads="1"/>
          </p:cNvSpPr>
          <p:nvPr>
            <p:ph type="subTitle" idx="1"/>
          </p:nvPr>
        </p:nvSpPr>
        <p:spPr>
          <a:xfrm>
            <a:off x="2711450" y="4581525"/>
            <a:ext cx="6400800" cy="1511300"/>
          </a:xfrm>
        </p:spPr>
        <p:txBody>
          <a:bodyPr/>
          <a:lstStyle/>
          <a:p>
            <a:pPr eaLnBrk="1" hangingPunct="1">
              <a:lnSpc>
                <a:spcPct val="80000"/>
              </a:lnSpc>
            </a:pPr>
            <a:r>
              <a:rPr lang="tr-TR" altLang="tr-TR" sz="2000" b="1"/>
              <a:t>PROF.DR.TİMUR GÜLTEKİN</a:t>
            </a:r>
          </a:p>
          <a:p>
            <a:pPr eaLnBrk="1" hangingPunct="1">
              <a:lnSpc>
                <a:spcPct val="80000"/>
              </a:lnSpc>
            </a:pPr>
            <a:endParaRPr lang="tr-TR" altLang="tr-TR" sz="2000" b="1"/>
          </a:p>
          <a:p>
            <a:pPr eaLnBrk="1" hangingPunct="1">
              <a:lnSpc>
                <a:spcPct val="80000"/>
              </a:lnSpc>
            </a:pPr>
            <a:r>
              <a:rPr lang="tr-TR" altLang="tr-TR" sz="2000"/>
              <a:t>ANKARA ÜNİVERSİTESİ, ANTROPOLOJİ BÖLÜMÜ</a:t>
            </a:r>
          </a:p>
          <a:p>
            <a:pPr eaLnBrk="1" hangingPunct="1">
              <a:lnSpc>
                <a:spcPct val="80000"/>
              </a:lnSpc>
            </a:pPr>
            <a:r>
              <a:rPr lang="tr-TR" altLang="tr-TR" sz="2000"/>
              <a:t>EMAİL: tgultekin@ankara.edu.tr</a:t>
            </a:r>
            <a:endParaRPr lang="en-US" altLang="tr-TR" sz="2000"/>
          </a:p>
        </p:txBody>
      </p:sp>
      <p:graphicFrame>
        <p:nvGraphicFramePr>
          <p:cNvPr id="3076" name="Object 4"/>
          <p:cNvGraphicFramePr>
            <a:graphicFrameLocks noChangeAspect="1"/>
          </p:cNvGraphicFramePr>
          <p:nvPr/>
        </p:nvGraphicFramePr>
        <p:xfrm>
          <a:off x="4727575" y="2492375"/>
          <a:ext cx="2051050" cy="1790700"/>
        </p:xfrm>
        <a:graphic>
          <a:graphicData uri="http://schemas.openxmlformats.org/presentationml/2006/ole">
            <mc:AlternateContent xmlns:mc="http://schemas.openxmlformats.org/markup-compatibility/2006">
              <mc:Choice xmlns:v="urn:schemas-microsoft-com:vml" Requires="v">
                <p:oleObj spid="_x0000_s1026" name="Drawing" r:id="rId3" imgW="2895600" imgH="2895600" progId="Canvas.Drawing.X">
                  <p:embed/>
                </p:oleObj>
              </mc:Choice>
              <mc:Fallback>
                <p:oleObj name="Drawing" r:id="rId3" imgW="2895600" imgH="2895600" progId="Canvas.Drawing.X">
                  <p:embed/>
                  <p:pic>
                    <p:nvPicPr>
                      <p:cNvPr id="307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7575" y="2492375"/>
                        <a:ext cx="205105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741688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tr-TR" altLang="tr-TR" smtClean="0">
                <a:solidFill>
                  <a:srgbClr val="CC3399"/>
                </a:solidFill>
              </a:rPr>
              <a:t>İLK ÇALIŞMALAR</a:t>
            </a:r>
            <a:endParaRPr lang="en-US" altLang="tr-TR" smtClean="0">
              <a:solidFill>
                <a:srgbClr val="CC3399"/>
              </a:solidFill>
            </a:endParaRPr>
          </a:p>
        </p:txBody>
      </p:sp>
      <p:sp>
        <p:nvSpPr>
          <p:cNvPr id="83971" name="Rectangle 3"/>
          <p:cNvSpPr>
            <a:spLocks noGrp="1" noChangeArrowheads="1"/>
          </p:cNvSpPr>
          <p:nvPr>
            <p:ph type="body" idx="1"/>
          </p:nvPr>
        </p:nvSpPr>
        <p:spPr/>
        <p:txBody>
          <a:bodyPr/>
          <a:lstStyle/>
          <a:p>
            <a:pPr eaLnBrk="1" hangingPunct="1"/>
            <a:r>
              <a:rPr lang="tr-TR" altLang="ja-JP"/>
              <a:t>Anadolu ile ilgili ilk genetik çalışmalar, Türkiye genelinin mtDNA HVSI sekans çeşitliliğini inceleyen Comas ve ark.(1996) ve Calafell ve ark. (1996) çalışmalarıdır.  Bu araştırmalar ,Türkiye’nin değişik yerlerinden toplanan az sayıda örneği ele almışlar, Türkiye populasyonunun Ortadoğu ve Balkanlar arasında yeraldığını ve populasyonun geçmişinin 37,000–100,00 yıl öncesine gittiğini öne sürmüşlerdir.</a:t>
            </a:r>
            <a:r>
              <a:rPr lang="en-US" altLang="ja-JP">
                <a:ea typeface="MS PGothic" panose="020B0600070205080204" pitchFamily="34" charset="-128"/>
              </a:rPr>
              <a:t> </a:t>
            </a:r>
            <a:endParaRPr lang="en-US" altLang="tr-TR"/>
          </a:p>
        </p:txBody>
      </p:sp>
    </p:spTree>
    <p:extLst>
      <p:ext uri="{BB962C8B-B14F-4D97-AF65-F5344CB8AC3E}">
        <p14:creationId xmlns:p14="http://schemas.microsoft.com/office/powerpoint/2010/main" val="1086570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p:cNvSpPr>
            <a:spLocks noGrp="1" noChangeArrowheads="1"/>
          </p:cNvSpPr>
          <p:nvPr>
            <p:ph type="body" idx="1"/>
          </p:nvPr>
        </p:nvSpPr>
        <p:spPr/>
        <p:txBody>
          <a:bodyPr/>
          <a:lstStyle/>
          <a:p>
            <a:pPr eaLnBrk="1" hangingPunct="1">
              <a:lnSpc>
                <a:spcPct val="80000"/>
              </a:lnSpc>
            </a:pPr>
            <a:r>
              <a:rPr lang="tr-TR" altLang="tr-TR"/>
              <a:t>Türkiye’deki haplogroup’lar üzerine yapılmış bir çalışma olan Cinnioğlu arastırmasına göre Türkiye nüfusunun </a:t>
            </a:r>
            <a:r>
              <a:rPr lang="tr-TR" altLang="tr-TR" b="1"/>
              <a:t>%94.1</a:t>
            </a:r>
            <a:r>
              <a:rPr lang="tr-TR" altLang="tr-TR"/>
              <a:t>’ini oluşturan ve Avrupa bölgesi ile Türkiye’nin yakın doğu’daki komşularıyla paylaşılan major Y-DNA haplogroup’lar şunlardir :</a:t>
            </a:r>
          </a:p>
          <a:p>
            <a:pPr eaLnBrk="1" hangingPunct="1">
              <a:lnSpc>
                <a:spcPct val="80000"/>
              </a:lnSpc>
              <a:buFontTx/>
              <a:buNone/>
            </a:pPr>
            <a:endParaRPr lang="tr-TR" altLang="tr-TR"/>
          </a:p>
          <a:p>
            <a:pPr eaLnBrk="1" hangingPunct="1">
              <a:lnSpc>
                <a:spcPct val="80000"/>
              </a:lnSpc>
            </a:pPr>
            <a:r>
              <a:rPr lang="tr-TR" altLang="tr-TR"/>
              <a:t> </a:t>
            </a:r>
            <a:r>
              <a:rPr lang="tr-TR" altLang="tr-TR" b="1"/>
              <a:t>E3b, G, J, I, L, N, K2, R1</a:t>
            </a:r>
            <a:r>
              <a:rPr lang="tr-TR" altLang="tr-TR"/>
              <a:t> </a:t>
            </a:r>
            <a:br>
              <a:rPr lang="tr-TR" altLang="tr-TR"/>
            </a:br>
            <a:r>
              <a:rPr lang="tr-TR" altLang="tr-TR"/>
              <a:t>Diğer minör haplogroup’lar söyledir: </a:t>
            </a:r>
            <a:br>
              <a:rPr lang="tr-TR" altLang="tr-TR"/>
            </a:br>
            <a:r>
              <a:rPr lang="tr-TR" altLang="tr-TR" b="1"/>
              <a:t>C, Q, O </a:t>
            </a:r>
            <a:r>
              <a:rPr lang="tr-TR" altLang="tr-TR"/>
              <a:t>(Orta Asya, %3.4) </a:t>
            </a:r>
            <a:br>
              <a:rPr lang="tr-TR" altLang="tr-TR"/>
            </a:br>
            <a:r>
              <a:rPr lang="tr-TR" altLang="tr-TR" b="1"/>
              <a:t>H, R2 </a:t>
            </a:r>
            <a:r>
              <a:rPr lang="tr-TR" altLang="tr-TR"/>
              <a:t>(Hindistan, %1,5) </a:t>
            </a:r>
            <a:br>
              <a:rPr lang="tr-TR" altLang="tr-TR"/>
            </a:br>
            <a:r>
              <a:rPr lang="tr-TR" altLang="tr-TR" b="1"/>
              <a:t>A, E3*, E3a </a:t>
            </a:r>
            <a:r>
              <a:rPr lang="tr-TR" altLang="tr-TR"/>
              <a:t>(Afrika, %1)</a:t>
            </a:r>
          </a:p>
          <a:p>
            <a:pPr eaLnBrk="1" hangingPunct="1">
              <a:lnSpc>
                <a:spcPct val="80000"/>
              </a:lnSpc>
            </a:pPr>
            <a:endParaRPr lang="en-US" altLang="tr-TR"/>
          </a:p>
        </p:txBody>
      </p:sp>
    </p:spTree>
    <p:extLst>
      <p:ext uri="{BB962C8B-B14F-4D97-AF65-F5344CB8AC3E}">
        <p14:creationId xmlns:p14="http://schemas.microsoft.com/office/powerpoint/2010/main" val="3343826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tr-TR" altLang="tr-TR" smtClean="0">
                <a:solidFill>
                  <a:srgbClr val="CC3399"/>
                </a:solidFill>
              </a:rPr>
              <a:t>BU ALANDAKİ SORUNLAR</a:t>
            </a:r>
            <a:endParaRPr lang="en-US" altLang="tr-TR" smtClean="0">
              <a:solidFill>
                <a:srgbClr val="CC3399"/>
              </a:solidFill>
            </a:endParaRPr>
          </a:p>
        </p:txBody>
      </p:sp>
      <p:sp>
        <p:nvSpPr>
          <p:cNvPr id="86019" name="Rectangle 3"/>
          <p:cNvSpPr>
            <a:spLocks noGrp="1" noChangeArrowheads="1"/>
          </p:cNvSpPr>
          <p:nvPr>
            <p:ph type="body" idx="1"/>
          </p:nvPr>
        </p:nvSpPr>
        <p:spPr/>
        <p:txBody>
          <a:bodyPr/>
          <a:lstStyle/>
          <a:p>
            <a:pPr eaLnBrk="1" hangingPunct="1">
              <a:lnSpc>
                <a:spcPct val="80000"/>
              </a:lnSpc>
            </a:pPr>
            <a:r>
              <a:rPr lang="tr-TR" altLang="tr-TR" sz="1800"/>
              <a:t>Anadolu’nun yerel tarihini dikkate almayan genel çalışmalar, Anadoluyu anlatmakta yetersiz kalmaktadırlar. </a:t>
            </a:r>
          </a:p>
          <a:p>
            <a:pPr eaLnBrk="1" hangingPunct="1">
              <a:lnSpc>
                <a:spcPct val="80000"/>
              </a:lnSpc>
            </a:pPr>
            <a:r>
              <a:rPr lang="tr-TR" altLang="tr-TR" sz="1800"/>
              <a:t>Bu nedenle Anadolu populasyonu tarihini yerel boyutta değerlendirmek gerekir.</a:t>
            </a:r>
          </a:p>
          <a:p>
            <a:pPr eaLnBrk="1" hangingPunct="1">
              <a:lnSpc>
                <a:spcPct val="80000"/>
              </a:lnSpc>
            </a:pPr>
            <a:r>
              <a:rPr lang="tr-TR" altLang="tr-TR" sz="1800"/>
              <a:t>Anadolu’nun genetiksel herhangi bir ideolojik bakış açısı benimsemeden, objektif bir şekilde ele alınması gerekir. </a:t>
            </a:r>
          </a:p>
          <a:p>
            <a:pPr eaLnBrk="1" hangingPunct="1">
              <a:lnSpc>
                <a:spcPct val="80000"/>
              </a:lnSpc>
            </a:pPr>
            <a:r>
              <a:rPr lang="tr-TR" altLang="tr-TR" sz="1800"/>
              <a:t>Etiksel denetim süreci gözden geçirilmelidir. </a:t>
            </a:r>
          </a:p>
          <a:p>
            <a:pPr eaLnBrk="1" hangingPunct="1">
              <a:lnSpc>
                <a:spcPct val="80000"/>
              </a:lnSpc>
              <a:buFontTx/>
              <a:buNone/>
            </a:pPr>
            <a:r>
              <a:rPr lang="tr-TR" altLang="tr-TR" sz="1800"/>
              <a:t>		Çalışılacak olan bölge amaca göre çok dikkatli, etnografi ile desteklenmiş örnekleme olmalıdır. </a:t>
            </a:r>
          </a:p>
          <a:p>
            <a:pPr eaLnBrk="1" hangingPunct="1">
              <a:lnSpc>
                <a:spcPct val="80000"/>
              </a:lnSpc>
              <a:buFontTx/>
              <a:buNone/>
            </a:pPr>
            <a:r>
              <a:rPr lang="tr-TR" altLang="tr-TR" sz="1800"/>
              <a:t>		Çağdaş örneklerle ne kadar geriye gidebileceğimiz değerlendirilmelidir. </a:t>
            </a:r>
          </a:p>
          <a:p>
            <a:pPr eaLnBrk="1" hangingPunct="1">
              <a:lnSpc>
                <a:spcPct val="80000"/>
              </a:lnSpc>
              <a:buFontTx/>
              <a:buNone/>
            </a:pPr>
            <a:r>
              <a:rPr lang="tr-TR" altLang="tr-TR" sz="1800"/>
              <a:t>		Biyolojik çeşitliliğin, kültürel ve arkeolojik motiflerle ilişkilendirilmesi gerekir.  </a:t>
            </a:r>
          </a:p>
          <a:p>
            <a:pPr eaLnBrk="1" hangingPunct="1">
              <a:lnSpc>
                <a:spcPct val="80000"/>
              </a:lnSpc>
              <a:buFontTx/>
              <a:buNone/>
            </a:pPr>
            <a:r>
              <a:rPr lang="tr-TR" altLang="tr-TR" sz="1800"/>
              <a:t>		Bu tür çalışmalarda, politik hassasiyetler ve yöre insanlarının düşüncelerine önem verilmelidir. </a:t>
            </a:r>
          </a:p>
          <a:p>
            <a:pPr eaLnBrk="1" hangingPunct="1">
              <a:lnSpc>
                <a:spcPct val="80000"/>
              </a:lnSpc>
              <a:buFontTx/>
              <a:buNone/>
            </a:pPr>
            <a:r>
              <a:rPr lang="tr-TR" altLang="tr-TR" sz="1800"/>
              <a:t>		Her toplumun kendine özgü davranış, düşünüş ve inanç sistemleri vardır. Bunları tarihin bir mirası olarak korumalıyız; saygı duymalıyız. </a:t>
            </a:r>
            <a:endParaRPr lang="en-US" altLang="tr-TR" sz="1800"/>
          </a:p>
        </p:txBody>
      </p:sp>
    </p:spTree>
    <p:extLst>
      <p:ext uri="{BB962C8B-B14F-4D97-AF65-F5344CB8AC3E}">
        <p14:creationId xmlns:p14="http://schemas.microsoft.com/office/powerpoint/2010/main" val="3368471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r>
              <a:rPr lang="tr-TR" altLang="tr-TR" sz="4000"/>
              <a:t> </a:t>
            </a:r>
            <a:r>
              <a:rPr lang="tr-TR" altLang="tr-TR" sz="4000">
                <a:solidFill>
                  <a:srgbClr val="CC3399"/>
                </a:solidFill>
              </a:rPr>
              <a:t>BU ÇALIŞMALARIN SONUÇLARI</a:t>
            </a:r>
            <a:endParaRPr lang="en-US" altLang="tr-TR" sz="4000">
              <a:solidFill>
                <a:srgbClr val="CC3399"/>
              </a:solidFill>
            </a:endParaRPr>
          </a:p>
        </p:txBody>
      </p:sp>
      <p:sp>
        <p:nvSpPr>
          <p:cNvPr id="87043" name="Rectangle 3"/>
          <p:cNvSpPr>
            <a:spLocks noGrp="1" noChangeArrowheads="1"/>
          </p:cNvSpPr>
          <p:nvPr>
            <p:ph type="body" idx="1"/>
          </p:nvPr>
        </p:nvSpPr>
        <p:spPr/>
        <p:txBody>
          <a:bodyPr/>
          <a:lstStyle/>
          <a:p>
            <a:pPr eaLnBrk="1" hangingPunct="1">
              <a:buFontTx/>
              <a:buNone/>
            </a:pPr>
            <a:r>
              <a:rPr lang="tr-TR" altLang="tr-TR" smtClean="0"/>
              <a:t>	Anadolu’daki moleküler antropoloji çalışmalarında, bugüne kadar Anadolu’nun populasyon tarihi hakkında bir fikir birliğine varılamamıştır. </a:t>
            </a:r>
            <a:endParaRPr lang="en-US" altLang="tr-TR" smtClean="0"/>
          </a:p>
        </p:txBody>
      </p:sp>
    </p:spTree>
    <p:extLst>
      <p:ext uri="{BB962C8B-B14F-4D97-AF65-F5344CB8AC3E}">
        <p14:creationId xmlns:p14="http://schemas.microsoft.com/office/powerpoint/2010/main" val="1485408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rmAutofit fontScale="90000"/>
          </a:bodyPr>
          <a:lstStyle/>
          <a:p>
            <a:pPr eaLnBrk="1" hangingPunct="1"/>
            <a:r>
              <a:rPr lang="tr-TR" altLang="tr-TR" sz="4000">
                <a:solidFill>
                  <a:srgbClr val="CC3399"/>
                </a:solidFill>
              </a:rPr>
              <a:t/>
            </a:r>
            <a:br>
              <a:rPr lang="tr-TR" altLang="tr-TR" sz="4000">
                <a:solidFill>
                  <a:srgbClr val="CC3399"/>
                </a:solidFill>
              </a:rPr>
            </a:br>
            <a:r>
              <a:rPr lang="tr-TR" altLang="tr-TR" sz="4000">
                <a:solidFill>
                  <a:srgbClr val="CC3399"/>
                </a:solidFill>
              </a:rPr>
              <a:t>ANTİK DNA ÇALIŞMALARI</a:t>
            </a:r>
            <a:br>
              <a:rPr lang="tr-TR" altLang="tr-TR" sz="4000">
                <a:solidFill>
                  <a:srgbClr val="CC3399"/>
                </a:solidFill>
              </a:rPr>
            </a:br>
            <a:r>
              <a:rPr lang="tr-TR" altLang="tr-TR" sz="4000">
                <a:solidFill>
                  <a:srgbClr val="CC3399"/>
                </a:solidFill>
              </a:rPr>
              <a:t> </a:t>
            </a:r>
            <a:r>
              <a:rPr lang="tr-TR" altLang="tr-TR" sz="2400">
                <a:solidFill>
                  <a:schemeClr val="folHlink"/>
                </a:solidFill>
              </a:rPr>
              <a:t>DÜNYA VE ÜLKEMİZDEKİ ANTİK DNA ÇALIŞMALARI</a:t>
            </a:r>
            <a:endParaRPr lang="en-US" altLang="tr-TR" sz="2400">
              <a:solidFill>
                <a:schemeClr val="folHlink"/>
              </a:solidFill>
            </a:endParaRPr>
          </a:p>
        </p:txBody>
      </p:sp>
      <p:sp>
        <p:nvSpPr>
          <p:cNvPr id="74755" name="Rectangle 4"/>
          <p:cNvSpPr>
            <a:spLocks noGrp="1" noChangeArrowheads="1"/>
          </p:cNvSpPr>
          <p:nvPr>
            <p:ph type="body" idx="1"/>
          </p:nvPr>
        </p:nvSpPr>
        <p:spPr/>
        <p:txBody>
          <a:bodyPr/>
          <a:lstStyle/>
          <a:p>
            <a:pPr eaLnBrk="1" hangingPunct="1"/>
            <a:endParaRPr lang="tr-TR" altLang="tr-TR" dirty="0" smtClean="0"/>
          </a:p>
          <a:p>
            <a:pPr eaLnBrk="1" hangingPunct="1"/>
            <a:r>
              <a:rPr lang="tr-TR" altLang="tr-TR" dirty="0" err="1" smtClean="0"/>
              <a:t>Higuchi</a:t>
            </a:r>
            <a:r>
              <a:rPr lang="tr-TR" altLang="tr-TR" dirty="0" smtClean="0"/>
              <a:t> ve arkadaşları 1984 yılında, türü tükenmiş zebraya yakın </a:t>
            </a:r>
            <a:r>
              <a:rPr lang="tr-TR" altLang="tr-TR" dirty="0" err="1" smtClean="0"/>
              <a:t>quagga</a:t>
            </a:r>
            <a:r>
              <a:rPr lang="tr-TR" altLang="tr-TR" dirty="0" smtClean="0"/>
              <a:t> örneğinden DNA’nın yapıtaşları nükleik asitleri izole etmeyi başarmışlardı.</a:t>
            </a:r>
          </a:p>
          <a:p>
            <a:pPr eaLnBrk="1" hangingPunct="1"/>
            <a:r>
              <a:rPr lang="tr-TR" altLang="tr-TR" dirty="0" err="1" smtClean="0"/>
              <a:t>Sventa</a:t>
            </a:r>
            <a:r>
              <a:rPr lang="tr-TR" altLang="tr-TR" dirty="0" smtClean="0"/>
              <a:t> </a:t>
            </a:r>
            <a:r>
              <a:rPr lang="tr-TR" altLang="tr-TR" smtClean="0"/>
              <a:t>Pääbo</a:t>
            </a:r>
            <a:r>
              <a:rPr lang="tr-TR" altLang="tr-TR" dirty="0" smtClean="0"/>
              <a:t> 2 bin 400 yaşındaki bir Mısır mumyasından bir DNA parçasını izole etti</a:t>
            </a:r>
          </a:p>
        </p:txBody>
      </p:sp>
    </p:spTree>
    <p:extLst>
      <p:ext uri="{BB962C8B-B14F-4D97-AF65-F5344CB8AC3E}">
        <p14:creationId xmlns:p14="http://schemas.microsoft.com/office/powerpoint/2010/main" val="1963918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p:txBody>
          <a:bodyPr/>
          <a:lstStyle/>
          <a:p>
            <a:pPr eaLnBrk="1" hangingPunct="1"/>
            <a:r>
              <a:rPr lang="en-US" altLang="tr-TR" smtClean="0"/>
              <a:t>Çatalhöyük’te bulunan </a:t>
            </a:r>
            <a:r>
              <a:rPr lang="tr-TR" altLang="tr-TR" smtClean="0"/>
              <a:t>D</a:t>
            </a:r>
            <a:r>
              <a:rPr lang="en-US" altLang="tr-TR" smtClean="0"/>
              <a:t>ünyanın en eski buğday örneğinden</a:t>
            </a:r>
            <a:r>
              <a:rPr lang="tr-TR" altLang="tr-TR" smtClean="0"/>
              <a:t> (8 bin 500 yıl önceye ait)</a:t>
            </a:r>
            <a:r>
              <a:rPr lang="en-US" altLang="tr-TR" smtClean="0"/>
              <a:t> </a:t>
            </a:r>
            <a:r>
              <a:rPr lang="tr-TR" altLang="tr-TR" smtClean="0"/>
              <a:t>DNA elde edilmesi.</a:t>
            </a:r>
          </a:p>
          <a:p>
            <a:pPr eaLnBrk="1" hangingPunct="1"/>
            <a:r>
              <a:rPr lang="tr-TR" altLang="tr-TR" smtClean="0"/>
              <a:t>T</a:t>
            </a:r>
            <a:r>
              <a:rPr lang="en-US" altLang="tr-TR" smtClean="0"/>
              <a:t>arihte ilk hayvancılık büyük ölçüde Doğu Anadolu’dan dünyaya yayıldı. </a:t>
            </a:r>
          </a:p>
          <a:p>
            <a:pPr eaLnBrk="1" hangingPunct="1"/>
            <a:endParaRPr lang="en-US" altLang="tr-TR" smtClean="0"/>
          </a:p>
        </p:txBody>
      </p:sp>
    </p:spTree>
    <p:extLst>
      <p:ext uri="{BB962C8B-B14F-4D97-AF65-F5344CB8AC3E}">
        <p14:creationId xmlns:p14="http://schemas.microsoft.com/office/powerpoint/2010/main" val="159625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2133600" y="152400"/>
            <a:ext cx="7772400" cy="808038"/>
          </a:xfrm>
        </p:spPr>
        <p:txBody>
          <a:bodyPr/>
          <a:lstStyle/>
          <a:p>
            <a:pPr eaLnBrk="1" hangingPunct="1"/>
            <a:r>
              <a:rPr lang="en-US" altLang="tr-TR" sz="2800" u="sng">
                <a:solidFill>
                  <a:srgbClr val="CC3399"/>
                </a:solidFill>
              </a:rPr>
              <a:t>Sagalassos</a:t>
            </a:r>
          </a:p>
        </p:txBody>
      </p:sp>
      <p:grpSp>
        <p:nvGrpSpPr>
          <p:cNvPr id="76803" name="Group 3"/>
          <p:cNvGrpSpPr>
            <a:grpSpLocks/>
          </p:cNvGrpSpPr>
          <p:nvPr/>
        </p:nvGrpSpPr>
        <p:grpSpPr bwMode="auto">
          <a:xfrm>
            <a:off x="1847850" y="836613"/>
            <a:ext cx="3733800" cy="3035300"/>
            <a:chOff x="528" y="864"/>
            <a:chExt cx="4704" cy="3150"/>
          </a:xfrm>
        </p:grpSpPr>
        <p:pic>
          <p:nvPicPr>
            <p:cNvPr id="76805" name="Picture 4" descr="l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864"/>
              <a:ext cx="4704" cy="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6" name="Oval 5"/>
            <p:cNvSpPr>
              <a:spLocks noChangeArrowheads="1"/>
            </p:cNvSpPr>
            <p:nvPr/>
          </p:nvSpPr>
          <p:spPr bwMode="auto">
            <a:xfrm>
              <a:off x="1536" y="2544"/>
              <a:ext cx="576" cy="336"/>
            </a:xfrm>
            <a:prstGeom prst="ellipse">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1800"/>
            </a:p>
          </p:txBody>
        </p:sp>
      </p:grpSp>
      <p:pic>
        <p:nvPicPr>
          <p:cNvPr id="76804" name="Picture 8" descr="Dosya:Sagalassos1.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64201" y="836614"/>
            <a:ext cx="4716463" cy="369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3408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tr-TR" altLang="tr-TR" sz="4000">
                <a:solidFill>
                  <a:srgbClr val="CC3399"/>
                </a:solidFill>
              </a:rPr>
              <a:t>ANTİK DNA ÇALIŞMALARI HANGİ SORULARI CEVAPLAR</a:t>
            </a:r>
            <a:endParaRPr lang="en-US" altLang="tr-TR" sz="4000">
              <a:solidFill>
                <a:srgbClr val="CC3399"/>
              </a:solidFill>
            </a:endParaRPr>
          </a:p>
        </p:txBody>
      </p:sp>
      <p:sp>
        <p:nvSpPr>
          <p:cNvPr id="78851" name="Rectangle 3"/>
          <p:cNvSpPr>
            <a:spLocks noGrp="1" noChangeArrowheads="1"/>
          </p:cNvSpPr>
          <p:nvPr>
            <p:ph type="body" idx="1"/>
          </p:nvPr>
        </p:nvSpPr>
        <p:spPr/>
        <p:txBody>
          <a:bodyPr>
            <a:normAutofit lnSpcReduction="10000"/>
          </a:bodyPr>
          <a:lstStyle/>
          <a:p>
            <a:pPr eaLnBrk="1" hangingPunct="1">
              <a:lnSpc>
                <a:spcPct val="80000"/>
              </a:lnSpc>
            </a:pPr>
            <a:r>
              <a:rPr lang="en-US" altLang="tr-TR" sz="2000"/>
              <a:t>Antropoloji alanında, aDNA tekniklerinin uygulanması ile,</a:t>
            </a:r>
          </a:p>
          <a:p>
            <a:pPr eaLnBrk="1" hangingPunct="1">
              <a:lnSpc>
                <a:spcPct val="80000"/>
              </a:lnSpc>
              <a:buFontTx/>
              <a:buNone/>
            </a:pPr>
            <a:r>
              <a:rPr lang="en-US" altLang="tr-TR" sz="2000"/>
              <a:t>insanlığın kökeni ve davranışları hakkında bilgi edinmek,</a:t>
            </a:r>
          </a:p>
          <a:p>
            <a:pPr eaLnBrk="1" hangingPunct="1">
              <a:lnSpc>
                <a:spcPct val="80000"/>
              </a:lnSpc>
            </a:pPr>
            <a:r>
              <a:rPr lang="en-US" altLang="tr-TR" sz="2000"/>
              <a:t>Populasyonlar arasındaki ata-torun ilişkisini ayrıntılı bir</a:t>
            </a:r>
            <a:r>
              <a:rPr lang="tr-TR" altLang="tr-TR" sz="2000"/>
              <a:t> </a:t>
            </a:r>
            <a:r>
              <a:rPr lang="en-US" altLang="tr-TR" sz="2000"/>
              <a:t>şekilde incelemek;</a:t>
            </a:r>
            <a:endParaRPr lang="tr-TR" altLang="tr-TR" sz="2000"/>
          </a:p>
          <a:p>
            <a:pPr eaLnBrk="1" hangingPunct="1">
              <a:lnSpc>
                <a:spcPct val="80000"/>
              </a:lnSpc>
            </a:pPr>
            <a:r>
              <a:rPr lang="en-US" altLang="tr-TR" sz="2000"/>
              <a:t>İnsan/primat evrimini ve hikayesini anlamak</a:t>
            </a:r>
            <a:r>
              <a:rPr lang="tr-TR" altLang="tr-TR" sz="2000"/>
              <a:t>:</a:t>
            </a:r>
          </a:p>
          <a:p>
            <a:pPr eaLnBrk="1" hangingPunct="1">
              <a:lnSpc>
                <a:spcPct val="80000"/>
              </a:lnSpc>
              <a:buFontTx/>
              <a:buNone/>
            </a:pPr>
            <a:r>
              <a:rPr lang="en-US" altLang="tr-TR" sz="2000"/>
              <a:t>Modern insan ve diğer hominidler arasındaki akrabalık</a:t>
            </a:r>
          </a:p>
          <a:p>
            <a:pPr eaLnBrk="1" hangingPunct="1">
              <a:lnSpc>
                <a:spcPct val="80000"/>
              </a:lnSpc>
              <a:buFontTx/>
              <a:buNone/>
            </a:pPr>
            <a:r>
              <a:rPr lang="en-US" altLang="tr-TR" sz="2000"/>
              <a:t>ilişkilerinin aydınlatılmasında aDNA araştırmaları oldukça</a:t>
            </a:r>
          </a:p>
          <a:p>
            <a:pPr eaLnBrk="1" hangingPunct="1">
              <a:lnSpc>
                <a:spcPct val="80000"/>
              </a:lnSpc>
              <a:buFontTx/>
              <a:buNone/>
            </a:pPr>
            <a:r>
              <a:rPr lang="en-US" altLang="tr-TR" sz="2000"/>
              <a:t>verimli sonuçlar sunmaktadır</a:t>
            </a:r>
          </a:p>
          <a:p>
            <a:pPr eaLnBrk="1" hangingPunct="1">
              <a:lnSpc>
                <a:spcPct val="80000"/>
              </a:lnSpc>
            </a:pPr>
            <a:r>
              <a:rPr lang="en-US" altLang="tr-TR" sz="2000"/>
              <a:t>Eski tarihlerde yaşamış insanlara ait kalıntılardan elde</a:t>
            </a:r>
          </a:p>
          <a:p>
            <a:pPr eaLnBrk="1" hangingPunct="1">
              <a:lnSpc>
                <a:spcPct val="80000"/>
              </a:lnSpc>
              <a:buFontTx/>
              <a:buNone/>
            </a:pPr>
            <a:r>
              <a:rPr lang="en-US" altLang="tr-TR" sz="2000"/>
              <a:t>edilen moleküler bilgi ile sosyal yapı modeline açıklık</a:t>
            </a:r>
          </a:p>
          <a:p>
            <a:pPr eaLnBrk="1" hangingPunct="1">
              <a:lnSpc>
                <a:spcPct val="80000"/>
              </a:lnSpc>
              <a:buFontTx/>
              <a:buNone/>
            </a:pPr>
            <a:r>
              <a:rPr lang="en-US" altLang="tr-TR" sz="2000"/>
              <a:t>getirmek;</a:t>
            </a:r>
          </a:p>
          <a:p>
            <a:pPr eaLnBrk="1" hangingPunct="1">
              <a:lnSpc>
                <a:spcPct val="80000"/>
              </a:lnSpc>
            </a:pPr>
            <a:r>
              <a:rPr lang="en-US" altLang="tr-TR" sz="2000"/>
              <a:t>Cinsiyet belirlemek</a:t>
            </a:r>
            <a:endParaRPr lang="tr-TR" altLang="tr-TR" sz="2000"/>
          </a:p>
          <a:p>
            <a:pPr eaLnBrk="1" hangingPunct="1">
              <a:lnSpc>
                <a:spcPct val="80000"/>
              </a:lnSpc>
            </a:pPr>
            <a:r>
              <a:rPr lang="en-US" altLang="tr-TR" sz="2000"/>
              <a:t>Tarih öncesi hastalıklara ait sorulara cevap bulabilmek</a:t>
            </a:r>
          </a:p>
        </p:txBody>
      </p:sp>
    </p:spTree>
    <p:extLst>
      <p:ext uri="{BB962C8B-B14F-4D97-AF65-F5344CB8AC3E}">
        <p14:creationId xmlns:p14="http://schemas.microsoft.com/office/powerpoint/2010/main" val="3381218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tr-TR" altLang="tr-TR" sz="4000">
                <a:solidFill>
                  <a:srgbClr val="CC3399"/>
                </a:solidFill>
              </a:rPr>
              <a:t>Antik DNA ÇALIŞMALARINDAKİ ZORLUKLAR</a:t>
            </a:r>
            <a:endParaRPr lang="en-US" altLang="tr-TR" sz="4000">
              <a:solidFill>
                <a:srgbClr val="CC3399"/>
              </a:solidFill>
            </a:endParaRPr>
          </a:p>
        </p:txBody>
      </p:sp>
      <p:sp>
        <p:nvSpPr>
          <p:cNvPr id="79875" name="Rectangle 3"/>
          <p:cNvSpPr>
            <a:spLocks noGrp="1" noChangeArrowheads="1"/>
          </p:cNvSpPr>
          <p:nvPr>
            <p:ph type="body" idx="1"/>
          </p:nvPr>
        </p:nvSpPr>
        <p:spPr/>
        <p:txBody>
          <a:bodyPr>
            <a:normAutofit fontScale="92500" lnSpcReduction="20000"/>
          </a:bodyPr>
          <a:lstStyle/>
          <a:p>
            <a:pPr eaLnBrk="1" hangingPunct="1">
              <a:lnSpc>
                <a:spcPct val="80000"/>
              </a:lnSpc>
            </a:pPr>
            <a:r>
              <a:rPr lang="en-US" altLang="tr-TR" sz="1600"/>
              <a:t>aDNA metodları eldeki materyale zarar verir.</a:t>
            </a:r>
            <a:endParaRPr lang="tr-TR" altLang="tr-TR" sz="1600"/>
          </a:p>
          <a:p>
            <a:pPr eaLnBrk="1" hangingPunct="1">
              <a:lnSpc>
                <a:spcPct val="80000"/>
              </a:lnSpc>
            </a:pPr>
            <a:r>
              <a:rPr lang="tr-TR" altLang="tr-TR" sz="1600"/>
              <a:t>Kontaminasyon</a:t>
            </a:r>
          </a:p>
          <a:p>
            <a:pPr eaLnBrk="1" hangingPunct="1">
              <a:lnSpc>
                <a:spcPct val="80000"/>
              </a:lnSpc>
            </a:pPr>
            <a:r>
              <a:rPr lang="tr-TR" altLang="tr-TR" sz="1600"/>
              <a:t>Örnek yüzeyinin zımpara ile uzaklaştırılması</a:t>
            </a:r>
          </a:p>
          <a:p>
            <a:pPr eaLnBrk="1" hangingPunct="1">
              <a:lnSpc>
                <a:spcPct val="80000"/>
              </a:lnSpc>
              <a:buFontTx/>
              <a:buNone/>
            </a:pPr>
            <a:r>
              <a:rPr lang="tr-TR" altLang="tr-TR" sz="1600"/>
              <a:t>		􀂄 Kısa dalga boylu UV ışığı (254 nm)</a:t>
            </a:r>
          </a:p>
          <a:p>
            <a:pPr eaLnBrk="1" hangingPunct="1">
              <a:lnSpc>
                <a:spcPct val="80000"/>
              </a:lnSpc>
              <a:buFontTx/>
              <a:buNone/>
            </a:pPr>
            <a:r>
              <a:rPr lang="tr-TR" altLang="tr-TR" sz="1600"/>
              <a:t>		􀂄 Çamaşır suyu</a:t>
            </a:r>
          </a:p>
          <a:p>
            <a:pPr eaLnBrk="1" hangingPunct="1">
              <a:lnSpc>
                <a:spcPct val="80000"/>
              </a:lnSpc>
              <a:buFontTx/>
              <a:buNone/>
            </a:pPr>
            <a:r>
              <a:rPr lang="tr-TR" altLang="tr-TR" sz="1600"/>
              <a:t>		􀂄 Asit ile muamele etmek</a:t>
            </a:r>
          </a:p>
          <a:p>
            <a:pPr eaLnBrk="1" hangingPunct="1">
              <a:lnSpc>
                <a:spcPct val="80000"/>
              </a:lnSpc>
              <a:buFontTx/>
              <a:buNone/>
            </a:pPr>
            <a:r>
              <a:rPr lang="tr-TR" altLang="tr-TR" sz="1600"/>
              <a:t>		􀂄 aDNA analizlerinin yapıldığı laboratuarlar moleküler analizlerinin</a:t>
            </a:r>
          </a:p>
          <a:p>
            <a:pPr eaLnBrk="1" hangingPunct="1">
              <a:lnSpc>
                <a:spcPct val="80000"/>
              </a:lnSpc>
              <a:buFontTx/>
              <a:buNone/>
            </a:pPr>
            <a:r>
              <a:rPr lang="tr-TR" altLang="tr-TR" sz="1600"/>
              <a:t>yürütüldüğü diğer laboratuarlardan ayrı tutulmalı</a:t>
            </a:r>
          </a:p>
          <a:p>
            <a:pPr eaLnBrk="1" hangingPunct="1">
              <a:lnSpc>
                <a:spcPct val="80000"/>
              </a:lnSpc>
              <a:buFontTx/>
              <a:buNone/>
            </a:pPr>
            <a:r>
              <a:rPr lang="tr-TR" altLang="tr-TR" sz="1600"/>
              <a:t>		􀂄 Korumalı giysiler (özel başlıklar, galoşlar, eldivenler ve yüz maskeleri</a:t>
            </a:r>
          </a:p>
          <a:p>
            <a:pPr eaLnBrk="1" hangingPunct="1">
              <a:lnSpc>
                <a:spcPct val="80000"/>
              </a:lnSpc>
              <a:buFontTx/>
              <a:buNone/>
            </a:pPr>
            <a:r>
              <a:rPr lang="tr-TR" altLang="tr-TR" sz="1600"/>
              <a:t>gibi) kullanılmalı</a:t>
            </a:r>
          </a:p>
          <a:p>
            <a:pPr eaLnBrk="1" hangingPunct="1">
              <a:lnSpc>
                <a:spcPct val="80000"/>
              </a:lnSpc>
              <a:buFontTx/>
              <a:buNone/>
            </a:pPr>
            <a:r>
              <a:rPr lang="tr-TR" altLang="tr-TR" sz="1600"/>
              <a:t>		􀂄 Laboratuar yüzeyleri sterilize edilmelidir.</a:t>
            </a:r>
          </a:p>
          <a:p>
            <a:pPr eaLnBrk="1" hangingPunct="1">
              <a:lnSpc>
                <a:spcPct val="80000"/>
              </a:lnSpc>
              <a:buFontTx/>
              <a:buNone/>
            </a:pPr>
            <a:endParaRPr lang="tr-TR" altLang="tr-TR" sz="1600"/>
          </a:p>
          <a:p>
            <a:pPr eaLnBrk="1" hangingPunct="1">
              <a:lnSpc>
                <a:spcPct val="80000"/>
              </a:lnSpc>
              <a:buFontTx/>
              <a:buNone/>
            </a:pPr>
            <a:endParaRPr lang="tr-TR" altLang="tr-TR" sz="1600"/>
          </a:p>
          <a:p>
            <a:pPr eaLnBrk="1" hangingPunct="1">
              <a:lnSpc>
                <a:spcPct val="80000"/>
              </a:lnSpc>
            </a:pPr>
            <a:r>
              <a:rPr lang="en-US" altLang="tr-TR" sz="1600" b="1"/>
              <a:t>DNA </a:t>
            </a:r>
            <a:r>
              <a:rPr lang="en-US" altLang="tr-TR" sz="1600"/>
              <a:t>degradasyonu</a:t>
            </a:r>
            <a:endParaRPr lang="tr-TR" altLang="tr-TR" sz="1600"/>
          </a:p>
          <a:p>
            <a:pPr eaLnBrk="1" hangingPunct="1">
              <a:lnSpc>
                <a:spcPct val="80000"/>
              </a:lnSpc>
            </a:pPr>
            <a:r>
              <a:rPr lang="tr-TR" altLang="tr-TR" sz="1600" b="1"/>
              <a:t>Örnek Sayısı</a:t>
            </a:r>
          </a:p>
          <a:p>
            <a:pPr eaLnBrk="1" hangingPunct="1">
              <a:lnSpc>
                <a:spcPct val="80000"/>
              </a:lnSpc>
            </a:pPr>
            <a:r>
              <a:rPr lang="tr-TR" altLang="tr-TR" sz="1600" b="1"/>
              <a:t>Etik</a:t>
            </a:r>
          </a:p>
          <a:p>
            <a:pPr eaLnBrk="1" hangingPunct="1">
              <a:lnSpc>
                <a:spcPct val="80000"/>
              </a:lnSpc>
            </a:pPr>
            <a:endParaRPr lang="en-US" altLang="tr-TR" sz="1600"/>
          </a:p>
        </p:txBody>
      </p:sp>
    </p:spTree>
    <p:extLst>
      <p:ext uri="{BB962C8B-B14F-4D97-AF65-F5344CB8AC3E}">
        <p14:creationId xmlns:p14="http://schemas.microsoft.com/office/powerpoint/2010/main" val="2236118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body" idx="1"/>
          </p:nvPr>
        </p:nvSpPr>
        <p:spPr/>
        <p:txBody>
          <a:bodyPr/>
          <a:lstStyle/>
          <a:p>
            <a:pPr eaLnBrk="1" hangingPunct="1">
              <a:lnSpc>
                <a:spcPct val="90000"/>
              </a:lnSpc>
            </a:pPr>
            <a:r>
              <a:rPr lang="tr-TR" altLang="tr-TR" smtClean="0"/>
              <a:t>Moleküler ön çalışmalar</a:t>
            </a:r>
            <a:endParaRPr lang="en-US" altLang="tr-TR" smtClean="0"/>
          </a:p>
          <a:p>
            <a:pPr lvl="1" eaLnBrk="1" hangingPunct="1">
              <a:lnSpc>
                <a:spcPct val="90000"/>
              </a:lnSpc>
            </a:pPr>
            <a:r>
              <a:rPr lang="tr-TR" altLang="tr-TR" smtClean="0"/>
              <a:t>DNA miktarı saptaması</a:t>
            </a:r>
            <a:endParaRPr lang="en-US" altLang="tr-TR" smtClean="0"/>
          </a:p>
          <a:p>
            <a:pPr lvl="1" eaLnBrk="1" hangingPunct="1">
              <a:lnSpc>
                <a:spcPct val="90000"/>
              </a:lnSpc>
            </a:pPr>
            <a:r>
              <a:rPr lang="tr-TR" altLang="tr-TR" smtClean="0"/>
              <a:t>İnhibitörlerin var olup olmadığının saptanması</a:t>
            </a:r>
            <a:endParaRPr lang="en-US" altLang="tr-TR" smtClean="0"/>
          </a:p>
          <a:p>
            <a:pPr eaLnBrk="1" hangingPunct="1">
              <a:lnSpc>
                <a:spcPct val="90000"/>
              </a:lnSpc>
            </a:pPr>
            <a:r>
              <a:rPr lang="tr-TR" altLang="tr-TR" smtClean="0"/>
              <a:t>Temiz protokoller</a:t>
            </a:r>
            <a:endParaRPr lang="en-US" altLang="tr-TR" smtClean="0"/>
          </a:p>
          <a:p>
            <a:pPr lvl="1" eaLnBrk="1" hangingPunct="1">
              <a:lnSpc>
                <a:spcPct val="90000"/>
              </a:lnSpc>
            </a:pPr>
            <a:r>
              <a:rPr lang="tr-TR" altLang="tr-TR" smtClean="0"/>
              <a:t>Pozitif Basınç odaları</a:t>
            </a:r>
            <a:endParaRPr lang="en-US" altLang="tr-TR" smtClean="0"/>
          </a:p>
          <a:p>
            <a:pPr lvl="1" eaLnBrk="1" hangingPunct="1">
              <a:lnSpc>
                <a:spcPct val="90000"/>
              </a:lnSpc>
            </a:pPr>
            <a:r>
              <a:rPr lang="tr-TR" altLang="tr-TR" smtClean="0"/>
              <a:t>Temiz Hood’lar</a:t>
            </a:r>
            <a:endParaRPr lang="en-US" altLang="tr-TR" smtClean="0"/>
          </a:p>
          <a:p>
            <a:pPr lvl="1" eaLnBrk="1" hangingPunct="1">
              <a:lnSpc>
                <a:spcPct val="90000"/>
              </a:lnSpc>
            </a:pPr>
            <a:r>
              <a:rPr lang="tr-TR" altLang="tr-TR" smtClean="0"/>
              <a:t>Özel lab kıyafetleri</a:t>
            </a:r>
            <a:endParaRPr lang="en-US" altLang="tr-TR" smtClean="0"/>
          </a:p>
          <a:p>
            <a:pPr lvl="1" eaLnBrk="1" hangingPunct="1">
              <a:lnSpc>
                <a:spcPct val="90000"/>
              </a:lnSpc>
            </a:pPr>
            <a:r>
              <a:rPr lang="tr-TR" altLang="tr-TR" smtClean="0"/>
              <a:t>Yeni amplifikasyon teknikleri</a:t>
            </a:r>
            <a:endParaRPr lang="en-US" altLang="tr-TR" smtClean="0"/>
          </a:p>
          <a:p>
            <a:pPr lvl="1" eaLnBrk="1" hangingPunct="1">
              <a:lnSpc>
                <a:spcPct val="90000"/>
              </a:lnSpc>
            </a:pPr>
            <a:r>
              <a:rPr lang="tr-TR" altLang="tr-TR" smtClean="0"/>
              <a:t>DNA kırıcı metodların kullanılması</a:t>
            </a:r>
            <a:r>
              <a:rPr lang="en-US" altLang="tr-TR" smtClean="0"/>
              <a:t> </a:t>
            </a:r>
          </a:p>
          <a:p>
            <a:pPr eaLnBrk="1" hangingPunct="1">
              <a:lnSpc>
                <a:spcPct val="90000"/>
              </a:lnSpc>
            </a:pPr>
            <a:endParaRPr lang="en-US" altLang="tr-TR" smtClean="0"/>
          </a:p>
        </p:txBody>
      </p:sp>
    </p:spTree>
    <p:extLst>
      <p:ext uri="{BB962C8B-B14F-4D97-AF65-F5344CB8AC3E}">
        <p14:creationId xmlns:p14="http://schemas.microsoft.com/office/powerpoint/2010/main" val="1329103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1774826" y="260350"/>
            <a:ext cx="8893175" cy="1143000"/>
          </a:xfrm>
        </p:spPr>
        <p:txBody>
          <a:bodyPr>
            <a:normAutofit fontScale="90000"/>
          </a:bodyPr>
          <a:lstStyle/>
          <a:p>
            <a:pPr eaLnBrk="1" hangingPunct="1"/>
            <a:r>
              <a:rPr lang="tr-TR" altLang="tr-TR" sz="4000">
                <a:solidFill>
                  <a:srgbClr val="CC3399"/>
                </a:solidFill>
              </a:rPr>
              <a:t>Antik DN</a:t>
            </a:r>
            <a:r>
              <a:rPr lang="en-US" altLang="tr-TR" sz="4000">
                <a:solidFill>
                  <a:srgbClr val="CC3399"/>
                </a:solidFill>
              </a:rPr>
              <a:t>A çalışmalarında</a:t>
            </a:r>
            <a:r>
              <a:rPr lang="tr-TR" altLang="tr-TR" sz="4000">
                <a:solidFill>
                  <a:srgbClr val="CC3399"/>
                </a:solidFill>
              </a:rPr>
              <a:t> </a:t>
            </a:r>
            <a:r>
              <a:rPr lang="en-US" altLang="tr-TR" sz="4000">
                <a:solidFill>
                  <a:srgbClr val="CC3399"/>
                </a:solidFill>
              </a:rPr>
              <a:t>yararlanılan</a:t>
            </a:r>
            <a:br>
              <a:rPr lang="en-US" altLang="tr-TR" sz="4000">
                <a:solidFill>
                  <a:srgbClr val="CC3399"/>
                </a:solidFill>
              </a:rPr>
            </a:br>
            <a:r>
              <a:rPr lang="en-US" altLang="tr-TR" sz="4000">
                <a:solidFill>
                  <a:srgbClr val="CC3399"/>
                </a:solidFill>
              </a:rPr>
              <a:t>DNA kayn</a:t>
            </a:r>
            <a:r>
              <a:rPr lang="tr-TR" altLang="tr-TR" sz="4000">
                <a:solidFill>
                  <a:srgbClr val="CC3399"/>
                </a:solidFill>
              </a:rPr>
              <a:t>akları</a:t>
            </a:r>
            <a:endParaRPr lang="en-US" altLang="tr-TR" sz="4000">
              <a:solidFill>
                <a:srgbClr val="CC3399"/>
              </a:solidFill>
            </a:endParaRPr>
          </a:p>
        </p:txBody>
      </p:sp>
      <p:sp>
        <p:nvSpPr>
          <p:cNvPr id="81923" name="Rectangle 3"/>
          <p:cNvSpPr>
            <a:spLocks noGrp="1" noChangeArrowheads="1"/>
          </p:cNvSpPr>
          <p:nvPr>
            <p:ph type="body" idx="1"/>
          </p:nvPr>
        </p:nvSpPr>
        <p:spPr/>
        <p:txBody>
          <a:bodyPr/>
          <a:lstStyle/>
          <a:p>
            <a:pPr eaLnBrk="1" hangingPunct="1"/>
            <a:r>
              <a:rPr lang="en-US" altLang="tr-TR" smtClean="0"/>
              <a:t>Nukleus </a:t>
            </a:r>
            <a:r>
              <a:rPr lang="tr-TR" altLang="tr-TR" smtClean="0"/>
              <a:t>DNA</a:t>
            </a:r>
          </a:p>
          <a:p>
            <a:pPr eaLnBrk="1" hangingPunct="1"/>
            <a:endParaRPr lang="tr-TR" altLang="tr-TR" smtClean="0"/>
          </a:p>
          <a:p>
            <a:pPr eaLnBrk="1" hangingPunct="1"/>
            <a:r>
              <a:rPr lang="en-US" altLang="tr-TR" smtClean="0"/>
              <a:t>Organeller içinde</a:t>
            </a:r>
            <a:r>
              <a:rPr lang="tr-TR" altLang="tr-TR" smtClean="0"/>
              <a:t>ki DNA</a:t>
            </a:r>
          </a:p>
          <a:p>
            <a:pPr eaLnBrk="1" hangingPunct="1"/>
            <a:endParaRPr lang="tr-TR" altLang="tr-TR" smtClean="0"/>
          </a:p>
          <a:p>
            <a:pPr eaLnBrk="1" hangingPunct="1"/>
            <a:r>
              <a:rPr lang="en-US" altLang="tr-TR" smtClean="0"/>
              <a:t>Nukleus DNA’sı ile karşılaştırılacak olursa </a:t>
            </a:r>
            <a:r>
              <a:rPr lang="tr-TR" altLang="tr-TR" smtClean="0"/>
              <a:t>Antik </a:t>
            </a:r>
            <a:r>
              <a:rPr lang="en-US" altLang="tr-TR" smtClean="0"/>
              <a:t>DNA</a:t>
            </a:r>
            <a:r>
              <a:rPr lang="tr-TR" altLang="tr-TR" smtClean="0"/>
              <a:t> </a:t>
            </a:r>
            <a:r>
              <a:rPr lang="en-US" altLang="tr-TR" smtClean="0"/>
              <a:t>çalışmalarında organel DNA’sı tercih edilir.</a:t>
            </a:r>
          </a:p>
        </p:txBody>
      </p:sp>
    </p:spTree>
    <p:extLst>
      <p:ext uri="{BB962C8B-B14F-4D97-AF65-F5344CB8AC3E}">
        <p14:creationId xmlns:p14="http://schemas.microsoft.com/office/powerpoint/2010/main" val="2364343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tr-TR" altLang="tr-TR" sz="4000"/>
              <a:t>POPULASYON TARİHİ ÇALIŞMALARI</a:t>
            </a:r>
            <a:endParaRPr lang="en-US" altLang="tr-TR" sz="4000"/>
          </a:p>
        </p:txBody>
      </p:sp>
      <p:sp>
        <p:nvSpPr>
          <p:cNvPr id="82947" name="Rectangle 3"/>
          <p:cNvSpPr>
            <a:spLocks noGrp="1" noChangeArrowheads="1"/>
          </p:cNvSpPr>
          <p:nvPr>
            <p:ph type="body" idx="1"/>
          </p:nvPr>
        </p:nvSpPr>
        <p:spPr/>
        <p:txBody>
          <a:bodyPr/>
          <a:lstStyle/>
          <a:p>
            <a:pPr eaLnBrk="1" hangingPunct="1">
              <a:lnSpc>
                <a:spcPct val="90000"/>
              </a:lnSpc>
            </a:pPr>
            <a:r>
              <a:rPr lang="tr-TR" altLang="ja-JP"/>
              <a:t>İnsanın evrimsel sürecinde Anadolu'nun önemli bir yeri vardır. Çünkü insan ilk Afrika’da ortaya çıktıktan sonra Ortadoğu üzerinden Anadolu’ya ve oradan da dünyanın diğer bölgelerine göç etmiştir.</a:t>
            </a:r>
          </a:p>
          <a:p>
            <a:pPr eaLnBrk="1" hangingPunct="1">
              <a:lnSpc>
                <a:spcPct val="90000"/>
              </a:lnSpc>
            </a:pPr>
            <a:r>
              <a:rPr lang="tr-TR" altLang="ja-JP"/>
              <a:t>Tarihsel süreç içerisinde Anadolu toprakları doğudan batıya ve batıdan doğuya giden pek çok uygarlığa hem ev sahipliği yapmış hem de köprü oluşturmuştur. </a:t>
            </a:r>
          </a:p>
          <a:p>
            <a:pPr eaLnBrk="1" hangingPunct="1">
              <a:lnSpc>
                <a:spcPct val="90000"/>
              </a:lnSpc>
            </a:pPr>
            <a:r>
              <a:rPr lang="tr-TR" altLang="ja-JP"/>
              <a:t>Paleolitik dönemden, günümüze kadar Anadolu birçok uygarlığa ev sahipliği yapmıştır. </a:t>
            </a:r>
            <a:endParaRPr lang="en-US" altLang="tr-TR"/>
          </a:p>
        </p:txBody>
      </p:sp>
    </p:spTree>
    <p:extLst>
      <p:ext uri="{BB962C8B-B14F-4D97-AF65-F5344CB8AC3E}">
        <p14:creationId xmlns:p14="http://schemas.microsoft.com/office/powerpoint/2010/main" val="32349259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452</Words>
  <Application>Microsoft Office PowerPoint</Application>
  <PresentationFormat>Geniş ekran</PresentationFormat>
  <Paragraphs>79</Paragraphs>
  <Slides>13</Slides>
  <Notes>1</Notes>
  <HiddenSlides>0</HiddenSlides>
  <MMClips>0</MMClips>
  <ScaleCrop>false</ScaleCrop>
  <HeadingPairs>
    <vt:vector size="8" baseType="variant">
      <vt:variant>
        <vt:lpstr>Kullanılan Yazı Tipleri</vt:lpstr>
      </vt:variant>
      <vt:variant>
        <vt:i4>5</vt:i4>
      </vt:variant>
      <vt:variant>
        <vt:lpstr>Tema</vt:lpstr>
      </vt:variant>
      <vt:variant>
        <vt:i4>1</vt:i4>
      </vt:variant>
      <vt:variant>
        <vt:lpstr>Eklenmiş OLE Hizmet Programları</vt:lpstr>
      </vt:variant>
      <vt:variant>
        <vt:i4>1</vt:i4>
      </vt:variant>
      <vt:variant>
        <vt:lpstr>Slayt Başlıkları</vt:lpstr>
      </vt:variant>
      <vt:variant>
        <vt:i4>13</vt:i4>
      </vt:variant>
    </vt:vector>
  </HeadingPairs>
  <TitlesOfParts>
    <vt:vector size="20" baseType="lpstr">
      <vt:lpstr>MS PGothic</vt:lpstr>
      <vt:lpstr>游ゴシック</vt:lpstr>
      <vt:lpstr>Arial</vt:lpstr>
      <vt:lpstr>Calibri</vt:lpstr>
      <vt:lpstr>Calibri Light</vt:lpstr>
      <vt:lpstr>Office Teması</vt:lpstr>
      <vt:lpstr>Drawing</vt:lpstr>
      <vt:lpstr>İnsanda Biyolojik Çeşitlilik</vt:lpstr>
      <vt:lpstr> ANTİK DNA ÇALIŞMALARI  DÜNYA VE ÜLKEMİZDEKİ ANTİK DNA ÇALIŞMALARI</vt:lpstr>
      <vt:lpstr>PowerPoint Sunusu</vt:lpstr>
      <vt:lpstr>Sagalassos</vt:lpstr>
      <vt:lpstr>ANTİK DNA ÇALIŞMALARI HANGİ SORULARI CEVAPLAR</vt:lpstr>
      <vt:lpstr>Antik DNA ÇALIŞMALARINDAKİ ZORLUKLAR</vt:lpstr>
      <vt:lpstr>PowerPoint Sunusu</vt:lpstr>
      <vt:lpstr>Antik DNA çalışmalarında yararlanılan DNA kaynakları</vt:lpstr>
      <vt:lpstr>POPULASYON TARİHİ ÇALIŞMALARI</vt:lpstr>
      <vt:lpstr>İLK ÇALIŞMALAR</vt:lpstr>
      <vt:lpstr>PowerPoint Sunusu</vt:lpstr>
      <vt:lpstr>BU ALANDAKİ SORUNLAR</vt:lpstr>
      <vt:lpstr> BU ÇALIŞMALARIN SONUÇLARI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ANTİK DNA ÇALIŞMALARI  DÜNYA VE ÜLKEMİZDEKİ ANTİK DNA ÇALIŞMALARI</dc:title>
  <dc:creator>Windows Kullanıcısı</dc:creator>
  <cp:lastModifiedBy>Windows Kullanıcısı</cp:lastModifiedBy>
  <cp:revision>3</cp:revision>
  <dcterms:created xsi:type="dcterms:W3CDTF">2018-01-15T19:23:27Z</dcterms:created>
  <dcterms:modified xsi:type="dcterms:W3CDTF">2018-01-16T11:26:53Z</dcterms:modified>
</cp:coreProperties>
</file>