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CAB8755-0C91-6744-9A78-B90D03623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Introductıon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cıvıl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persons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A258183-0C3C-6B47-A7ED-8BA2EC8EA4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Rules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socıal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 I</a:t>
            </a:r>
          </a:p>
        </p:txBody>
      </p:sp>
    </p:spTree>
    <p:extLst>
      <p:ext uri="{BB962C8B-B14F-4D97-AF65-F5344CB8AC3E}">
        <p14:creationId xmlns:p14="http://schemas.microsoft.com/office/powerpoint/2010/main" val="179632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Rules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socıal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Rules of </a:t>
            </a:r>
            <a:r>
              <a:rPr lang="tr-TR" dirty="0" err="1"/>
              <a:t>politeness</a:t>
            </a:r>
            <a:r>
              <a:rPr lang="tr-TR" dirty="0"/>
              <a:t> vs. Legal </a:t>
            </a:r>
            <a:r>
              <a:rPr lang="tr-TR" dirty="0" err="1"/>
              <a:t>rules</a:t>
            </a:r>
            <a:endParaRPr lang="tr-TR" dirty="0"/>
          </a:p>
          <a:p>
            <a:r>
              <a:rPr lang="tr-TR" dirty="0"/>
              <a:t>1.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Sanction</a:t>
            </a:r>
            <a:r>
              <a:rPr lang="tr-TR" dirty="0"/>
              <a:t> of </a:t>
            </a:r>
            <a:r>
              <a:rPr lang="tr-TR" dirty="0" err="1"/>
              <a:t>rules</a:t>
            </a:r>
            <a:r>
              <a:rPr lang="tr-TR" dirty="0"/>
              <a:t> of </a:t>
            </a:r>
            <a:r>
              <a:rPr lang="tr-TR" dirty="0" err="1"/>
              <a:t>politeness</a:t>
            </a:r>
            <a:r>
              <a:rPr lang="tr-TR" dirty="0"/>
              <a:t> is moral, </a:t>
            </a:r>
            <a:r>
              <a:rPr lang="tr-TR" dirty="0" err="1"/>
              <a:t>however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sanction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legal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based</a:t>
            </a:r>
            <a:r>
              <a:rPr lang="tr-TR" dirty="0"/>
              <a:t> on 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sanctions</a:t>
            </a:r>
            <a:r>
              <a:rPr lang="tr-TR" dirty="0"/>
              <a:t>. </a:t>
            </a:r>
          </a:p>
          <a:p>
            <a:r>
              <a:rPr lang="tr-TR" dirty="0"/>
              <a:t>2. </a:t>
            </a:r>
            <a:r>
              <a:rPr lang="tr-TR" dirty="0" err="1"/>
              <a:t>Many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legal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written</a:t>
            </a:r>
            <a:r>
              <a:rPr lang="tr-TR" dirty="0"/>
              <a:t> </a:t>
            </a:r>
            <a:r>
              <a:rPr lang="tr-TR" dirty="0" err="1"/>
              <a:t>however</a:t>
            </a:r>
            <a:r>
              <a:rPr lang="tr-TR" dirty="0"/>
              <a:t>, </a:t>
            </a:r>
            <a:r>
              <a:rPr lang="tr-TR" dirty="0" err="1"/>
              <a:t>rules</a:t>
            </a:r>
            <a:r>
              <a:rPr lang="tr-TR" dirty="0"/>
              <a:t> of </a:t>
            </a:r>
            <a:r>
              <a:rPr lang="tr-TR" dirty="0" err="1"/>
              <a:t>politeness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not </a:t>
            </a:r>
            <a:r>
              <a:rPr lang="tr-TR" dirty="0" err="1"/>
              <a:t>written</a:t>
            </a:r>
            <a:r>
              <a:rPr lang="tr-TR" dirty="0"/>
              <a:t>. </a:t>
            </a:r>
          </a:p>
          <a:p>
            <a:r>
              <a:rPr lang="tr-TR" dirty="0"/>
              <a:t>3. Rules of </a:t>
            </a:r>
            <a:r>
              <a:rPr lang="tr-TR" dirty="0" err="1"/>
              <a:t>politeness</a:t>
            </a:r>
            <a:r>
              <a:rPr lang="tr-TR" dirty="0"/>
              <a:t> </a:t>
            </a:r>
            <a:r>
              <a:rPr lang="tr-TR" dirty="0" err="1"/>
              <a:t>bear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obligations</a:t>
            </a:r>
            <a:r>
              <a:rPr lang="tr-TR" dirty="0"/>
              <a:t>, </a:t>
            </a:r>
            <a:r>
              <a:rPr lang="tr-TR" dirty="0" err="1"/>
              <a:t>however</a:t>
            </a:r>
            <a:r>
              <a:rPr lang="tr-TR" dirty="0"/>
              <a:t>, legal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bear</a:t>
            </a:r>
            <a:r>
              <a:rPr lang="tr-TR" dirty="0"/>
              <a:t> </a:t>
            </a:r>
            <a:r>
              <a:rPr lang="tr-TR" dirty="0" err="1"/>
              <a:t>obligations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give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competences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rights</a:t>
            </a:r>
            <a:r>
              <a:rPr lang="tr-TR" dirty="0"/>
              <a:t>. </a:t>
            </a:r>
          </a:p>
          <a:p>
            <a:r>
              <a:rPr lang="tr-TR" dirty="0"/>
              <a:t>4.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scope</a:t>
            </a:r>
            <a:r>
              <a:rPr lang="tr-TR" dirty="0"/>
              <a:t> of legal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broader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’ of </a:t>
            </a:r>
            <a:r>
              <a:rPr lang="tr-TR"/>
              <a:t>politeness.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6743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F3A6737-CA7E-0B40-80FF-1D1B51F43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CA5AD8-0671-7841-BA52-E903A7F2F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isn’t</a:t>
            </a:r>
            <a:r>
              <a:rPr lang="tr-TR" dirty="0"/>
              <a:t> a </a:t>
            </a:r>
            <a:r>
              <a:rPr lang="tr-TR" dirty="0" err="1"/>
              <a:t>strict</a:t>
            </a:r>
            <a:r>
              <a:rPr lang="tr-TR" dirty="0"/>
              <a:t> </a:t>
            </a:r>
            <a:r>
              <a:rPr lang="tr-TR" dirty="0" err="1"/>
              <a:t>distiction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legal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three</a:t>
            </a:r>
            <a:r>
              <a:rPr lang="tr-TR" dirty="0"/>
              <a:t> </a:t>
            </a:r>
            <a:r>
              <a:rPr lang="tr-TR" dirty="0" err="1"/>
              <a:t>rule</a:t>
            </a:r>
            <a:r>
              <a:rPr lang="tr-TR" dirty="0"/>
              <a:t> </a:t>
            </a:r>
            <a:r>
              <a:rPr lang="tr-TR" dirty="0" err="1"/>
              <a:t>types</a:t>
            </a:r>
            <a:r>
              <a:rPr lang="tr-TR" dirty="0"/>
              <a:t>, </a:t>
            </a:r>
            <a:r>
              <a:rPr lang="tr-TR" dirty="0" err="1"/>
              <a:t>such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a legal </a:t>
            </a:r>
            <a:r>
              <a:rPr lang="tr-TR" dirty="0" err="1"/>
              <a:t>rule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</a:t>
            </a:r>
            <a:r>
              <a:rPr lang="tr-TR" dirty="0" err="1"/>
              <a:t>become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</a:t>
            </a:r>
            <a:r>
              <a:rPr lang="tr-TR" dirty="0"/>
              <a:t> in time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vice</a:t>
            </a:r>
            <a:r>
              <a:rPr lang="tr-TR" dirty="0"/>
              <a:t> </a:t>
            </a:r>
            <a:r>
              <a:rPr lang="tr-TR" dirty="0" err="1"/>
              <a:t>versa</a:t>
            </a:r>
            <a:r>
              <a:rPr lang="tr-TR" dirty="0"/>
              <a:t>, an </a:t>
            </a:r>
            <a:r>
              <a:rPr lang="tr-TR" dirty="0" err="1"/>
              <a:t>ethical</a:t>
            </a:r>
            <a:r>
              <a:rPr lang="tr-TR" dirty="0"/>
              <a:t> </a:t>
            </a:r>
            <a:r>
              <a:rPr lang="tr-TR" dirty="0" err="1"/>
              <a:t>rule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</a:t>
            </a:r>
            <a:r>
              <a:rPr lang="tr-TR" dirty="0" err="1"/>
              <a:t>become</a:t>
            </a:r>
            <a:r>
              <a:rPr lang="tr-TR" dirty="0"/>
              <a:t> legal </a:t>
            </a:r>
            <a:r>
              <a:rPr lang="tr-TR" dirty="0" err="1"/>
              <a:t>rule</a:t>
            </a:r>
            <a:r>
              <a:rPr lang="tr-TR" dirty="0"/>
              <a:t>. </a:t>
            </a:r>
          </a:p>
          <a:p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relationship</a:t>
            </a:r>
            <a:r>
              <a:rPr lang="tr-TR" dirty="0"/>
              <a:t> </a:t>
            </a:r>
            <a:r>
              <a:rPr lang="tr-TR" dirty="0" err="1"/>
              <a:t>shouldn’t</a:t>
            </a:r>
            <a:r>
              <a:rPr lang="tr-TR" dirty="0"/>
              <a:t> be </a:t>
            </a:r>
            <a:r>
              <a:rPr lang="tr-TR" dirty="0" err="1"/>
              <a:t>interchangeable</a:t>
            </a:r>
            <a:r>
              <a:rPr lang="tr-TR" dirty="0"/>
              <a:t> </a:t>
            </a:r>
            <a:r>
              <a:rPr lang="tr-TR" dirty="0" err="1"/>
              <a:t>relationship</a:t>
            </a:r>
            <a:r>
              <a:rPr lang="tr-TR" dirty="0"/>
              <a:t>. A </a:t>
            </a:r>
            <a:r>
              <a:rPr lang="tr-TR" dirty="0" err="1"/>
              <a:t>rule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be </a:t>
            </a:r>
            <a:r>
              <a:rPr lang="tr-TR" dirty="0" err="1"/>
              <a:t>regulated</a:t>
            </a:r>
            <a:r>
              <a:rPr lang="tr-TR" dirty="0"/>
              <a:t> as a legal </a:t>
            </a:r>
            <a:r>
              <a:rPr lang="tr-TR" dirty="0" err="1"/>
              <a:t>rule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can be </a:t>
            </a:r>
            <a:r>
              <a:rPr lang="tr-TR" dirty="0" err="1"/>
              <a:t>applyed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legal </a:t>
            </a:r>
            <a:r>
              <a:rPr lang="tr-TR" dirty="0" err="1"/>
              <a:t>authorities</a:t>
            </a:r>
            <a:r>
              <a:rPr lang="tr-TR" dirty="0"/>
              <a:t>.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instance</a:t>
            </a:r>
            <a:r>
              <a:rPr lang="tr-TR" dirty="0"/>
              <a:t>, </a:t>
            </a:r>
            <a:r>
              <a:rPr lang="tr-TR" dirty="0" err="1"/>
              <a:t>dammaging</a:t>
            </a:r>
            <a:r>
              <a:rPr lang="tr-TR" dirty="0"/>
              <a:t> </a:t>
            </a:r>
            <a:r>
              <a:rPr lang="tr-TR" dirty="0" err="1"/>
              <a:t>people</a:t>
            </a:r>
            <a:r>
              <a:rPr lang="tr-TR" dirty="0"/>
              <a:t> is </a:t>
            </a:r>
            <a:r>
              <a:rPr lang="tr-TR" dirty="0" err="1"/>
              <a:t>forbidden</a:t>
            </a:r>
            <a:r>
              <a:rPr lang="tr-TR" dirty="0"/>
              <a:t> in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four</a:t>
            </a:r>
            <a:r>
              <a:rPr lang="tr-TR" dirty="0"/>
              <a:t> </a:t>
            </a:r>
            <a:r>
              <a:rPr lang="tr-TR" dirty="0" err="1"/>
              <a:t>types</a:t>
            </a:r>
            <a:r>
              <a:rPr lang="tr-TR" dirty="0"/>
              <a:t> of </a:t>
            </a:r>
            <a:r>
              <a:rPr lang="tr-TR" dirty="0" err="1"/>
              <a:t>rules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4880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F3A6737-CA7E-0B40-80FF-1D1B51F43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CA5AD8-0671-7841-BA52-E903A7F2F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Law</a:t>
            </a:r>
            <a:r>
              <a:rPr lang="tr-TR" dirty="0"/>
              <a:t>, in </a:t>
            </a:r>
            <a:r>
              <a:rPr lang="tr-TR" dirty="0" err="1"/>
              <a:t>Turkish</a:t>
            </a:r>
            <a:r>
              <a:rPr lang="tr-TR" dirty="0"/>
              <a:t>, </a:t>
            </a:r>
            <a:r>
              <a:rPr lang="tr-TR" dirty="0" err="1"/>
              <a:t>means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«</a:t>
            </a:r>
            <a:r>
              <a:rPr lang="tr-TR" dirty="0" err="1"/>
              <a:t>rights</a:t>
            </a:r>
            <a:r>
              <a:rPr lang="tr-TR" dirty="0"/>
              <a:t>». </a:t>
            </a:r>
          </a:p>
          <a:p>
            <a:r>
              <a:rPr lang="tr-TR" dirty="0"/>
              <a:t>But </a:t>
            </a:r>
            <a:r>
              <a:rPr lang="tr-TR" dirty="0" err="1"/>
              <a:t>above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, it is not </a:t>
            </a:r>
            <a:r>
              <a:rPr lang="tr-TR" dirty="0" err="1"/>
              <a:t>easy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give</a:t>
            </a:r>
            <a:r>
              <a:rPr lang="tr-TR" dirty="0"/>
              <a:t> a </a:t>
            </a:r>
            <a:r>
              <a:rPr lang="tr-TR" dirty="0" err="1"/>
              <a:t>brief</a:t>
            </a:r>
            <a:r>
              <a:rPr lang="tr-TR" dirty="0"/>
              <a:t> </a:t>
            </a:r>
            <a:r>
              <a:rPr lang="tr-TR" dirty="0" err="1"/>
              <a:t>definiton</a:t>
            </a:r>
            <a:r>
              <a:rPr lang="tr-TR" dirty="0"/>
              <a:t> of </a:t>
            </a:r>
            <a:r>
              <a:rPr lang="tr-TR" dirty="0" err="1"/>
              <a:t>law</a:t>
            </a:r>
            <a:r>
              <a:rPr lang="tr-TR" dirty="0"/>
              <a:t>.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scholars</a:t>
            </a:r>
            <a:r>
              <a:rPr lang="tr-TR" dirty="0"/>
              <a:t> </a:t>
            </a:r>
            <a:r>
              <a:rPr lang="tr-TR" dirty="0" err="1"/>
              <a:t>discusses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it </a:t>
            </a:r>
            <a:r>
              <a:rPr lang="tr-TR" dirty="0" err="1"/>
              <a:t>and</a:t>
            </a:r>
            <a:r>
              <a:rPr lang="tr-TR" dirty="0"/>
              <a:t> it </a:t>
            </a:r>
            <a:r>
              <a:rPr lang="tr-TR" dirty="0" err="1"/>
              <a:t>depends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point</a:t>
            </a:r>
            <a:r>
              <a:rPr lang="tr-TR" dirty="0"/>
              <a:t> of </a:t>
            </a:r>
            <a:r>
              <a:rPr lang="tr-TR" dirty="0" err="1"/>
              <a:t>view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scholar</a:t>
            </a:r>
            <a:r>
              <a:rPr lang="tr-TR" dirty="0"/>
              <a:t>.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</a:t>
            </a:r>
            <a:r>
              <a:rPr lang="tr-TR" dirty="0" err="1"/>
              <a:t>consider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sources</a:t>
            </a:r>
            <a:r>
              <a:rPr lang="tr-TR" dirty="0"/>
              <a:t>,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purposes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legal </a:t>
            </a:r>
            <a:r>
              <a:rPr lang="tr-TR" dirty="0" err="1"/>
              <a:t>rules</a:t>
            </a:r>
            <a:r>
              <a:rPr lang="tr-TR" dirty="0"/>
              <a:t>. </a:t>
            </a:r>
          </a:p>
          <a:p>
            <a:r>
              <a:rPr lang="tr-TR" dirty="0"/>
              <a:t>Beside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definition</a:t>
            </a:r>
            <a:r>
              <a:rPr lang="tr-TR" dirty="0"/>
              <a:t> problem,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be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meanings</a:t>
            </a:r>
            <a:r>
              <a:rPr lang="tr-TR" dirty="0"/>
              <a:t> of </a:t>
            </a:r>
            <a:r>
              <a:rPr lang="tr-TR" dirty="0" err="1"/>
              <a:t>law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7333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F3A6737-CA7E-0B40-80FF-1D1B51F43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CA5AD8-0671-7841-BA52-E903A7F2F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Positive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: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sum</a:t>
            </a:r>
            <a:r>
              <a:rPr lang="tr-TR" dirty="0"/>
              <a:t> of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entered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force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is </a:t>
            </a:r>
            <a:r>
              <a:rPr lang="tr-TR" dirty="0" err="1"/>
              <a:t>still</a:t>
            </a:r>
            <a:r>
              <a:rPr lang="tr-TR" dirty="0"/>
              <a:t> in </a:t>
            </a:r>
            <a:r>
              <a:rPr lang="tr-TR" dirty="0" err="1"/>
              <a:t>force</a:t>
            </a:r>
            <a:r>
              <a:rPr lang="tr-TR" dirty="0"/>
              <a:t> in a </a:t>
            </a:r>
            <a:r>
              <a:rPr lang="tr-TR" dirty="0" err="1"/>
              <a:t>country</a:t>
            </a:r>
            <a:r>
              <a:rPr lang="tr-TR" dirty="0"/>
              <a:t> 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dirty="0" err="1"/>
              <a:t>positive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. </a:t>
            </a:r>
          </a:p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scope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positive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,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written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like</a:t>
            </a:r>
            <a:r>
              <a:rPr lang="tr-TR" dirty="0"/>
              <a:t> </a:t>
            </a:r>
            <a:r>
              <a:rPr lang="tr-TR" dirty="0" err="1"/>
              <a:t>Constitution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Presidential</a:t>
            </a:r>
            <a:r>
              <a:rPr lang="tr-TR" dirty="0"/>
              <a:t> </a:t>
            </a:r>
            <a:r>
              <a:rPr lang="tr-TR" dirty="0" err="1"/>
              <a:t>decrees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non-written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like</a:t>
            </a:r>
            <a:r>
              <a:rPr lang="tr-TR" dirty="0"/>
              <a:t> </a:t>
            </a:r>
            <a:r>
              <a:rPr lang="tr-TR" dirty="0" err="1"/>
              <a:t>customs</a:t>
            </a:r>
            <a:r>
              <a:rPr lang="tr-TR" dirty="0"/>
              <a:t>. </a:t>
            </a:r>
          </a:p>
          <a:p>
            <a:r>
              <a:rPr lang="tr-TR" dirty="0" err="1"/>
              <a:t>Positive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existing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, not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existed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56092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F3A6737-CA7E-0B40-80FF-1D1B51F43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CA5AD8-0671-7841-BA52-E903A7F2F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Natural </a:t>
            </a:r>
            <a:r>
              <a:rPr lang="tr-TR" dirty="0" err="1"/>
              <a:t>law</a:t>
            </a:r>
            <a:r>
              <a:rPr lang="tr-TR" dirty="0"/>
              <a:t>:</a:t>
            </a:r>
          </a:p>
          <a:p>
            <a:r>
              <a:rPr lang="tr-TR" dirty="0"/>
              <a:t>Natural </a:t>
            </a:r>
            <a:r>
              <a:rPr lang="tr-TR" dirty="0" err="1"/>
              <a:t>law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applied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macthes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societie’s</a:t>
            </a:r>
            <a:r>
              <a:rPr lang="tr-TR" dirty="0"/>
              <a:t> </a:t>
            </a:r>
            <a:r>
              <a:rPr lang="tr-TR" dirty="0" err="1"/>
              <a:t>needs</a:t>
            </a:r>
            <a:r>
              <a:rPr lang="tr-TR" dirty="0"/>
              <a:t> at </a:t>
            </a:r>
            <a:r>
              <a:rPr lang="tr-TR" dirty="0" err="1"/>
              <a:t>best</a:t>
            </a:r>
            <a:r>
              <a:rPr lang="tr-TR" dirty="0"/>
              <a:t>.</a:t>
            </a:r>
          </a:p>
          <a:p>
            <a:r>
              <a:rPr lang="tr-TR" dirty="0"/>
              <a:t>Natural </a:t>
            </a:r>
            <a:r>
              <a:rPr lang="tr-TR" dirty="0" err="1"/>
              <a:t>law</a:t>
            </a:r>
            <a:r>
              <a:rPr lang="tr-TR" dirty="0"/>
              <a:t> is not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existing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,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existing</a:t>
            </a:r>
            <a:r>
              <a:rPr lang="tr-TR" dirty="0"/>
              <a:t>. </a:t>
            </a:r>
          </a:p>
          <a:p>
            <a:r>
              <a:rPr lang="tr-TR" dirty="0"/>
              <a:t>As </a:t>
            </a:r>
            <a:r>
              <a:rPr lang="tr-TR" dirty="0" err="1"/>
              <a:t>much</a:t>
            </a:r>
            <a:r>
              <a:rPr lang="tr-TR" dirty="0"/>
              <a:t> as </a:t>
            </a:r>
            <a:r>
              <a:rPr lang="tr-TR" dirty="0" err="1"/>
              <a:t>positive</a:t>
            </a:r>
            <a:r>
              <a:rPr lang="tr-TR" dirty="0"/>
              <a:t> </a:t>
            </a:r>
            <a:r>
              <a:rPr lang="tr-TR" dirty="0" err="1"/>
              <a:t>law’s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closer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natural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,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equal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2918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F3A6737-CA7E-0B40-80FF-1D1B51F43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CA5AD8-0671-7841-BA52-E903A7F2F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Enacted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:</a:t>
            </a:r>
          </a:p>
          <a:p>
            <a:r>
              <a:rPr lang="tr-TR" dirty="0" err="1"/>
              <a:t>All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written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being</a:t>
            </a:r>
            <a:r>
              <a:rPr lang="tr-TR" dirty="0"/>
              <a:t> </a:t>
            </a:r>
            <a:r>
              <a:rPr lang="tr-TR" dirty="0" err="1"/>
              <a:t>applied</a:t>
            </a:r>
            <a:r>
              <a:rPr lang="tr-TR" dirty="0"/>
              <a:t> in a </a:t>
            </a:r>
            <a:r>
              <a:rPr lang="tr-TR" dirty="0" err="1"/>
              <a:t>country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dirty="0" err="1"/>
              <a:t>enacted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. </a:t>
            </a:r>
          </a:p>
          <a:p>
            <a:r>
              <a:rPr lang="tr-TR" dirty="0" err="1"/>
              <a:t>It</a:t>
            </a:r>
            <a:r>
              <a:rPr lang="tr-TR" dirty="0"/>
              <a:t> is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positive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.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positive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,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written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non-written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, </a:t>
            </a:r>
            <a:r>
              <a:rPr lang="tr-TR" dirty="0" err="1"/>
              <a:t>however</a:t>
            </a:r>
            <a:r>
              <a:rPr lang="tr-TR" dirty="0"/>
              <a:t>, in </a:t>
            </a:r>
            <a:r>
              <a:rPr lang="tr-TR" dirty="0" err="1"/>
              <a:t>enacted</a:t>
            </a:r>
            <a:r>
              <a:rPr lang="tr-TR" dirty="0"/>
              <a:t> </a:t>
            </a:r>
            <a:r>
              <a:rPr lang="tr-TR" dirty="0" err="1"/>
              <a:t>rule</a:t>
            </a:r>
            <a:r>
              <a:rPr lang="tr-TR" dirty="0"/>
              <a:t>,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written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7686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F3A6737-CA7E-0B40-80FF-1D1B51F43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CA5AD8-0671-7841-BA52-E903A7F2F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Objectif</a:t>
            </a:r>
            <a:r>
              <a:rPr lang="tr-TR" dirty="0"/>
              <a:t> </a:t>
            </a:r>
            <a:r>
              <a:rPr lang="tr-TR" dirty="0" err="1"/>
              <a:t>law-subjectif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:</a:t>
            </a:r>
          </a:p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German</a:t>
            </a:r>
            <a:r>
              <a:rPr lang="tr-TR" dirty="0"/>
              <a:t>, </a:t>
            </a:r>
            <a:r>
              <a:rPr lang="tr-TR" dirty="0" err="1"/>
              <a:t>Fraench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Italian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notion</a:t>
            </a:r>
            <a:r>
              <a:rPr lang="tr-TR" dirty="0"/>
              <a:t> </a:t>
            </a:r>
            <a:r>
              <a:rPr lang="tr-TR" dirty="0" err="1"/>
              <a:t>right</a:t>
            </a:r>
            <a:r>
              <a:rPr lang="tr-TR" dirty="0"/>
              <a:t> </a:t>
            </a:r>
            <a:r>
              <a:rPr lang="tr-TR" dirty="0" err="1"/>
              <a:t>signify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 </a:t>
            </a:r>
            <a:r>
              <a:rPr lang="tr-TR" dirty="0" err="1"/>
              <a:t>right</a:t>
            </a:r>
            <a:r>
              <a:rPr lang="tr-TR" dirty="0"/>
              <a:t>. </a:t>
            </a:r>
            <a:r>
              <a:rPr lang="tr-TR" dirty="0" err="1"/>
              <a:t>So</a:t>
            </a:r>
            <a:r>
              <a:rPr lang="tr-TR" dirty="0"/>
              <a:t>, in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languages</a:t>
            </a:r>
            <a:r>
              <a:rPr lang="tr-TR" dirty="0"/>
              <a:t>, </a:t>
            </a:r>
            <a:r>
              <a:rPr lang="tr-TR" dirty="0" err="1"/>
              <a:t>law</a:t>
            </a:r>
            <a:r>
              <a:rPr lang="tr-TR" dirty="0"/>
              <a:t> is </a:t>
            </a:r>
            <a:r>
              <a:rPr lang="tr-TR" dirty="0" err="1"/>
              <a:t>objective</a:t>
            </a:r>
            <a:r>
              <a:rPr lang="tr-TR" dirty="0"/>
              <a:t> «</a:t>
            </a:r>
            <a:r>
              <a:rPr lang="tr-TR" dirty="0" err="1"/>
              <a:t>right</a:t>
            </a:r>
            <a:r>
              <a:rPr lang="tr-TR" dirty="0"/>
              <a:t>»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rigjhts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subjective</a:t>
            </a:r>
            <a:r>
              <a:rPr lang="tr-TR" dirty="0"/>
              <a:t> «</a:t>
            </a:r>
            <a:r>
              <a:rPr lang="tr-TR" dirty="0" err="1"/>
              <a:t>rights</a:t>
            </a:r>
            <a:r>
              <a:rPr lang="tr-TR" dirty="0"/>
              <a:t>». </a:t>
            </a:r>
          </a:p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Turkish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English,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isn’t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</a:t>
            </a:r>
            <a:r>
              <a:rPr lang="tr-TR" dirty="0" err="1"/>
              <a:t>distinction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1362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F3A6737-CA7E-0B40-80FF-1D1B51F43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CA5AD8-0671-7841-BA52-E903A7F2F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Material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– </a:t>
            </a:r>
            <a:r>
              <a:rPr lang="tr-TR" dirty="0" err="1"/>
              <a:t>Procedural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:</a:t>
            </a:r>
          </a:p>
          <a:p>
            <a:r>
              <a:rPr lang="tr-TR" dirty="0" err="1"/>
              <a:t>Material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regulates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relations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human</a:t>
            </a:r>
            <a:r>
              <a:rPr lang="tr-TR" dirty="0"/>
              <a:t> is a </a:t>
            </a:r>
            <a:r>
              <a:rPr lang="tr-TR" dirty="0" err="1"/>
              <a:t>society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shows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rights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obligations</a:t>
            </a:r>
            <a:r>
              <a:rPr lang="tr-TR" dirty="0"/>
              <a:t> of </a:t>
            </a:r>
            <a:r>
              <a:rPr lang="tr-TR" dirty="0" err="1"/>
              <a:t>them</a:t>
            </a:r>
            <a:r>
              <a:rPr lang="tr-TR" dirty="0"/>
              <a:t>. </a:t>
            </a:r>
          </a:p>
          <a:p>
            <a:r>
              <a:rPr lang="tr-TR" dirty="0" err="1"/>
              <a:t>Procedural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shows</a:t>
            </a:r>
            <a:r>
              <a:rPr lang="tr-TR" dirty="0"/>
              <a:t> </a:t>
            </a:r>
            <a:r>
              <a:rPr lang="tr-TR" dirty="0" err="1"/>
              <a:t>ways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procedures</a:t>
            </a:r>
            <a:r>
              <a:rPr lang="tr-TR" dirty="0"/>
              <a:t> of </a:t>
            </a:r>
            <a:r>
              <a:rPr lang="tr-TR" dirty="0" err="1"/>
              <a:t>ow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rights</a:t>
            </a:r>
            <a:r>
              <a:rPr lang="tr-TR" dirty="0"/>
              <a:t> </a:t>
            </a:r>
            <a:r>
              <a:rPr lang="tr-TR" dirty="0" err="1"/>
              <a:t>stated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material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be </a:t>
            </a:r>
            <a:r>
              <a:rPr lang="tr-TR" dirty="0" err="1"/>
              <a:t>gained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how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obligations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performed</a:t>
            </a:r>
            <a:r>
              <a:rPr lang="tr-TR" dirty="0"/>
              <a:t>. </a:t>
            </a:r>
            <a:r>
              <a:rPr lang="tr-TR" dirty="0" err="1"/>
              <a:t>It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shows</a:t>
            </a:r>
            <a:r>
              <a:rPr lang="tr-TR" dirty="0"/>
              <a:t> how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judicial</a:t>
            </a:r>
            <a:r>
              <a:rPr lang="tr-TR" dirty="0"/>
              <a:t> </a:t>
            </a:r>
            <a:r>
              <a:rPr lang="tr-TR" dirty="0" err="1"/>
              <a:t>process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/>
              <a:t> be.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3508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FFFB6AD-115F-2E4B-AA88-FF541F18E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EB763D-4E63-9C4F-9B68-3F16178C6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scope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mentioned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itself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beginning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herevy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Besides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justifications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adresses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applyers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justificatrion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code’s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justification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general «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justification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purposes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2561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FFFB6AD-115F-2E4B-AA88-FF541F18E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EB763D-4E63-9C4F-9B68-3F16178C6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maintain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maintain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sustainability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life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wealth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life but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poeple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3287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Rules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socıal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As </a:t>
            </a:r>
            <a:r>
              <a:rPr lang="tr-TR" dirty="0" err="1"/>
              <a:t>Aristotle</a:t>
            </a:r>
            <a:r>
              <a:rPr lang="tr-TR" dirty="0"/>
              <a:t> </a:t>
            </a:r>
            <a:r>
              <a:rPr lang="tr-TR" dirty="0" err="1"/>
              <a:t>stated</a:t>
            </a:r>
            <a:r>
              <a:rPr lang="tr-TR" dirty="0"/>
              <a:t>: «</a:t>
            </a:r>
            <a:r>
              <a:rPr lang="tr-TR" dirty="0" err="1"/>
              <a:t>Zoon</a:t>
            </a:r>
            <a:r>
              <a:rPr lang="tr-TR" dirty="0"/>
              <a:t> </a:t>
            </a:r>
            <a:r>
              <a:rPr lang="tr-TR" dirty="0" err="1"/>
              <a:t>politicon</a:t>
            </a:r>
            <a:r>
              <a:rPr lang="tr-TR" dirty="0"/>
              <a:t>».  As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expression</a:t>
            </a:r>
            <a:r>
              <a:rPr lang="tr-TR" dirty="0"/>
              <a:t> </a:t>
            </a:r>
            <a:r>
              <a:rPr lang="tr-TR" dirty="0" err="1"/>
              <a:t>states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humans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animals</a:t>
            </a:r>
            <a:r>
              <a:rPr lang="tr-TR" dirty="0"/>
              <a:t>, </a:t>
            </a:r>
            <a:r>
              <a:rPr lang="tr-TR" dirty="0" err="1"/>
              <a:t>deeply</a:t>
            </a:r>
            <a:r>
              <a:rPr lang="tr-TR" dirty="0"/>
              <a:t> it </a:t>
            </a:r>
            <a:r>
              <a:rPr lang="tr-TR" dirty="0" err="1"/>
              <a:t>states</a:t>
            </a:r>
            <a:r>
              <a:rPr lang="tr-TR" dirty="0"/>
              <a:t>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points</a:t>
            </a:r>
            <a:r>
              <a:rPr lang="tr-TR" dirty="0"/>
              <a:t>. </a:t>
            </a:r>
            <a:r>
              <a:rPr lang="tr-TR" dirty="0" err="1"/>
              <a:t>It</a:t>
            </a:r>
            <a:r>
              <a:rPr lang="tr-TR" dirty="0"/>
              <a:t> </a:t>
            </a:r>
            <a:r>
              <a:rPr lang="tr-TR" dirty="0" err="1"/>
              <a:t>stresses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humans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obliged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adapt</a:t>
            </a:r>
            <a:r>
              <a:rPr lang="tr-TR" dirty="0"/>
              <a:t> </a:t>
            </a:r>
            <a:r>
              <a:rPr lang="tr-TR" dirty="0" err="1"/>
              <a:t>themselves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social</a:t>
            </a:r>
            <a:r>
              <a:rPr lang="tr-TR" dirty="0"/>
              <a:t> life.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words</a:t>
            </a:r>
            <a:r>
              <a:rPr lang="tr-TR" dirty="0"/>
              <a:t>, </a:t>
            </a:r>
            <a:r>
              <a:rPr lang="tr-TR" dirty="0" err="1"/>
              <a:t>humnas</a:t>
            </a:r>
            <a:r>
              <a:rPr lang="tr-TR" dirty="0"/>
              <a:t> </a:t>
            </a:r>
            <a:r>
              <a:rPr lang="tr-TR" dirty="0" err="1"/>
              <a:t>lives</a:t>
            </a:r>
            <a:r>
              <a:rPr lang="tr-TR" dirty="0"/>
              <a:t> in </a:t>
            </a:r>
            <a:r>
              <a:rPr lang="tr-TR" dirty="0" err="1"/>
              <a:t>society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is </a:t>
            </a:r>
            <a:r>
              <a:rPr lang="tr-TR" dirty="0" err="1"/>
              <a:t>one</a:t>
            </a:r>
            <a:r>
              <a:rPr lang="tr-TR" dirty="0"/>
              <a:t> of </a:t>
            </a:r>
            <a:r>
              <a:rPr lang="tr-TR" dirty="0" err="1"/>
              <a:t>their</a:t>
            </a:r>
            <a:r>
              <a:rPr lang="tr-TR" dirty="0"/>
              <a:t> main </a:t>
            </a:r>
            <a:r>
              <a:rPr lang="tr-TR" dirty="0" err="1"/>
              <a:t>properties</a:t>
            </a:r>
            <a:r>
              <a:rPr lang="tr-TR" dirty="0"/>
              <a:t>. 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scope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social</a:t>
            </a:r>
            <a:r>
              <a:rPr lang="tr-TR" dirty="0"/>
              <a:t> life </a:t>
            </a:r>
            <a:r>
              <a:rPr lang="tr-TR" dirty="0" err="1"/>
              <a:t>may</a:t>
            </a:r>
            <a:r>
              <a:rPr lang="tr-TR" dirty="0"/>
              <a:t> </a:t>
            </a:r>
            <a:r>
              <a:rPr lang="tr-TR" dirty="0" err="1"/>
              <a:t>differ</a:t>
            </a:r>
            <a:r>
              <a:rPr lang="tr-TR" dirty="0"/>
              <a:t>.  As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differences</a:t>
            </a:r>
            <a:r>
              <a:rPr lang="tr-TR" dirty="0"/>
              <a:t> </a:t>
            </a:r>
            <a:r>
              <a:rPr lang="tr-TR" dirty="0" err="1"/>
              <a:t>betweeen</a:t>
            </a:r>
            <a:r>
              <a:rPr lang="tr-TR" dirty="0"/>
              <a:t> </a:t>
            </a:r>
            <a:r>
              <a:rPr lang="tr-TR" dirty="0" err="1"/>
              <a:t>living</a:t>
            </a:r>
            <a:r>
              <a:rPr lang="tr-TR" dirty="0"/>
              <a:t> in a  </a:t>
            </a:r>
            <a:r>
              <a:rPr lang="tr-TR" dirty="0" err="1"/>
              <a:t>crowed</a:t>
            </a:r>
            <a:r>
              <a:rPr lang="tr-TR" dirty="0"/>
              <a:t> </a:t>
            </a:r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living</a:t>
            </a:r>
            <a:r>
              <a:rPr lang="tr-TR" dirty="0"/>
              <a:t> as  </a:t>
            </a:r>
            <a:r>
              <a:rPr lang="tr-TR" dirty="0" err="1"/>
              <a:t>nucleus</a:t>
            </a:r>
            <a:r>
              <a:rPr lang="tr-TR" dirty="0"/>
              <a:t> </a:t>
            </a:r>
            <a:r>
              <a:rPr lang="tr-TR" dirty="0" err="1"/>
              <a:t>families</a:t>
            </a:r>
            <a:r>
              <a:rPr lang="tr-TR" dirty="0"/>
              <a:t>,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changes</a:t>
            </a:r>
            <a:r>
              <a:rPr lang="tr-TR" dirty="0"/>
              <a:t> </a:t>
            </a:r>
            <a:r>
              <a:rPr lang="tr-TR" dirty="0" err="1"/>
              <a:t>accordint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preferences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live</a:t>
            </a:r>
            <a:r>
              <a:rPr lang="tr-TR" dirty="0"/>
              <a:t> in a </a:t>
            </a:r>
            <a:r>
              <a:rPr lang="tr-TR" dirty="0" err="1"/>
              <a:t>populated</a:t>
            </a:r>
            <a:r>
              <a:rPr lang="tr-TR" dirty="0"/>
              <a:t> </a:t>
            </a:r>
            <a:r>
              <a:rPr lang="tr-TR" dirty="0" err="1"/>
              <a:t>city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in a </a:t>
            </a:r>
            <a:r>
              <a:rPr lang="tr-TR" dirty="0" err="1"/>
              <a:t>village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796949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FFFB6AD-115F-2E4B-AA88-FF541F18E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EB763D-4E63-9C4F-9B68-3F16178C6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earlier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citizens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misusage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48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FFFB6AD-115F-2E4B-AA88-FF541F18E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EB763D-4E63-9C4F-9B68-3F16178C6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discussed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philosph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equitable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9421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FFFB6AD-115F-2E4B-AA88-FF541F18E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EB763D-4E63-9C4F-9B68-3F16178C6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Society’s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plays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role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adapting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fullfills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expectations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helps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adapted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style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205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Rules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socıal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However</a:t>
            </a:r>
            <a:r>
              <a:rPr lang="tr-TR" dirty="0"/>
              <a:t>, as it </a:t>
            </a:r>
            <a:r>
              <a:rPr lang="tr-TR" dirty="0" err="1"/>
              <a:t>may</a:t>
            </a:r>
            <a:r>
              <a:rPr lang="tr-TR" dirty="0"/>
              <a:t> be </a:t>
            </a:r>
            <a:r>
              <a:rPr lang="tr-TR" dirty="0" err="1"/>
              <a:t>easily</a:t>
            </a:r>
            <a:r>
              <a:rPr lang="tr-TR" dirty="0"/>
              <a:t> </a:t>
            </a:r>
            <a:r>
              <a:rPr lang="tr-TR" dirty="0" err="1"/>
              <a:t>seen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common</a:t>
            </a:r>
            <a:r>
              <a:rPr lang="tr-TR" dirty="0"/>
              <a:t> </a:t>
            </a:r>
            <a:r>
              <a:rPr lang="tr-TR" dirty="0" err="1"/>
              <a:t>point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necessity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willingness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live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humans</a:t>
            </a:r>
            <a:r>
              <a:rPr lang="tr-TR" dirty="0"/>
              <a:t>. </a:t>
            </a:r>
            <a:r>
              <a:rPr lang="tr-TR" dirty="0" err="1"/>
              <a:t>Where</a:t>
            </a:r>
            <a:r>
              <a:rPr lang="tr-TR" dirty="0"/>
              <a:t> </a:t>
            </a:r>
            <a:r>
              <a:rPr lang="tr-TR" dirty="0" err="1"/>
              <a:t>there</a:t>
            </a:r>
            <a:r>
              <a:rPr lang="tr-TR" dirty="0"/>
              <a:t> is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human</a:t>
            </a:r>
            <a:r>
              <a:rPr lang="tr-TR" dirty="0"/>
              <a:t>,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surely</a:t>
            </a:r>
            <a:r>
              <a:rPr lang="tr-TR" dirty="0"/>
              <a:t> be an </a:t>
            </a:r>
            <a:r>
              <a:rPr lang="tr-TR" dirty="0" err="1"/>
              <a:t>order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keep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. 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existence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not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serves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solve</a:t>
            </a:r>
            <a:r>
              <a:rPr lang="tr-TR" dirty="0"/>
              <a:t> </a:t>
            </a:r>
            <a:r>
              <a:rPr lang="tr-TR" dirty="0" err="1"/>
              <a:t>problems</a:t>
            </a:r>
            <a:r>
              <a:rPr lang="tr-TR" dirty="0"/>
              <a:t> </a:t>
            </a:r>
            <a:r>
              <a:rPr lang="tr-TR" dirty="0" err="1"/>
              <a:t>arose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humans</a:t>
            </a:r>
            <a:r>
              <a:rPr lang="tr-TR" dirty="0"/>
              <a:t>. </a:t>
            </a:r>
            <a:r>
              <a:rPr lang="tr-TR" dirty="0" err="1"/>
              <a:t>It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give</a:t>
            </a:r>
            <a:r>
              <a:rPr lang="tr-TR" dirty="0"/>
              <a:t>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humans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information</a:t>
            </a:r>
            <a:r>
              <a:rPr lang="tr-TR" dirty="0"/>
              <a:t> of </a:t>
            </a:r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happen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how it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solved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there</a:t>
            </a:r>
            <a:r>
              <a:rPr lang="tr-TR" dirty="0"/>
              <a:t> is a problem. </a:t>
            </a:r>
            <a:r>
              <a:rPr lang="tr-TR" dirty="0" err="1"/>
              <a:t>So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give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preliminary</a:t>
            </a:r>
            <a:r>
              <a:rPr lang="tr-TR" dirty="0"/>
              <a:t> </a:t>
            </a:r>
            <a:r>
              <a:rPr lang="tr-TR" dirty="0" err="1"/>
              <a:t>information</a:t>
            </a:r>
            <a:r>
              <a:rPr lang="tr-TR" dirty="0"/>
              <a:t>. </a:t>
            </a:r>
          </a:p>
          <a:p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social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00534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Rules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socıal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? How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differ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? </a:t>
            </a:r>
          </a:p>
          <a:p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four</a:t>
            </a:r>
            <a:r>
              <a:rPr lang="tr-TR" dirty="0"/>
              <a:t> </a:t>
            </a:r>
            <a:r>
              <a:rPr lang="tr-TR" dirty="0" err="1"/>
              <a:t>types</a:t>
            </a:r>
            <a:r>
              <a:rPr lang="tr-TR" dirty="0"/>
              <a:t> of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human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keep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social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.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had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properties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applications</a:t>
            </a:r>
            <a:r>
              <a:rPr lang="tr-TR" dirty="0"/>
              <a:t> in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societies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.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:</a:t>
            </a:r>
          </a:p>
          <a:p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rules</a:t>
            </a:r>
            <a:endParaRPr lang="tr-TR" dirty="0"/>
          </a:p>
          <a:p>
            <a:r>
              <a:rPr lang="tr-TR" dirty="0"/>
              <a:t>Rules of </a:t>
            </a:r>
            <a:r>
              <a:rPr lang="tr-TR" dirty="0" err="1"/>
              <a:t>politeness</a:t>
            </a:r>
            <a:endParaRPr lang="tr-TR" dirty="0"/>
          </a:p>
          <a:p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endParaRPr lang="tr-TR" dirty="0"/>
          </a:p>
          <a:p>
            <a:r>
              <a:rPr lang="tr-TR" dirty="0"/>
              <a:t>Legal </a:t>
            </a:r>
            <a:r>
              <a:rPr lang="tr-TR" dirty="0" err="1"/>
              <a:t>rules</a:t>
            </a:r>
            <a:endParaRPr lang="tr-TR" dirty="0"/>
          </a:p>
          <a:p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going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explain</a:t>
            </a:r>
            <a:r>
              <a:rPr lang="tr-TR" dirty="0"/>
              <a:t> </a:t>
            </a:r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, </a:t>
            </a:r>
            <a:r>
              <a:rPr lang="tr-TR" dirty="0" err="1"/>
              <a:t>rules</a:t>
            </a:r>
            <a:r>
              <a:rPr lang="tr-TR" dirty="0"/>
              <a:t> of </a:t>
            </a:r>
            <a:r>
              <a:rPr lang="tr-TR" dirty="0" err="1"/>
              <a:t>politeness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compare</a:t>
            </a:r>
            <a:r>
              <a:rPr lang="tr-TR" dirty="0"/>
              <a:t> </a:t>
            </a:r>
            <a:r>
              <a:rPr lang="tr-TR" dirty="0" err="1"/>
              <a:t>them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legal </a:t>
            </a:r>
            <a:r>
              <a:rPr lang="tr-TR" dirty="0" err="1"/>
              <a:t>rules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88547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Rules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socıal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rules</a:t>
            </a:r>
            <a:endParaRPr lang="tr-TR" dirty="0"/>
          </a:p>
          <a:p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early</a:t>
            </a:r>
            <a:r>
              <a:rPr lang="tr-TR" dirty="0"/>
              <a:t> </a:t>
            </a:r>
            <a:r>
              <a:rPr lang="tr-TR" dirty="0" err="1"/>
              <a:t>ages</a:t>
            </a:r>
            <a:r>
              <a:rPr lang="tr-TR" dirty="0"/>
              <a:t> of </a:t>
            </a:r>
            <a:r>
              <a:rPr lang="tr-TR" dirty="0" err="1"/>
              <a:t>humanity</a:t>
            </a:r>
            <a:r>
              <a:rPr lang="tr-TR" dirty="0"/>
              <a:t>, </a:t>
            </a:r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had a </a:t>
            </a:r>
            <a:r>
              <a:rPr lang="tr-TR" dirty="0" err="1"/>
              <a:t>big</a:t>
            </a:r>
            <a:r>
              <a:rPr lang="tr-TR" dirty="0"/>
              <a:t> </a:t>
            </a:r>
            <a:r>
              <a:rPr lang="tr-TR" dirty="0" err="1"/>
              <a:t>importance</a:t>
            </a:r>
            <a:r>
              <a:rPr lang="tr-TR" dirty="0"/>
              <a:t> in </a:t>
            </a:r>
            <a:r>
              <a:rPr lang="tr-TR" dirty="0" err="1"/>
              <a:t>social</a:t>
            </a:r>
            <a:r>
              <a:rPr lang="tr-TR" dirty="0"/>
              <a:t> life of </a:t>
            </a:r>
            <a:r>
              <a:rPr lang="tr-TR" dirty="0" err="1"/>
              <a:t>humans</a:t>
            </a:r>
            <a:r>
              <a:rPr lang="tr-TR" dirty="0"/>
              <a:t>.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regulate</a:t>
            </a:r>
            <a:r>
              <a:rPr lang="tr-TR" dirty="0"/>
              <a:t> </a:t>
            </a:r>
            <a:r>
              <a:rPr lang="tr-TR" dirty="0" err="1"/>
              <a:t>teh</a:t>
            </a:r>
            <a:r>
              <a:rPr lang="tr-TR" dirty="0"/>
              <a:t> </a:t>
            </a:r>
            <a:r>
              <a:rPr lang="tr-TR" dirty="0" err="1"/>
              <a:t>relations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God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humans</a:t>
            </a:r>
            <a:r>
              <a:rPr lang="tr-TR" dirty="0"/>
              <a:t> as </a:t>
            </a:r>
            <a:r>
              <a:rPr lang="tr-TR" dirty="0" err="1"/>
              <a:t>well</a:t>
            </a:r>
            <a:r>
              <a:rPr lang="tr-TR" dirty="0"/>
              <a:t> as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relations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humans</a:t>
            </a:r>
            <a:r>
              <a:rPr lang="tr-TR" dirty="0"/>
              <a:t>.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kept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importance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years</a:t>
            </a:r>
            <a:r>
              <a:rPr lang="tr-TR" dirty="0"/>
              <a:t>,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idea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sovereignty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rulers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came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God</a:t>
            </a:r>
            <a:r>
              <a:rPr lang="tr-TR" dirty="0"/>
              <a:t> not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people</a:t>
            </a:r>
            <a:r>
              <a:rPr lang="tr-TR" dirty="0"/>
              <a:t>. </a:t>
            </a:r>
            <a:r>
              <a:rPr lang="tr-TR" dirty="0" err="1"/>
              <a:t>Many</a:t>
            </a:r>
            <a:r>
              <a:rPr lang="tr-TR" dirty="0"/>
              <a:t> legal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derived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0474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Rules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socıal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vs. legal </a:t>
            </a:r>
            <a:r>
              <a:rPr lang="tr-TR" dirty="0" err="1"/>
              <a:t>rules</a:t>
            </a:r>
            <a:r>
              <a:rPr lang="tr-TR" dirty="0"/>
              <a:t>:</a:t>
            </a:r>
          </a:p>
          <a:p>
            <a:r>
              <a:rPr lang="tr-TR" dirty="0"/>
              <a:t>1.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Sanction</a:t>
            </a:r>
            <a:r>
              <a:rPr lang="tr-TR" dirty="0"/>
              <a:t> of </a:t>
            </a:r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is moral, </a:t>
            </a:r>
            <a:r>
              <a:rPr lang="tr-TR" dirty="0" err="1"/>
              <a:t>however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sanction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legal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based</a:t>
            </a:r>
            <a:r>
              <a:rPr lang="tr-TR" dirty="0"/>
              <a:t> on 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sanctions</a:t>
            </a:r>
            <a:r>
              <a:rPr lang="tr-TR" dirty="0"/>
              <a:t>. </a:t>
            </a:r>
          </a:p>
          <a:p>
            <a:r>
              <a:rPr lang="tr-TR" dirty="0"/>
              <a:t>2. </a:t>
            </a:r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don’t</a:t>
            </a:r>
            <a:r>
              <a:rPr lang="tr-TR" dirty="0"/>
              <a:t> </a:t>
            </a:r>
            <a:r>
              <a:rPr lang="tr-TR" dirty="0" err="1"/>
              <a:t>change</a:t>
            </a:r>
            <a:r>
              <a:rPr lang="tr-TR" dirty="0"/>
              <a:t>, it </a:t>
            </a:r>
            <a:r>
              <a:rPr lang="tr-TR" dirty="0" err="1"/>
              <a:t>stays</a:t>
            </a:r>
            <a:r>
              <a:rPr lang="tr-TR" dirty="0"/>
              <a:t> as it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before</a:t>
            </a:r>
            <a:r>
              <a:rPr lang="tr-TR" dirty="0"/>
              <a:t>, </a:t>
            </a:r>
            <a:r>
              <a:rPr lang="tr-TR" dirty="0" err="1"/>
              <a:t>however</a:t>
            </a:r>
            <a:r>
              <a:rPr lang="tr-TR" dirty="0"/>
              <a:t>, legal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changeable</a:t>
            </a:r>
            <a:r>
              <a:rPr lang="tr-TR" dirty="0"/>
              <a:t>. </a:t>
            </a:r>
          </a:p>
          <a:p>
            <a:r>
              <a:rPr lang="tr-TR" dirty="0"/>
              <a:t>3. </a:t>
            </a:r>
            <a:r>
              <a:rPr lang="tr-TR" dirty="0" err="1"/>
              <a:t>Some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regulate</a:t>
            </a:r>
            <a:r>
              <a:rPr lang="tr-TR" dirty="0"/>
              <a:t> </a:t>
            </a:r>
            <a:r>
              <a:rPr lang="tr-TR" dirty="0" err="1"/>
              <a:t>otherwordly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wordly</a:t>
            </a:r>
            <a:r>
              <a:rPr lang="tr-TR" dirty="0"/>
              <a:t> </a:t>
            </a:r>
            <a:r>
              <a:rPr lang="tr-TR" dirty="0" err="1"/>
              <a:t>relations</a:t>
            </a:r>
            <a:r>
              <a:rPr lang="tr-TR" dirty="0"/>
              <a:t> </a:t>
            </a:r>
            <a:r>
              <a:rPr lang="tr-TR" dirty="0" err="1"/>
              <a:t>however</a:t>
            </a:r>
            <a:r>
              <a:rPr lang="tr-TR" dirty="0"/>
              <a:t>, legal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regulates</a:t>
            </a:r>
            <a:r>
              <a:rPr lang="tr-TR" dirty="0"/>
              <a:t> </a:t>
            </a:r>
            <a:r>
              <a:rPr lang="tr-TR" dirty="0" err="1"/>
              <a:t>wordly</a:t>
            </a:r>
            <a:r>
              <a:rPr lang="tr-TR" dirty="0"/>
              <a:t> </a:t>
            </a:r>
            <a:r>
              <a:rPr lang="tr-TR" dirty="0" err="1"/>
              <a:t>relations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33037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Rules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socıal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endParaRPr lang="tr-TR" dirty="0"/>
          </a:p>
          <a:p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behaviours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considered</a:t>
            </a:r>
            <a:r>
              <a:rPr lang="tr-TR" dirty="0"/>
              <a:t> as </a:t>
            </a:r>
            <a:r>
              <a:rPr lang="tr-TR" dirty="0" err="1"/>
              <a:t>good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bad</a:t>
            </a:r>
            <a:r>
              <a:rPr lang="tr-TR" dirty="0"/>
              <a:t> </a:t>
            </a:r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society</a:t>
            </a:r>
            <a:r>
              <a:rPr lang="tr-TR" dirty="0"/>
              <a:t>.  İt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types</a:t>
            </a:r>
            <a:r>
              <a:rPr lang="tr-TR" dirty="0"/>
              <a:t>: </a:t>
            </a:r>
            <a:r>
              <a:rPr lang="tr-TR" dirty="0" err="1"/>
              <a:t>subjectif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objectif</a:t>
            </a:r>
            <a:r>
              <a:rPr lang="tr-TR" dirty="0"/>
              <a:t>. </a:t>
            </a:r>
            <a:r>
              <a:rPr lang="tr-TR" dirty="0" err="1"/>
              <a:t>Subjectif</a:t>
            </a:r>
            <a:r>
              <a:rPr lang="tr-TR" dirty="0"/>
              <a:t> </a:t>
            </a:r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a </a:t>
            </a:r>
            <a:r>
              <a:rPr lang="tr-TR" dirty="0" err="1"/>
              <a:t>persons</a:t>
            </a:r>
            <a:r>
              <a:rPr lang="tr-TR" dirty="0"/>
              <a:t> </a:t>
            </a:r>
            <a:r>
              <a:rPr lang="tr-TR" dirty="0" err="1"/>
              <a:t>inner</a:t>
            </a:r>
            <a:r>
              <a:rPr lang="tr-TR" dirty="0"/>
              <a:t> </a:t>
            </a:r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,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show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duties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person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him</a:t>
            </a:r>
            <a:r>
              <a:rPr lang="tr-TR" dirty="0"/>
              <a:t>/</a:t>
            </a:r>
            <a:r>
              <a:rPr lang="tr-TR" dirty="0" err="1"/>
              <a:t>herself</a:t>
            </a:r>
            <a:r>
              <a:rPr lang="tr-TR" dirty="0"/>
              <a:t>. </a:t>
            </a:r>
            <a:r>
              <a:rPr lang="tr-TR" dirty="0" err="1"/>
              <a:t>Objectif</a:t>
            </a:r>
            <a:r>
              <a:rPr lang="tr-TR" dirty="0"/>
              <a:t> </a:t>
            </a:r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value</a:t>
            </a:r>
            <a:r>
              <a:rPr lang="tr-TR" dirty="0"/>
              <a:t> </a:t>
            </a:r>
            <a:r>
              <a:rPr lang="tr-TR" dirty="0" err="1"/>
              <a:t>judgments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society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 </a:t>
            </a:r>
            <a:r>
              <a:rPr lang="tr-TR" dirty="0" err="1"/>
              <a:t>behavior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953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Rules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socıal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vs. Legal </a:t>
            </a:r>
            <a:r>
              <a:rPr lang="tr-TR" dirty="0" err="1"/>
              <a:t>rules</a:t>
            </a:r>
            <a:endParaRPr lang="tr-TR" dirty="0"/>
          </a:p>
          <a:p>
            <a:r>
              <a:rPr lang="tr-TR" dirty="0"/>
              <a:t>1.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Sanction</a:t>
            </a:r>
            <a:r>
              <a:rPr lang="tr-TR" dirty="0"/>
              <a:t> of </a:t>
            </a:r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is moral, </a:t>
            </a:r>
            <a:r>
              <a:rPr lang="tr-TR" dirty="0" err="1"/>
              <a:t>however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sanction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legal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based</a:t>
            </a:r>
            <a:r>
              <a:rPr lang="tr-TR" dirty="0"/>
              <a:t> on 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sanctions</a:t>
            </a:r>
            <a:r>
              <a:rPr lang="tr-TR" dirty="0"/>
              <a:t>. </a:t>
            </a:r>
          </a:p>
          <a:p>
            <a:r>
              <a:rPr lang="tr-TR" dirty="0"/>
              <a:t>2. </a:t>
            </a:r>
            <a:r>
              <a:rPr lang="tr-TR" dirty="0" err="1"/>
              <a:t>Many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legal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written</a:t>
            </a:r>
            <a:r>
              <a:rPr lang="tr-TR" dirty="0"/>
              <a:t> </a:t>
            </a:r>
            <a:r>
              <a:rPr lang="tr-TR" dirty="0" err="1"/>
              <a:t>however</a:t>
            </a:r>
            <a:r>
              <a:rPr lang="tr-TR" dirty="0"/>
              <a:t>, </a:t>
            </a:r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mostly</a:t>
            </a:r>
            <a:r>
              <a:rPr lang="tr-TR" dirty="0"/>
              <a:t> not </a:t>
            </a:r>
            <a:r>
              <a:rPr lang="tr-TR" dirty="0" err="1"/>
              <a:t>written</a:t>
            </a:r>
            <a:r>
              <a:rPr lang="tr-TR" dirty="0"/>
              <a:t>. </a:t>
            </a:r>
          </a:p>
          <a:p>
            <a:r>
              <a:rPr lang="tr-TR" dirty="0"/>
              <a:t>3. </a:t>
            </a:r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bear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obligations</a:t>
            </a:r>
            <a:r>
              <a:rPr lang="tr-TR" dirty="0"/>
              <a:t>, </a:t>
            </a:r>
            <a:r>
              <a:rPr lang="tr-TR" dirty="0" err="1"/>
              <a:t>however</a:t>
            </a:r>
            <a:r>
              <a:rPr lang="tr-TR" dirty="0"/>
              <a:t>, legal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bear</a:t>
            </a:r>
            <a:r>
              <a:rPr lang="tr-TR" dirty="0"/>
              <a:t> </a:t>
            </a:r>
            <a:r>
              <a:rPr lang="tr-TR" dirty="0" err="1"/>
              <a:t>obligations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give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competences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rights</a:t>
            </a:r>
            <a:r>
              <a:rPr lang="tr-TR" dirty="0"/>
              <a:t>. </a:t>
            </a:r>
          </a:p>
          <a:p>
            <a:r>
              <a:rPr lang="tr-TR" dirty="0"/>
              <a:t>4.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scope</a:t>
            </a:r>
            <a:r>
              <a:rPr lang="tr-TR" dirty="0"/>
              <a:t> of </a:t>
            </a:r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broader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legal </a:t>
            </a:r>
            <a:r>
              <a:rPr lang="tr-TR" dirty="0" err="1"/>
              <a:t>rules</a:t>
            </a:r>
            <a:r>
              <a:rPr lang="tr-TR" dirty="0"/>
              <a:t>’.</a:t>
            </a:r>
          </a:p>
          <a:p>
            <a:r>
              <a:rPr lang="tr-TR" dirty="0"/>
              <a:t>5.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rule</a:t>
            </a:r>
            <a:r>
              <a:rPr lang="tr-TR" dirty="0"/>
              <a:t> </a:t>
            </a:r>
            <a:r>
              <a:rPr lang="tr-TR" dirty="0" err="1"/>
              <a:t>maker</a:t>
            </a:r>
            <a:r>
              <a:rPr lang="tr-TR" dirty="0"/>
              <a:t> of legal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public</a:t>
            </a:r>
            <a:r>
              <a:rPr lang="tr-TR" dirty="0"/>
              <a:t> </a:t>
            </a:r>
            <a:r>
              <a:rPr lang="tr-TR" dirty="0" err="1"/>
              <a:t>authoritiis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rule</a:t>
            </a:r>
            <a:r>
              <a:rPr lang="tr-TR" dirty="0"/>
              <a:t> </a:t>
            </a:r>
            <a:r>
              <a:rPr lang="tr-TR" dirty="0" err="1"/>
              <a:t>maker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is </a:t>
            </a:r>
            <a:r>
              <a:rPr lang="tr-TR" dirty="0" err="1"/>
              <a:t>either</a:t>
            </a:r>
            <a:r>
              <a:rPr lang="tr-TR" dirty="0"/>
              <a:t> </a:t>
            </a:r>
            <a:r>
              <a:rPr lang="tr-TR" dirty="0" err="1"/>
              <a:t>society</a:t>
            </a:r>
            <a:r>
              <a:rPr lang="tr-TR" dirty="0"/>
              <a:t> (</a:t>
            </a:r>
            <a:r>
              <a:rPr lang="tr-TR" dirty="0" err="1"/>
              <a:t>objectif</a:t>
            </a:r>
            <a:r>
              <a:rPr lang="tr-TR" dirty="0"/>
              <a:t> </a:t>
            </a:r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) </a:t>
            </a:r>
            <a:r>
              <a:rPr lang="tr-TR" dirty="0" err="1"/>
              <a:t>or</a:t>
            </a:r>
            <a:r>
              <a:rPr lang="tr-TR" dirty="0"/>
              <a:t> a </a:t>
            </a:r>
            <a:r>
              <a:rPr lang="tr-TR" dirty="0" err="1"/>
              <a:t>single</a:t>
            </a:r>
            <a:r>
              <a:rPr lang="tr-TR" dirty="0"/>
              <a:t> </a:t>
            </a:r>
            <a:r>
              <a:rPr lang="tr-TR" dirty="0" err="1"/>
              <a:t>person</a:t>
            </a:r>
            <a:r>
              <a:rPr lang="tr-TR" dirty="0"/>
              <a:t> (</a:t>
            </a:r>
            <a:r>
              <a:rPr lang="tr-TR" dirty="0" err="1"/>
              <a:t>Subjectif</a:t>
            </a:r>
            <a:r>
              <a:rPr lang="tr-TR" dirty="0"/>
              <a:t> </a:t>
            </a:r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). </a:t>
            </a:r>
          </a:p>
          <a:p>
            <a:r>
              <a:rPr lang="tr-TR" dirty="0"/>
              <a:t>6. Legal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applied</a:t>
            </a:r>
            <a:r>
              <a:rPr lang="tr-TR" dirty="0"/>
              <a:t> </a:t>
            </a:r>
            <a:r>
              <a:rPr lang="tr-TR" dirty="0" err="1"/>
              <a:t>beginning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date</a:t>
            </a:r>
            <a:r>
              <a:rPr lang="tr-TR" dirty="0"/>
              <a:t> </a:t>
            </a:r>
            <a:r>
              <a:rPr lang="tr-TR" dirty="0" err="1"/>
              <a:t>stated</a:t>
            </a:r>
            <a:r>
              <a:rPr lang="tr-TR" dirty="0"/>
              <a:t> at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rule</a:t>
            </a:r>
            <a:r>
              <a:rPr lang="tr-TR" dirty="0"/>
              <a:t> </a:t>
            </a:r>
            <a:r>
              <a:rPr lang="tr-TR" dirty="0" err="1"/>
              <a:t>maker</a:t>
            </a:r>
            <a:r>
              <a:rPr lang="tr-TR" dirty="0"/>
              <a:t>, </a:t>
            </a:r>
            <a:r>
              <a:rPr lang="tr-TR" dirty="0" err="1"/>
              <a:t>however</a:t>
            </a:r>
            <a:r>
              <a:rPr lang="tr-TR" dirty="0"/>
              <a:t> </a:t>
            </a:r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applied</a:t>
            </a:r>
            <a:r>
              <a:rPr lang="tr-TR" dirty="0"/>
              <a:t> since an </a:t>
            </a:r>
            <a:r>
              <a:rPr lang="tr-TR" dirty="0" err="1"/>
              <a:t>unknown</a:t>
            </a:r>
            <a:r>
              <a:rPr lang="tr-TR" dirty="0"/>
              <a:t> </a:t>
            </a:r>
            <a:r>
              <a:rPr lang="tr-TR" dirty="0" err="1"/>
              <a:t>date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39541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Rules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socıal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Rules of </a:t>
            </a:r>
            <a:r>
              <a:rPr lang="tr-TR" dirty="0" err="1"/>
              <a:t>politeness</a:t>
            </a:r>
            <a:endParaRPr lang="tr-TR" dirty="0"/>
          </a:p>
          <a:p>
            <a:r>
              <a:rPr lang="tr-TR" dirty="0"/>
              <a:t>Rules of </a:t>
            </a:r>
            <a:r>
              <a:rPr lang="tr-TR" dirty="0" err="1"/>
              <a:t>politeness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showing</a:t>
            </a:r>
            <a:r>
              <a:rPr lang="tr-TR" dirty="0"/>
              <a:t> how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behave</a:t>
            </a:r>
            <a:r>
              <a:rPr lang="tr-TR" dirty="0"/>
              <a:t> at a </a:t>
            </a:r>
            <a:r>
              <a:rPr lang="tr-TR" dirty="0" err="1"/>
              <a:t>single</a:t>
            </a:r>
            <a:r>
              <a:rPr lang="tr-TR" dirty="0"/>
              <a:t> </a:t>
            </a:r>
            <a:r>
              <a:rPr lang="tr-TR" dirty="0" err="1"/>
              <a:t>situation</a:t>
            </a:r>
            <a:r>
              <a:rPr lang="tr-TR" dirty="0"/>
              <a:t>, </a:t>
            </a:r>
            <a:r>
              <a:rPr lang="tr-TR" dirty="0" err="1"/>
              <a:t>place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time.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person</a:t>
            </a:r>
            <a:r>
              <a:rPr lang="tr-TR" dirty="0"/>
              <a:t> </a:t>
            </a:r>
            <a:r>
              <a:rPr lang="tr-TR" dirty="0" err="1"/>
              <a:t>obeying</a:t>
            </a:r>
            <a:r>
              <a:rPr lang="tr-TR" dirty="0"/>
              <a:t>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considered</a:t>
            </a:r>
            <a:r>
              <a:rPr lang="tr-TR" dirty="0"/>
              <a:t> as </a:t>
            </a:r>
            <a:r>
              <a:rPr lang="tr-TR" dirty="0" err="1"/>
              <a:t>polite</a:t>
            </a:r>
            <a:r>
              <a:rPr lang="tr-TR" dirty="0"/>
              <a:t> in a </a:t>
            </a:r>
            <a:r>
              <a:rPr lang="tr-TR" dirty="0" err="1"/>
              <a:t>society</a:t>
            </a:r>
            <a:r>
              <a:rPr lang="tr-TR" dirty="0"/>
              <a:t>.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don’t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source</a:t>
            </a:r>
            <a:r>
              <a:rPr lang="tr-TR" dirty="0"/>
              <a:t>,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had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applyed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obeyed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years</a:t>
            </a:r>
            <a:r>
              <a:rPr lang="tr-TR" dirty="0"/>
              <a:t>.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make</a:t>
            </a:r>
            <a:r>
              <a:rPr lang="tr-TR" dirty="0"/>
              <a:t> </a:t>
            </a:r>
            <a:r>
              <a:rPr lang="tr-TR" dirty="0" err="1"/>
              <a:t>social</a:t>
            </a:r>
            <a:r>
              <a:rPr lang="tr-TR" dirty="0"/>
              <a:t> life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peaceful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create</a:t>
            </a:r>
            <a:r>
              <a:rPr lang="tr-TR" dirty="0"/>
              <a:t> </a:t>
            </a:r>
            <a:r>
              <a:rPr lang="tr-TR" dirty="0" err="1"/>
              <a:t>good</a:t>
            </a:r>
            <a:r>
              <a:rPr lang="tr-TR" dirty="0"/>
              <a:t> </a:t>
            </a:r>
            <a:r>
              <a:rPr lang="tr-TR" dirty="0" err="1"/>
              <a:t>relations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people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4377284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321</TotalTime>
  <Words>1766</Words>
  <Application>Microsoft Macintosh PowerPoint</Application>
  <PresentationFormat>Geniş ekran</PresentationFormat>
  <Paragraphs>96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6" baseType="lpstr">
      <vt:lpstr>Arial</vt:lpstr>
      <vt:lpstr>Gill Sans MT</vt:lpstr>
      <vt:lpstr>Times New Roman</vt:lpstr>
      <vt:lpstr>Galeri</vt:lpstr>
      <vt:lpstr>Introductıon to cıvıl law and persons</vt:lpstr>
      <vt:lpstr>Rules of the socıal order I</vt:lpstr>
      <vt:lpstr>Rules of the socıal order I</vt:lpstr>
      <vt:lpstr>Rules of the socıal order I</vt:lpstr>
      <vt:lpstr>Rules of the socıal order I</vt:lpstr>
      <vt:lpstr>Rules of the socıal order I</vt:lpstr>
      <vt:lpstr>Rules of the socıal order I</vt:lpstr>
      <vt:lpstr>Rules of the socıal order I</vt:lpstr>
      <vt:lpstr>Rules of the socıal order I</vt:lpstr>
      <vt:lpstr>Rules of the socıal order I</vt:lpstr>
      <vt:lpstr>Rules of the Social Order II </vt:lpstr>
      <vt:lpstr>Rules of the Social Order II </vt:lpstr>
      <vt:lpstr>Rules of the Social Order II </vt:lpstr>
      <vt:lpstr>Rules of the Social Order II </vt:lpstr>
      <vt:lpstr>Rules of the Social Order II </vt:lpstr>
      <vt:lpstr>Rules of the Social Order II </vt:lpstr>
      <vt:lpstr>Rules of the Social Order II </vt:lpstr>
      <vt:lpstr>Rules of the Social Order III</vt:lpstr>
      <vt:lpstr>Rules of the Social Order III</vt:lpstr>
      <vt:lpstr>Rules of the Social Order III</vt:lpstr>
      <vt:lpstr>Rules of the Social Order III</vt:lpstr>
      <vt:lpstr>Rules of the Social Order III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BAŞLANGICI</dc:title>
  <dc:creator>Ali Şahbaz</dc:creator>
  <cp:lastModifiedBy>Ali Şahbaz</cp:lastModifiedBy>
  <cp:revision>48</cp:revision>
  <dcterms:created xsi:type="dcterms:W3CDTF">2020-10-13T17:05:39Z</dcterms:created>
  <dcterms:modified xsi:type="dcterms:W3CDTF">2021-03-16T09:40:33Z</dcterms:modified>
</cp:coreProperties>
</file>