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301" r:id="rId2"/>
    <p:sldId id="351" r:id="rId3"/>
    <p:sldId id="352" r:id="rId4"/>
    <p:sldId id="354" r:id="rId5"/>
    <p:sldId id="355" r:id="rId6"/>
    <p:sldId id="389" r:id="rId7"/>
    <p:sldId id="358" r:id="rId8"/>
    <p:sldId id="273" r:id="rId9"/>
    <p:sldId id="278" r:id="rId10"/>
    <p:sldId id="359" r:id="rId11"/>
    <p:sldId id="360" r:id="rId12"/>
    <p:sldId id="361" r:id="rId13"/>
    <p:sldId id="362" r:id="rId14"/>
    <p:sldId id="369" r:id="rId15"/>
    <p:sldId id="370" r:id="rId16"/>
    <p:sldId id="380" r:id="rId17"/>
    <p:sldId id="382" r:id="rId18"/>
    <p:sldId id="371" r:id="rId19"/>
    <p:sldId id="372" r:id="rId20"/>
    <p:sldId id="373" r:id="rId21"/>
    <p:sldId id="374" r:id="rId22"/>
    <p:sldId id="379" r:id="rId23"/>
    <p:sldId id="283" r:id="rId24"/>
    <p:sldId id="285" r:id="rId25"/>
    <p:sldId id="286" r:id="rId26"/>
    <p:sldId id="288" r:id="rId27"/>
    <p:sldId id="290" r:id="rId28"/>
    <p:sldId id="348" r:id="rId29"/>
    <p:sldId id="349" r:id="rId30"/>
    <p:sldId id="350" r:id="rId31"/>
    <p:sldId id="300" r:id="rId32"/>
  </p:sldIdLst>
  <p:sldSz cx="1188085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7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varScale="1">
        <p:scale>
          <a:sx n="65" d="100"/>
          <a:sy n="65" d="100"/>
        </p:scale>
        <p:origin x="172" y="40"/>
      </p:cViewPr>
      <p:guideLst>
        <p:guide orient="horz" pos="2160"/>
        <p:guide pos="2880"/>
        <p:guide pos="37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970212" y="3124200"/>
            <a:ext cx="8019574"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970212" y="5003322"/>
            <a:ext cx="8019574"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430721" y="1117080"/>
            <a:ext cx="2286000" cy="495035"/>
          </a:xfrm>
        </p:spPr>
        <p:txBody>
          <a:bodyPr/>
          <a:lstStyle/>
          <a:p>
            <a:fld id="{5864D274-6027-4D38-847C-BE4D8F164D30}" type="datetimeFigureOut">
              <a:rPr lang="tr-TR" smtClean="0"/>
              <a:pPr/>
              <a:t>13.03.2021</a:t>
            </a:fld>
            <a:endParaRPr lang="tr-TR"/>
          </a:p>
        </p:txBody>
      </p:sp>
      <p:sp>
        <p:nvSpPr>
          <p:cNvPr id="17" name="16 Altbilgi Yer Tutucusu"/>
          <p:cNvSpPr>
            <a:spLocks noGrp="1"/>
          </p:cNvSpPr>
          <p:nvPr>
            <p:ph type="ftr" sz="quarter" idx="11"/>
          </p:nvPr>
        </p:nvSpPr>
        <p:spPr bwMode="auto">
          <a:xfrm rot="5400000">
            <a:off x="9742905" y="4124195"/>
            <a:ext cx="3657600" cy="498996"/>
          </a:xfrm>
        </p:spPr>
        <p:txBody>
          <a:bodyPr/>
          <a:lstStyle/>
          <a:p>
            <a:endParaRPr lang="tr-TR"/>
          </a:p>
        </p:txBody>
      </p:sp>
      <p:sp>
        <p:nvSpPr>
          <p:cNvPr id="10" name="9 Dikdörtgen"/>
          <p:cNvSpPr/>
          <p:nvPr/>
        </p:nvSpPr>
        <p:spPr bwMode="auto">
          <a:xfrm>
            <a:off x="495035" y="0"/>
            <a:ext cx="792057"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359045" y="0"/>
            <a:ext cx="135991"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1287092" y="0"/>
            <a:ext cx="23630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482923" y="0"/>
            <a:ext cx="299204"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3817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1188085"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110975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22434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386099"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1184168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584113" y="0"/>
            <a:ext cx="99007"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792057" y="3429000"/>
            <a:ext cx="168312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701612" y="4866752"/>
            <a:ext cx="833406"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417646" y="5500632"/>
            <a:ext cx="178213"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2162314" y="5788152"/>
            <a:ext cx="356426"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2475177" y="4495800"/>
            <a:ext cx="475234"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722287" y="4928702"/>
            <a:ext cx="792057" cy="517524"/>
          </a:xfrm>
        </p:spPr>
        <p:txBody>
          <a:bodyPr/>
          <a:lstStyle/>
          <a:p>
            <a:fld id="{47F5DB2C-8242-4861-861D-31EBC8B13DD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64D274-6027-4D38-847C-BE4D8F164D30}"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F5DB2C-8242-4861-861D-31EBC8B13DD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613616" y="274640"/>
            <a:ext cx="2178156"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94042" y="274639"/>
            <a:ext cx="782156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64D274-6027-4D38-847C-BE4D8F164D30}"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7F5DB2C-8242-4861-861D-31EBC8B13DD9}" type="slidenum">
              <a:rPr lang="tr-TR" smtClean="0"/>
              <a:pPr/>
              <a:t>‹#›</a:t>
            </a:fld>
            <a:endParaRPr lang="tr-TR"/>
          </a:p>
        </p:txBody>
      </p:sp>
    </p:spTree>
  </p:cSld>
  <p:clrMapOvr>
    <a:masterClrMapping/>
  </p:clrMapOvr>
  <p:transition spd="slow">
    <p:push/>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594043" y="1600200"/>
            <a:ext cx="9702694"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864D274-6027-4D38-847C-BE4D8F164D30}" type="datetimeFigureOut">
              <a:rPr lang="tr-TR" smtClean="0"/>
              <a:pPr/>
              <a:t>13.03.2021</a:t>
            </a:fld>
            <a:endParaRPr lang="tr-TR"/>
          </a:p>
        </p:txBody>
      </p:sp>
      <p:sp>
        <p:nvSpPr>
          <p:cNvPr id="9" name="8 Slayt Numarası Yer Tutucusu"/>
          <p:cNvSpPr>
            <a:spLocks noGrp="1"/>
          </p:cNvSpPr>
          <p:nvPr>
            <p:ph type="sldNum" sz="quarter" idx="15"/>
          </p:nvPr>
        </p:nvSpPr>
        <p:spPr/>
        <p:txBody>
          <a:bodyPr rtlCol="0"/>
          <a:lstStyle/>
          <a:p>
            <a:fld id="{47F5DB2C-8242-4861-861D-31EBC8B13DD9}"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70212" y="2895600"/>
            <a:ext cx="8019574"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970212" y="5010150"/>
            <a:ext cx="8019574"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428948" y="1113415"/>
            <a:ext cx="2286000" cy="495035"/>
          </a:xfrm>
        </p:spPr>
        <p:txBody>
          <a:bodyPr/>
          <a:lstStyle/>
          <a:p>
            <a:fld id="{5864D274-6027-4D38-847C-BE4D8F164D30}" type="datetimeFigureOut">
              <a:rPr lang="tr-TR" smtClean="0"/>
              <a:pPr/>
              <a:t>13.03.2021</a:t>
            </a:fld>
            <a:endParaRPr lang="tr-TR"/>
          </a:p>
        </p:txBody>
      </p:sp>
      <p:sp>
        <p:nvSpPr>
          <p:cNvPr id="5" name="4 Altbilgi Yer Tutucusu"/>
          <p:cNvSpPr>
            <a:spLocks noGrp="1"/>
          </p:cNvSpPr>
          <p:nvPr>
            <p:ph type="ftr" sz="quarter" idx="11"/>
          </p:nvPr>
        </p:nvSpPr>
        <p:spPr bwMode="auto">
          <a:xfrm rot="5400000">
            <a:off x="9743148" y="4121334"/>
            <a:ext cx="3657600" cy="498996"/>
          </a:xfrm>
        </p:spPr>
        <p:txBody>
          <a:bodyPr/>
          <a:lstStyle/>
          <a:p>
            <a:endParaRPr lang="tr-TR"/>
          </a:p>
        </p:txBody>
      </p:sp>
      <p:sp>
        <p:nvSpPr>
          <p:cNvPr id="9" name="8 Dikdörtgen"/>
          <p:cNvSpPr/>
          <p:nvPr/>
        </p:nvSpPr>
        <p:spPr bwMode="auto">
          <a:xfrm>
            <a:off x="495035" y="0"/>
            <a:ext cx="792057"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359045" y="0"/>
            <a:ext cx="135991"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1287092" y="0"/>
            <a:ext cx="236307"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482923" y="0"/>
            <a:ext cx="299204"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3817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1188085"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10975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224343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386099"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584113" y="0"/>
            <a:ext cx="99007"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792057" y="3429000"/>
            <a:ext cx="168312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721195" y="4866752"/>
            <a:ext cx="833406"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417646" y="5500632"/>
            <a:ext cx="178213"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2162314" y="5791200"/>
            <a:ext cx="356426"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2441447" y="4479888"/>
            <a:ext cx="475234"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11821009"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741870" y="4928702"/>
            <a:ext cx="792057" cy="517524"/>
          </a:xfrm>
        </p:spPr>
        <p:txBody>
          <a:bodyPr/>
          <a:lstStyle/>
          <a:p>
            <a:fld id="{47F5DB2C-8242-4861-861D-31EBC8B13DD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64D274-6027-4D38-847C-BE4D8F164D30}" type="datetimeFigureOut">
              <a:rPr lang="tr-TR" smtClean="0"/>
              <a:pPr/>
              <a:t>13.03.2021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7F5DB2C-8242-4861-861D-31EBC8B13DD9}" type="slidenum">
              <a:rPr lang="tr-TR" smtClean="0"/>
              <a:pPr/>
              <a:t>‹#›</a:t>
            </a:fld>
            <a:endParaRPr lang="tr-TR"/>
          </a:p>
        </p:txBody>
      </p:sp>
      <p:sp>
        <p:nvSpPr>
          <p:cNvPr id="9" name="8 İçerik Yer Tutucusu"/>
          <p:cNvSpPr>
            <a:spLocks noGrp="1"/>
          </p:cNvSpPr>
          <p:nvPr>
            <p:ph sz="quarter" idx="1"/>
          </p:nvPr>
        </p:nvSpPr>
        <p:spPr>
          <a:xfrm>
            <a:off x="594043" y="1600200"/>
            <a:ext cx="475234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548357" y="1600200"/>
            <a:ext cx="475234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3050"/>
            <a:ext cx="9801701"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864D274-6027-4D38-847C-BE4D8F164D30}" type="datetimeFigureOut">
              <a:rPr lang="tr-TR" smtClean="0"/>
              <a:pPr/>
              <a:t>13.03.2021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7F5DB2C-8242-4861-861D-31EBC8B13DD9}" type="slidenum">
              <a:rPr lang="tr-TR" smtClean="0"/>
              <a:pPr/>
              <a:t>‹#›</a:t>
            </a:fld>
            <a:endParaRPr lang="tr-TR"/>
          </a:p>
        </p:txBody>
      </p:sp>
      <p:sp>
        <p:nvSpPr>
          <p:cNvPr id="11" name="10 İçerik Yer Tutucusu"/>
          <p:cNvSpPr>
            <a:spLocks noGrp="1"/>
          </p:cNvSpPr>
          <p:nvPr>
            <p:ph sz="quarter" idx="2"/>
          </p:nvPr>
        </p:nvSpPr>
        <p:spPr>
          <a:xfrm>
            <a:off x="594043" y="2362200"/>
            <a:ext cx="475234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680531" y="2362200"/>
            <a:ext cx="475234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594043" y="1569720"/>
            <a:ext cx="475234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643404" y="1569720"/>
            <a:ext cx="475234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5864D274-6027-4D38-847C-BE4D8F164D30}" type="datetimeFigureOut">
              <a:rPr lang="tr-TR" smtClean="0"/>
              <a:pPr/>
              <a:t>13.03.2021</a:t>
            </a:fld>
            <a:endParaRPr lang="tr-TR"/>
          </a:p>
        </p:txBody>
      </p:sp>
      <p:sp>
        <p:nvSpPr>
          <p:cNvPr id="7" name="6 Slayt Numarası Yer Tutucusu"/>
          <p:cNvSpPr>
            <a:spLocks noGrp="1"/>
          </p:cNvSpPr>
          <p:nvPr>
            <p:ph type="sldNum" sz="quarter" idx="11"/>
          </p:nvPr>
        </p:nvSpPr>
        <p:spPr/>
        <p:txBody>
          <a:bodyPr rtlCol="0"/>
          <a:lstStyle/>
          <a:p>
            <a:fld id="{47F5DB2C-8242-4861-861D-31EBC8B13DD9}"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864D274-6027-4D38-847C-BE4D8F164D30}" type="datetimeFigureOut">
              <a:rPr lang="tr-TR" smtClean="0"/>
              <a:pPr/>
              <a:t>13.03.2021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7F5DB2C-8242-4861-861D-31EBC8B13DD9}" type="slidenum">
              <a:rPr lang="tr-TR" smtClean="0"/>
              <a:pPr/>
              <a:t>‹#›</a:t>
            </a:fld>
            <a:endParaRPr lang="tr-TR"/>
          </a:p>
        </p:txBody>
      </p:sp>
    </p:spTree>
  </p:cSld>
  <p:clrMapOvr>
    <a:masterClrMapping/>
  </p:clrMapOvr>
  <p:transition spd="slow">
    <p:push/>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385815"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5325277" y="3131979"/>
            <a:ext cx="6309360" cy="594043"/>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8851233" y="274320"/>
            <a:ext cx="1984102"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118581"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804568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11682836"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11484822" y="0"/>
            <a:ext cx="396028"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1583829"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10597718" y="5715000"/>
            <a:ext cx="712851"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96028" y="274320"/>
            <a:ext cx="7326524"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5864D274-6027-4D38-847C-BE4D8F164D30}" type="datetimeFigureOut">
              <a:rPr lang="tr-TR" smtClean="0"/>
              <a:pPr/>
              <a:t>13.03.2021</a:t>
            </a:fld>
            <a:endParaRPr lang="tr-TR"/>
          </a:p>
        </p:txBody>
      </p:sp>
      <p:sp>
        <p:nvSpPr>
          <p:cNvPr id="22" name="21 Slayt Numarası Yer Tutucusu"/>
          <p:cNvSpPr>
            <a:spLocks noGrp="1"/>
          </p:cNvSpPr>
          <p:nvPr>
            <p:ph type="sldNum" sz="quarter" idx="15"/>
          </p:nvPr>
        </p:nvSpPr>
        <p:spPr/>
        <p:txBody>
          <a:bodyPr rtlCol="0"/>
          <a:lstStyle/>
          <a:p>
            <a:fld id="{47F5DB2C-8242-4861-861D-31EBC8B13DD9}"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385815"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10597718" y="5715000"/>
            <a:ext cx="712851"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5297060" y="3131979"/>
            <a:ext cx="6309360" cy="594043"/>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019574"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8790839" y="264795"/>
            <a:ext cx="1980142"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682836"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11484822" y="0"/>
            <a:ext cx="396028"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11583829"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8118581"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804568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5864D274-6027-4D38-847C-BE4D8F164D30}" type="datetimeFigureOut">
              <a:rPr lang="tr-TR" smtClean="0"/>
              <a:pPr/>
              <a:t>13.03.2021</a:t>
            </a:fld>
            <a:endParaRPr lang="tr-TR"/>
          </a:p>
        </p:txBody>
      </p:sp>
      <p:sp>
        <p:nvSpPr>
          <p:cNvPr id="18" name="17 Slayt Numarası Yer Tutucusu"/>
          <p:cNvSpPr>
            <a:spLocks noGrp="1"/>
          </p:cNvSpPr>
          <p:nvPr>
            <p:ph type="sldNum" sz="quarter" idx="11"/>
          </p:nvPr>
        </p:nvSpPr>
        <p:spPr/>
        <p:txBody>
          <a:bodyPr rtlCol="0"/>
          <a:lstStyle/>
          <a:p>
            <a:fld id="{47F5DB2C-8242-4861-861D-31EBC8B13DD9}"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385815"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594043" y="274638"/>
            <a:ext cx="9702694"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594043" y="1600200"/>
            <a:ext cx="9702694"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162159" y="1024377"/>
            <a:ext cx="2011680" cy="498996"/>
          </a:xfrm>
          <a:prstGeom prst="rect">
            <a:avLst/>
          </a:prstGeom>
        </p:spPr>
        <p:txBody>
          <a:bodyPr vert="horz" anchor="ctr" anchorCtr="0"/>
          <a:lstStyle>
            <a:lvl1pPr algn="r" eaLnBrk="1" latinLnBrk="0" hangingPunct="1">
              <a:defRPr kumimoji="0" sz="1200">
                <a:solidFill>
                  <a:schemeClr val="tx2"/>
                </a:solidFill>
              </a:defRPr>
            </a:lvl1pPr>
          </a:lstStyle>
          <a:p>
            <a:fld id="{5864D274-6027-4D38-847C-BE4D8F164D30}" type="datetimeFigureOut">
              <a:rPr lang="tr-TR" smtClean="0"/>
              <a:pPr/>
              <a:t>13.03.2021</a:t>
            </a:fld>
            <a:endParaRPr lang="tr-TR"/>
          </a:p>
        </p:txBody>
      </p:sp>
      <p:sp>
        <p:nvSpPr>
          <p:cNvPr id="3" name="2 Altbilgi Yer Tutucusu"/>
          <p:cNvSpPr>
            <a:spLocks noGrp="1"/>
          </p:cNvSpPr>
          <p:nvPr>
            <p:ph type="ftr" sz="quarter" idx="3"/>
          </p:nvPr>
        </p:nvSpPr>
        <p:spPr>
          <a:xfrm rot="5400000">
            <a:off x="9561336" y="3682503"/>
            <a:ext cx="3200400" cy="475234"/>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99007"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11682836"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11484822" y="0"/>
            <a:ext cx="396028"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1583829"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10597718" y="5715000"/>
            <a:ext cx="712851"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10562075" y="5734050"/>
            <a:ext cx="792057" cy="521208"/>
          </a:xfrm>
          <a:prstGeom prst="rect">
            <a:avLst/>
          </a:prstGeom>
        </p:spPr>
        <p:txBody>
          <a:bodyPr vert="horz" anchor="ctr"/>
          <a:lstStyle>
            <a:lvl1pPr algn="ctr" eaLnBrk="1" latinLnBrk="0" hangingPunct="1">
              <a:defRPr kumimoji="0" sz="1400" b="1">
                <a:solidFill>
                  <a:srgbClr val="FFFFFF"/>
                </a:solidFill>
              </a:defRPr>
            </a:lvl1pPr>
          </a:lstStyle>
          <a:p>
            <a:fld id="{47F5DB2C-8242-4861-861D-31EBC8B13DD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push/>
  </p:transition>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cocukvegenc.com/cocuk-kitaplar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63011" y="1916832"/>
            <a:ext cx="8397477" cy="2237634"/>
          </a:xfrm>
        </p:spPr>
        <p:txBody>
          <a:bodyPr>
            <a:normAutofit/>
          </a:bodyPr>
          <a:lstStyle/>
          <a:p>
            <a:r>
              <a:rPr lang="tr-TR" b="1" dirty="0" smtClean="0">
                <a:solidFill>
                  <a:schemeClr val="tx1"/>
                </a:solidFill>
                <a:latin typeface="Times New Roman" pitchFamily="18" charset="0"/>
                <a:cs typeface="Times New Roman" pitchFamily="18" charset="0"/>
              </a:rPr>
              <a:t>GELİŞİM DÖNEMLERİNE UYGUN KİTAP SEÇİMİ</a:t>
            </a:r>
            <a:endParaRPr lang="tr-TR" b="1"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970192" y="4581128"/>
            <a:ext cx="7263731" cy="1752600"/>
          </a:xfrm>
        </p:spPr>
        <p:txBody>
          <a:bodyPr/>
          <a:lstStyle/>
          <a:p>
            <a:r>
              <a:rPr lang="tr-TR" dirty="0"/>
              <a:t>Prof. Dr. Aynur BÜTÜN AYHAN</a:t>
            </a:r>
          </a:p>
          <a:p>
            <a:r>
              <a:rPr lang="tr-TR" dirty="0"/>
              <a:t>Sağlık Bilimleri Fakültesi</a:t>
            </a:r>
          </a:p>
          <a:p>
            <a:r>
              <a:rPr lang="tr-TR" dirty="0"/>
              <a:t>Çocuk Gelişimi Bölümü </a:t>
            </a:r>
          </a:p>
          <a:p>
            <a:endParaRPr lang="tr-TR" dirty="0"/>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428604"/>
            <a:ext cx="10729930" cy="6045348"/>
          </a:xfrm>
        </p:spPr>
        <p:txBody>
          <a:bodyPr>
            <a:normAutofit/>
          </a:bodyPr>
          <a:lstStyle/>
          <a:p>
            <a:pPr algn="just">
              <a:lnSpc>
                <a:spcPct val="150000"/>
              </a:lnSpc>
            </a:pPr>
            <a:endParaRPr lang="tr-TR" dirty="0" smtClean="0">
              <a:cs typeface="Times New Roman" pitchFamily="18" charset="0"/>
            </a:endParaRPr>
          </a:p>
          <a:p>
            <a:pPr algn="just">
              <a:lnSpc>
                <a:spcPct val="150000"/>
              </a:lnSpc>
            </a:pPr>
            <a:r>
              <a:rPr lang="tr-TR" b="1" u="sng" dirty="0" smtClean="0">
                <a:solidFill>
                  <a:schemeClr val="accent3"/>
                </a:solidFill>
                <a:cs typeface="Times New Roman" pitchFamily="18" charset="0"/>
              </a:rPr>
              <a:t>3-6 yaş dönemi</a:t>
            </a:r>
          </a:p>
          <a:p>
            <a:pPr algn="just">
              <a:lnSpc>
                <a:spcPct val="150000"/>
              </a:lnSpc>
            </a:pPr>
            <a:r>
              <a:rPr lang="tr-TR" sz="2000" dirty="0" smtClean="0">
                <a:cs typeface="Times New Roman" pitchFamily="18" charset="0"/>
              </a:rPr>
              <a:t>Masallar, bildik hikâyeler içeren tanıdık durumların anlatıldığı, hayata dair çocuğun sınıflandırabileceği nesneler içeren iyi resmedilmiş hayal gücünü harekete geçiren ayrıntılı resimleri olan kitaplar seçebilirsiniz</a:t>
            </a:r>
            <a:r>
              <a:rPr lang="tr-TR" sz="2000" dirty="0" smtClean="0">
                <a:solidFill>
                  <a:schemeClr val="accent1">
                    <a:lumMod val="50000"/>
                  </a:schemeClr>
                </a:solidFill>
                <a:cs typeface="Times New Roman" pitchFamily="18" charset="0"/>
              </a:rPr>
              <a:t>.</a:t>
            </a:r>
          </a:p>
          <a:p>
            <a:pPr algn="just">
              <a:lnSpc>
                <a:spcPct val="150000"/>
              </a:lnSpc>
            </a:pPr>
            <a:endParaRPr lang="tr-TR" sz="2000" b="1" u="sng" dirty="0" smtClean="0">
              <a:solidFill>
                <a:schemeClr val="accent3"/>
              </a:solidFill>
              <a:cs typeface="Times New Roman" pitchFamily="18" charset="0"/>
            </a:endParaRPr>
          </a:p>
          <a:p>
            <a:pPr algn="just">
              <a:lnSpc>
                <a:spcPct val="150000"/>
              </a:lnSpc>
            </a:pPr>
            <a:r>
              <a:rPr lang="tr-TR" sz="2000" dirty="0" smtClean="0">
                <a:cs typeface="Times New Roman" pitchFamily="18" charset="0"/>
              </a:rPr>
              <a:t>Bu yaş grubundaki çocukların yaratıcılıkları hızlı gelişir. Özellikle olayların nedenleri üzerine yoğunlaşırlar. Dolayısıyla içinde sorularına cevap bulabilecekleri, günlük hayatlarında karşılaştıkları sorunları komik bir dille anlatan (uyumak istemeyen çocuk, arkadaşı olmayan ayıcık vb.) kitapları tercih edebilirsiniz.</a:t>
            </a:r>
          </a:p>
          <a:p>
            <a:endParaRPr lang="tr-TR" dirty="0"/>
          </a:p>
        </p:txBody>
      </p:sp>
    </p:spTree>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56877" y="857232"/>
            <a:ext cx="10767096" cy="5588132"/>
          </a:xfrm>
        </p:spPr>
        <p:txBody>
          <a:bodyPr>
            <a:noAutofit/>
          </a:bodyPr>
          <a:lstStyle/>
          <a:p>
            <a:pPr>
              <a:lnSpc>
                <a:spcPct val="150000"/>
              </a:lnSpc>
            </a:pPr>
            <a:r>
              <a:rPr lang="tr-TR" sz="2000" b="1" u="sng" dirty="0" smtClean="0">
                <a:solidFill>
                  <a:schemeClr val="accent3"/>
                </a:solidFill>
              </a:rPr>
              <a:t>3-6 yaş dönemi </a:t>
            </a:r>
          </a:p>
          <a:p>
            <a:pPr>
              <a:lnSpc>
                <a:spcPct val="150000"/>
              </a:lnSpc>
            </a:pPr>
            <a:r>
              <a:rPr lang="tr-TR" sz="2000" b="1" i="1" dirty="0" smtClean="0"/>
              <a:t>Kitapların özellikleri</a:t>
            </a:r>
          </a:p>
          <a:p>
            <a:pPr>
              <a:lnSpc>
                <a:spcPct val="150000"/>
              </a:lnSpc>
            </a:pPr>
            <a:r>
              <a:rPr lang="tr-TR" sz="2000" dirty="0" smtClean="0"/>
              <a:t>Kahramanların kitaplarda resimlemelerin renkli ve sevimli olması, ayrıca fazla detaylı olmayan çizgilerle oluşturulması gerekir. </a:t>
            </a:r>
          </a:p>
          <a:p>
            <a:pPr>
              <a:lnSpc>
                <a:spcPct val="150000"/>
              </a:lnSpc>
            </a:pPr>
            <a:r>
              <a:rPr lang="tr-TR" sz="2000" dirty="0" smtClean="0"/>
              <a:t>Kitaplarda yer alan gerçek yaşama uygun ve uygulanabilir olumlu davranışlar çocuklar tarafından örnek alınabilmektedir. </a:t>
            </a:r>
          </a:p>
          <a:p>
            <a:pPr>
              <a:lnSpc>
                <a:spcPct val="150000"/>
              </a:lnSpc>
            </a:pPr>
            <a:r>
              <a:rPr lang="tr-TR" sz="2000" dirty="0" smtClean="0"/>
              <a:t>Kitap kahramanlarının sayısının çok olması okul öncesi dönem çocukları tarafından temanın anlaşılmasını zorlaştırmaktadır</a:t>
            </a:r>
          </a:p>
          <a:p>
            <a:pPr>
              <a:lnSpc>
                <a:spcPct val="150000"/>
              </a:lnSpc>
            </a:pPr>
            <a:r>
              <a:rPr lang="tr-TR" sz="2000" dirty="0" smtClean="0"/>
              <a:t>Kitaplardaki kahramanların özellikleri, inandırıcılığa ters düşmemesi açısından fazla abartılı olmamalıdır.</a:t>
            </a:r>
            <a:endParaRPr lang="tr-TR" sz="2000" dirty="0"/>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1000108"/>
            <a:ext cx="10451471" cy="5473844"/>
          </a:xfrm>
        </p:spPr>
        <p:txBody>
          <a:bodyPr/>
          <a:lstStyle/>
          <a:p>
            <a:pPr>
              <a:lnSpc>
                <a:spcPct val="150000"/>
              </a:lnSpc>
            </a:pPr>
            <a:r>
              <a:rPr lang="tr-TR" sz="2000" b="1" i="1" dirty="0" smtClean="0"/>
              <a:t>Kitapların özellikleri</a:t>
            </a:r>
          </a:p>
          <a:p>
            <a:pPr>
              <a:lnSpc>
                <a:spcPct val="150000"/>
              </a:lnSpc>
            </a:pPr>
            <a:r>
              <a:rPr lang="tr-TR" sz="2000" dirty="0" smtClean="0"/>
              <a:t>Temanın birden fazla olmamasına, tek bir tema üzerinden hareket edilmesine dikkat edilmelidir. Tema basit ve açık olmalı, çocuğun bir sonuca varmasını kolaylaştırmalıdır </a:t>
            </a:r>
          </a:p>
          <a:p>
            <a:pPr>
              <a:lnSpc>
                <a:spcPct val="150000"/>
              </a:lnSpc>
            </a:pPr>
            <a:r>
              <a:rPr lang="tr-TR" sz="2000" dirty="0" smtClean="0"/>
              <a:t>Kitabın sonunda tema yazar tarafından öğüt şeklinde verilmemiş olmalıdır. </a:t>
            </a:r>
          </a:p>
          <a:p>
            <a:pPr>
              <a:lnSpc>
                <a:spcPct val="150000"/>
              </a:lnSpc>
            </a:pPr>
            <a:r>
              <a:rPr lang="tr-TR" sz="2000" dirty="0" smtClean="0"/>
              <a:t>Tema seçilirken çocuğa kazandırılması hedeflenen alışkanlık ve davranışların da doğru alışkanlıklar ve davranışlar olmasına özen gösterilmelidir.</a:t>
            </a:r>
          </a:p>
          <a:p>
            <a:endParaRPr lang="tr-TR" dirty="0"/>
          </a:p>
        </p:txBody>
      </p:sp>
    </p:spTree>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928670"/>
            <a:ext cx="9702694" cy="5545282"/>
          </a:xfrm>
        </p:spPr>
        <p:txBody>
          <a:bodyPr>
            <a:normAutofit/>
          </a:bodyPr>
          <a:lstStyle/>
          <a:p>
            <a:pPr>
              <a:lnSpc>
                <a:spcPct val="150000"/>
              </a:lnSpc>
            </a:pPr>
            <a:r>
              <a:rPr lang="tr-TR" sz="2000" b="1" i="1" dirty="0" smtClean="0"/>
              <a:t>Kitapların özellikleri</a:t>
            </a:r>
            <a:endParaRPr lang="tr-TR" sz="2000" dirty="0" smtClean="0"/>
          </a:p>
          <a:p>
            <a:pPr>
              <a:lnSpc>
                <a:spcPct val="150000"/>
              </a:lnSpc>
            </a:pPr>
            <a:r>
              <a:rPr lang="tr-TR" sz="2000" dirty="0" smtClean="0"/>
              <a:t>Resimler, çocukların bu resimler ile hikâye arasında bağ kurmasına olanak verecek şekilde hikâye ile ilgili, hatta hikâyenin özetini anlatır nitelikte olmalıdır.</a:t>
            </a:r>
          </a:p>
          <a:p>
            <a:pPr>
              <a:lnSpc>
                <a:spcPct val="150000"/>
              </a:lnSpc>
            </a:pPr>
            <a:r>
              <a:rPr lang="tr-TR" sz="2000" dirty="0" smtClean="0"/>
              <a:t>Resimlemelerdeki karakterlerin gerçek dünyaya ait özellikler taşıması çocuğun kitaba olan ilgisini daha da arttırır.</a:t>
            </a:r>
          </a:p>
          <a:p>
            <a:pPr>
              <a:lnSpc>
                <a:spcPct val="150000"/>
              </a:lnSpc>
            </a:pPr>
            <a:r>
              <a:rPr lang="tr-TR" sz="2000" dirty="0" smtClean="0"/>
              <a:t>  Resimlerin sanatsal özellikler barındırması, kendi içinde hareket ve ahenk taşıması, kolay yorumlanabilir olması, metinlerle uyumlu içerik ve renkte olması gerekir.</a:t>
            </a:r>
          </a:p>
          <a:p>
            <a:endParaRPr lang="tr-TR" dirty="0"/>
          </a:p>
        </p:txBody>
      </p:sp>
    </p:spTree>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857232"/>
            <a:ext cx="10544291" cy="5616720"/>
          </a:xfrm>
        </p:spPr>
        <p:txBody>
          <a:bodyPr/>
          <a:lstStyle/>
          <a:p>
            <a:pPr>
              <a:lnSpc>
                <a:spcPct val="150000"/>
              </a:lnSpc>
            </a:pPr>
            <a:r>
              <a:rPr lang="tr-TR" sz="2000" b="1" i="1" dirty="0" smtClean="0"/>
              <a:t>Kitapların özellikleri;</a:t>
            </a:r>
          </a:p>
          <a:p>
            <a:pPr>
              <a:lnSpc>
                <a:spcPct val="150000"/>
              </a:lnSpc>
            </a:pPr>
            <a:endParaRPr lang="tr-TR" sz="2000" dirty="0" smtClean="0"/>
          </a:p>
          <a:p>
            <a:pPr>
              <a:lnSpc>
                <a:spcPct val="150000"/>
              </a:lnSpc>
            </a:pPr>
            <a:r>
              <a:rPr lang="tr-TR" sz="2000" dirty="0" smtClean="0"/>
              <a:t>Kitaplar çocuk tarafından kolayca taşınabilmeli, kitabın kapağı sağlam, dayanıklı, ilgi çekici ve kitapta ele alınan temaya ilişkin ipucu verir nitelikte olmalıdır. </a:t>
            </a:r>
          </a:p>
          <a:p>
            <a:pPr>
              <a:lnSpc>
                <a:spcPct val="150000"/>
              </a:lnSpc>
            </a:pPr>
            <a:r>
              <a:rPr lang="tr-TR" sz="2000" dirty="0" smtClean="0"/>
              <a:t>Okul öncesi yaşlardaki çocuklara okunacak kitaplar için önerilen harf büyüklüğü 18-22 ve/veya 14-16 puntodur Sayfaların ¼’ünün yazı, ¾’ünün ise resimden oluşması gerekir.</a:t>
            </a:r>
          </a:p>
          <a:p>
            <a:endParaRPr lang="tr-TR" dirty="0"/>
          </a:p>
        </p:txBody>
      </p:sp>
    </p:spTree>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4638"/>
            <a:ext cx="9702694" cy="868346"/>
          </a:xfrm>
        </p:spPr>
        <p:txBody>
          <a:bodyPr/>
          <a:lstStyle/>
          <a:p>
            <a:r>
              <a:rPr lang="tr-TR" b="1" dirty="0" smtClean="0">
                <a:solidFill>
                  <a:schemeClr val="accent3"/>
                </a:solidFill>
                <a:latin typeface="Times New Roman" pitchFamily="18" charset="0"/>
                <a:cs typeface="Times New Roman" pitchFamily="18" charset="0"/>
              </a:rPr>
              <a:t>Okul dönemi</a:t>
            </a:r>
            <a:endParaRPr lang="tr-TR" b="1" dirty="0">
              <a:solidFill>
                <a:schemeClr val="accent3"/>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94042" y="1357298"/>
            <a:ext cx="10173012" cy="5116654"/>
          </a:xfrm>
        </p:spPr>
        <p:txBody>
          <a:bodyPr/>
          <a:lstStyle/>
          <a:p>
            <a:pPr>
              <a:lnSpc>
                <a:spcPct val="150000"/>
              </a:lnSpc>
            </a:pPr>
            <a:r>
              <a:rPr lang="tr-TR" sz="2000" dirty="0" smtClean="0">
                <a:latin typeface="+mj-lt"/>
                <a:cs typeface="Times New Roman" pitchFamily="18" charset="0"/>
              </a:rPr>
              <a:t>Bu yaş grubundaki çocuk kendisini tanımaya başlamıştır. Kendisinin, başka insanlardan farklı duygu ve düşünceleri olabileceğini anlamıştır. Yeni şeyler denemeye açıktır.</a:t>
            </a:r>
          </a:p>
          <a:p>
            <a:pPr>
              <a:lnSpc>
                <a:spcPct val="150000"/>
              </a:lnSpc>
            </a:pPr>
            <a:r>
              <a:rPr lang="tr-TR" sz="2000" dirty="0" smtClean="0">
                <a:cs typeface="Times New Roman" pitchFamily="18" charset="0"/>
              </a:rPr>
              <a:t>Cinsiyete göre kitap seçimi daha da belirginleşir.</a:t>
            </a:r>
          </a:p>
          <a:p>
            <a:pPr>
              <a:lnSpc>
                <a:spcPct val="150000"/>
              </a:lnSpc>
            </a:pPr>
            <a:r>
              <a:rPr lang="tr-TR" sz="2000" dirty="0" smtClean="0">
                <a:cs typeface="Times New Roman" pitchFamily="18" charset="0"/>
              </a:rPr>
              <a:t>Erkek çocuklar spor ve macera kitaplarıyla ilgilenirken, kız çocukları romantik kitaplara ilgi duyarlar.</a:t>
            </a:r>
          </a:p>
          <a:p>
            <a:pPr>
              <a:lnSpc>
                <a:spcPct val="150000"/>
              </a:lnSpc>
            </a:pPr>
            <a:r>
              <a:rPr lang="tr-TR" sz="2000" dirty="0" smtClean="0">
                <a:cs typeface="Times New Roman" pitchFamily="18" charset="0"/>
              </a:rPr>
              <a:t>Tarihi konulara ilgi duyarlar.</a:t>
            </a:r>
          </a:p>
          <a:p>
            <a:pPr>
              <a:lnSpc>
                <a:spcPct val="150000"/>
              </a:lnSpc>
            </a:pPr>
            <a:endParaRPr lang="tr-TR" sz="2000" dirty="0" smtClean="0">
              <a:latin typeface="+mj-lt"/>
              <a:cs typeface="Times New Roman" pitchFamily="18" charset="0"/>
            </a:endParaRPr>
          </a:p>
          <a:p>
            <a:pPr>
              <a:lnSpc>
                <a:spcPct val="150000"/>
              </a:lnSpc>
            </a:pPr>
            <a:endParaRPr lang="tr-TR" sz="2000" dirty="0" smtClean="0">
              <a:latin typeface="+mj-lt"/>
              <a:cs typeface="Times New Roman" pitchFamily="18" charset="0"/>
            </a:endParaRPr>
          </a:p>
          <a:p>
            <a:pPr>
              <a:lnSpc>
                <a:spcPct val="150000"/>
              </a:lnSpc>
            </a:pPr>
            <a:endParaRPr lang="tr-TR" sz="2000" dirty="0" smtClean="0">
              <a:latin typeface="+mj-lt"/>
              <a:cs typeface="Times New Roman" pitchFamily="18" charset="0"/>
            </a:endParaRPr>
          </a:p>
          <a:p>
            <a:endParaRPr lang="tr-TR" dirty="0" smtClean="0">
              <a:latin typeface="Times New Roman" pitchFamily="18" charset="0"/>
              <a:cs typeface="Times New Roman" pitchFamily="18" charset="0"/>
            </a:endParaRPr>
          </a:p>
          <a:p>
            <a:endParaRPr lang="tr-TR" dirty="0"/>
          </a:p>
        </p:txBody>
      </p:sp>
      <p:pic>
        <p:nvPicPr>
          <p:cNvPr id="4" name="Picture 2" descr="küçük prens ile ilgili görsel sonucu"/>
          <p:cNvPicPr>
            <a:picLocks noChangeAspect="1" noChangeArrowheads="1"/>
          </p:cNvPicPr>
          <p:nvPr/>
        </p:nvPicPr>
        <p:blipFill>
          <a:blip r:embed="rId2" cstate="print"/>
          <a:srcRect/>
          <a:stretch>
            <a:fillRect/>
          </a:stretch>
        </p:blipFill>
        <p:spPr bwMode="auto">
          <a:xfrm>
            <a:off x="7611181" y="3929066"/>
            <a:ext cx="2637466" cy="2597418"/>
          </a:xfrm>
          <a:prstGeom prst="rect">
            <a:avLst/>
          </a:prstGeom>
          <a:noFill/>
        </p:spPr>
      </p:pic>
    </p:spTree>
  </p:cSld>
  <p:clrMapOvr>
    <a:masterClrMapping/>
  </p:clrMapOvr>
  <p:transition spd="slow">
    <p:pu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r>
              <a:rPr lang="tr-TR" b="1" dirty="0" smtClean="0">
                <a:solidFill>
                  <a:schemeClr val="accent3"/>
                </a:solidFill>
                <a:latin typeface="Times New Roman" pitchFamily="18" charset="0"/>
                <a:cs typeface="Times New Roman" pitchFamily="18" charset="0"/>
              </a:rPr>
              <a:t>Okul dönemi</a:t>
            </a:r>
            <a:endParaRPr lang="tr-TR" dirty="0"/>
          </a:p>
        </p:txBody>
      </p:sp>
      <p:sp>
        <p:nvSpPr>
          <p:cNvPr id="3" name="2 İçerik Yer Tutucusu"/>
          <p:cNvSpPr>
            <a:spLocks noGrp="1"/>
          </p:cNvSpPr>
          <p:nvPr>
            <p:ph sz="quarter" idx="4294967295"/>
          </p:nvPr>
        </p:nvSpPr>
        <p:spPr>
          <a:xfrm>
            <a:off x="649697" y="1571625"/>
            <a:ext cx="9894557" cy="4902200"/>
          </a:xfrm>
        </p:spPr>
        <p:txBody>
          <a:bodyPr>
            <a:normAutofit/>
          </a:bodyPr>
          <a:lstStyle/>
          <a:p>
            <a:pPr>
              <a:lnSpc>
                <a:spcPct val="150000"/>
              </a:lnSpc>
            </a:pPr>
            <a:r>
              <a:rPr lang="tr-TR" sz="2000" dirty="0" smtClean="0">
                <a:latin typeface="+mj-lt"/>
                <a:cs typeface="Times New Roman" pitchFamily="18" charset="0"/>
              </a:rPr>
              <a:t>Hayal güçleri geniştir.</a:t>
            </a:r>
          </a:p>
          <a:p>
            <a:pPr>
              <a:lnSpc>
                <a:spcPct val="150000"/>
              </a:lnSpc>
            </a:pPr>
            <a:r>
              <a:rPr lang="tr-TR" sz="2000" dirty="0" smtClean="0">
                <a:latin typeface="+mj-lt"/>
                <a:cs typeface="Times New Roman" pitchFamily="18" charset="0"/>
              </a:rPr>
              <a:t>Çizgi ve resimli romanlara ilgi duyulmaya başlanır.</a:t>
            </a:r>
          </a:p>
          <a:p>
            <a:pPr>
              <a:lnSpc>
                <a:spcPct val="150000"/>
              </a:lnSpc>
            </a:pPr>
            <a:r>
              <a:rPr lang="tr-TR" sz="2000" dirty="0" smtClean="0">
                <a:latin typeface="+mj-lt"/>
                <a:cs typeface="Times New Roman" pitchFamily="18" charset="0"/>
              </a:rPr>
              <a:t>Masal, macera ve gezi kitaplarına ilgi artar.</a:t>
            </a:r>
          </a:p>
          <a:p>
            <a:pPr>
              <a:lnSpc>
                <a:spcPct val="150000"/>
              </a:lnSpc>
            </a:pPr>
            <a:r>
              <a:rPr lang="tr-TR" sz="2000" dirty="0" smtClean="0">
                <a:cs typeface="Times New Roman" pitchFamily="18" charset="0"/>
              </a:rPr>
              <a:t>Resimli romanlar yerini yavaş yavaş edebi romanlara bırakmaya başlar.</a:t>
            </a:r>
          </a:p>
          <a:p>
            <a:pPr>
              <a:lnSpc>
                <a:spcPct val="150000"/>
              </a:lnSpc>
            </a:pPr>
            <a:r>
              <a:rPr lang="tr-TR" sz="2000" dirty="0" smtClean="0">
                <a:cs typeface="Times New Roman" pitchFamily="18" charset="0"/>
              </a:rPr>
              <a:t>Bu dönemde kütüphane kullanma alışkanlığı pekişir.</a:t>
            </a:r>
          </a:p>
          <a:p>
            <a:pPr>
              <a:lnSpc>
                <a:spcPct val="150000"/>
              </a:lnSpc>
            </a:pPr>
            <a:r>
              <a:rPr lang="tr-TR" sz="2000" dirty="0" smtClean="0">
                <a:cs typeface="Times New Roman" pitchFamily="18" charset="0"/>
              </a:rPr>
              <a:t>Edebiyat kültürünü kazandıracak, sosyal hayattan ve daha gerçekçi konuları işleyen kitaplar seçilebilir.</a:t>
            </a:r>
          </a:p>
          <a:p>
            <a:pPr>
              <a:lnSpc>
                <a:spcPct val="150000"/>
              </a:lnSpc>
            </a:pPr>
            <a:endParaRPr lang="tr-TR" sz="2000" dirty="0" smtClean="0">
              <a:latin typeface="+mj-lt"/>
              <a:cs typeface="Times New Roman" pitchFamily="18" charset="0"/>
            </a:endParaRPr>
          </a:p>
          <a:p>
            <a:endParaRPr lang="tr-TR" dirty="0"/>
          </a:p>
        </p:txBody>
      </p:sp>
    </p:spTree>
  </p:cSld>
  <p:clrMapOvr>
    <a:masterClrMapping/>
  </p:clrMapOvr>
  <p:transition spd="slow">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solidFill>
                  <a:schemeClr val="accent3"/>
                </a:solidFill>
                <a:latin typeface="Times New Roman" pitchFamily="18" charset="0"/>
                <a:cs typeface="Times New Roman" pitchFamily="18" charset="0"/>
              </a:rPr>
              <a:t>Okul dönemi</a:t>
            </a:r>
            <a:endParaRPr lang="tr-TR" dirty="0"/>
          </a:p>
        </p:txBody>
      </p:sp>
      <p:sp>
        <p:nvSpPr>
          <p:cNvPr id="3" name="2 İçerik Yer Tutucusu"/>
          <p:cNvSpPr>
            <a:spLocks noGrp="1"/>
          </p:cNvSpPr>
          <p:nvPr>
            <p:ph sz="quarter" idx="4294967295"/>
          </p:nvPr>
        </p:nvSpPr>
        <p:spPr>
          <a:xfrm>
            <a:off x="649697" y="1428751"/>
            <a:ext cx="10395817" cy="5045075"/>
          </a:xfrm>
        </p:spPr>
        <p:txBody>
          <a:bodyPr>
            <a:normAutofit fontScale="92500"/>
          </a:bodyPr>
          <a:lstStyle/>
          <a:p>
            <a:pPr algn="just">
              <a:lnSpc>
                <a:spcPct val="200000"/>
              </a:lnSpc>
            </a:pPr>
            <a:r>
              <a:rPr lang="tr-TR" sz="2200" dirty="0" smtClean="0">
                <a:latin typeface="+mj-lt"/>
                <a:cs typeface="Times New Roman" pitchFamily="18" charset="0"/>
              </a:rPr>
              <a:t>Çocukluktan gençliğe geçişin başladığı yıllardır.</a:t>
            </a:r>
          </a:p>
          <a:p>
            <a:pPr algn="just">
              <a:lnSpc>
                <a:spcPct val="200000"/>
              </a:lnSpc>
            </a:pPr>
            <a:r>
              <a:rPr lang="tr-TR" sz="2200" dirty="0" smtClean="0">
                <a:latin typeface="+mj-lt"/>
                <a:cs typeface="Times New Roman" pitchFamily="18" charset="0"/>
              </a:rPr>
              <a:t>İçe dönük olunan bir dönemdir.</a:t>
            </a:r>
          </a:p>
          <a:p>
            <a:pPr algn="just">
              <a:lnSpc>
                <a:spcPct val="200000"/>
              </a:lnSpc>
            </a:pPr>
            <a:r>
              <a:rPr lang="tr-TR" sz="2200" dirty="0" smtClean="0">
                <a:latin typeface="+mj-lt"/>
                <a:cs typeface="Times New Roman" pitchFamily="18" charset="0"/>
              </a:rPr>
              <a:t>Çocuk bu dönemde kendine bir model arar.</a:t>
            </a:r>
          </a:p>
          <a:p>
            <a:pPr algn="just">
              <a:lnSpc>
                <a:spcPct val="200000"/>
              </a:lnSpc>
            </a:pPr>
            <a:r>
              <a:rPr lang="tr-TR" sz="2200" dirty="0" smtClean="0">
                <a:latin typeface="+mj-lt"/>
                <a:cs typeface="Times New Roman" pitchFamily="18" charset="0"/>
              </a:rPr>
              <a:t>Bu nedenle biyografileri bolca okur.</a:t>
            </a:r>
          </a:p>
          <a:p>
            <a:pPr algn="just">
              <a:lnSpc>
                <a:spcPct val="200000"/>
              </a:lnSpc>
            </a:pPr>
            <a:r>
              <a:rPr lang="tr-TR" sz="2200" dirty="0" smtClean="0">
                <a:cs typeface="Times New Roman" pitchFamily="18" charset="0"/>
              </a:rPr>
              <a:t>Fen, teknik, macera, dedektiflik hikayeleri,</a:t>
            </a:r>
          </a:p>
          <a:p>
            <a:pPr algn="just">
              <a:lnSpc>
                <a:spcPct val="150000"/>
              </a:lnSpc>
              <a:buNone/>
            </a:pPr>
            <a:r>
              <a:rPr lang="tr-TR" sz="2200" dirty="0" smtClean="0">
                <a:cs typeface="Times New Roman" pitchFamily="18" charset="0"/>
              </a:rPr>
              <a:t> 	romantik hikayeler, tarihi romanlar en fazla</a:t>
            </a:r>
          </a:p>
          <a:p>
            <a:pPr algn="just">
              <a:lnSpc>
                <a:spcPct val="150000"/>
              </a:lnSpc>
              <a:buNone/>
            </a:pPr>
            <a:r>
              <a:rPr lang="tr-TR" sz="2200" dirty="0" smtClean="0">
                <a:cs typeface="Times New Roman" pitchFamily="18" charset="0"/>
              </a:rPr>
              <a:t>	okunan türlerdir.</a:t>
            </a:r>
          </a:p>
          <a:p>
            <a:pPr algn="just">
              <a:lnSpc>
                <a:spcPct val="150000"/>
              </a:lnSpc>
            </a:pPr>
            <a:r>
              <a:rPr lang="tr-TR" sz="2200" dirty="0" smtClean="0">
                <a:cs typeface="Times New Roman" pitchFamily="18" charset="0"/>
              </a:rPr>
              <a:t>İdealizm ve koleksiyonculuğun geliştiği yıllardır.</a:t>
            </a:r>
          </a:p>
          <a:p>
            <a:pPr algn="just">
              <a:lnSpc>
                <a:spcPct val="200000"/>
              </a:lnSpc>
              <a:buFont typeface="Wingdings" pitchFamily="2" charset="2"/>
              <a:buChar char="v"/>
            </a:pPr>
            <a:endParaRPr lang="tr-TR" dirty="0" smtClean="0">
              <a:latin typeface="+mj-lt"/>
              <a:cs typeface="Times New Roman" pitchFamily="18" charset="0"/>
            </a:endParaRPr>
          </a:p>
        </p:txBody>
      </p:sp>
    </p:spTree>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1600200"/>
            <a:ext cx="10358651" cy="4873752"/>
          </a:xfrm>
        </p:spPr>
        <p:txBody>
          <a:bodyPr/>
          <a:lstStyle/>
          <a:p>
            <a:pPr>
              <a:lnSpc>
                <a:spcPct val="150000"/>
              </a:lnSpc>
            </a:pPr>
            <a:r>
              <a:rPr lang="tr-TR" sz="2000" dirty="0" smtClean="0">
                <a:cs typeface="Times New Roman" pitchFamily="18" charset="0"/>
              </a:rPr>
              <a:t>6-8 yaş arasında </a:t>
            </a:r>
            <a:r>
              <a:rPr lang="tr-TR" sz="2000" dirty="0" smtClean="0"/>
              <a:t>çocuğun konuşma becerileri, sözcük hazinesi ve okuma becerileri gelişir, okumaya karşı ilgisi artar. Resimli kitaplara karşı olan ilgisi devam ederken, daha uzun hikâye ve bilgi kitaplarına yönelmeye başlar. Mizahi eğlenceli şiirler ve şiirsel dille anlatılan hikâyeler ilgisini çekmeye başlar.</a:t>
            </a:r>
          </a:p>
          <a:p>
            <a:pPr>
              <a:lnSpc>
                <a:spcPct val="150000"/>
              </a:lnSpc>
            </a:pPr>
            <a:endParaRPr lang="tr-TR" sz="2000" dirty="0" smtClean="0">
              <a:cs typeface="Times New Roman" pitchFamily="18" charset="0"/>
            </a:endParaRPr>
          </a:p>
          <a:p>
            <a:pPr>
              <a:lnSpc>
                <a:spcPct val="150000"/>
              </a:lnSpc>
            </a:pPr>
            <a:r>
              <a:rPr lang="tr-TR" sz="2000" dirty="0" smtClean="0"/>
              <a:t>Okumaya başlanan bu dönemde resimli çocuk kitaplarının yanında metin miktarı okul öncesi döneme oranla biraz daha fazla olan ilk okuma kitapları da çocuklara sunulabilir.</a:t>
            </a:r>
          </a:p>
          <a:p>
            <a:endParaRPr lang="tr-TR" dirty="0"/>
          </a:p>
        </p:txBody>
      </p:sp>
      <p:sp>
        <p:nvSpPr>
          <p:cNvPr id="4" name="1 Başlık"/>
          <p:cNvSpPr>
            <a:spLocks noGrp="1"/>
          </p:cNvSpPr>
          <p:nvPr>
            <p:ph type="title"/>
          </p:nvPr>
        </p:nvSpPr>
        <p:spPr/>
        <p:txBody>
          <a:bodyPr/>
          <a:lstStyle/>
          <a:p>
            <a:r>
              <a:rPr lang="tr-TR" b="1" dirty="0" smtClean="0">
                <a:solidFill>
                  <a:schemeClr val="accent3"/>
                </a:solidFill>
                <a:latin typeface="Times New Roman" pitchFamily="18" charset="0"/>
                <a:cs typeface="Times New Roman" pitchFamily="18" charset="0"/>
              </a:rPr>
              <a:t>Okul dönemi</a:t>
            </a:r>
            <a:endParaRPr lang="tr-TR" b="1" dirty="0">
              <a:solidFill>
                <a:schemeClr val="accent3"/>
              </a:solidFill>
              <a:latin typeface="Times New Roman" pitchFamily="18" charset="0"/>
              <a:cs typeface="Times New Roman" pitchFamily="18" charset="0"/>
            </a:endParaRPr>
          </a:p>
        </p:txBody>
      </p:sp>
    </p:spTree>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4638"/>
            <a:ext cx="9702694" cy="725470"/>
          </a:xfrm>
        </p:spPr>
        <p:txBody>
          <a:bodyPr>
            <a:normAutofit/>
          </a:bodyPr>
          <a:lstStyle/>
          <a:p>
            <a:r>
              <a:rPr lang="tr-TR" b="1" dirty="0" smtClean="0">
                <a:solidFill>
                  <a:schemeClr val="accent3"/>
                </a:solidFill>
                <a:latin typeface="Times New Roman" pitchFamily="18" charset="0"/>
                <a:cs typeface="Times New Roman" pitchFamily="18" charset="0"/>
              </a:rPr>
              <a:t>Okul dönemi</a:t>
            </a:r>
            <a:endParaRPr lang="tr-TR" dirty="0"/>
          </a:p>
        </p:txBody>
      </p:sp>
      <p:sp>
        <p:nvSpPr>
          <p:cNvPr id="3" name="2 İçerik Yer Tutucusu"/>
          <p:cNvSpPr>
            <a:spLocks noGrp="1"/>
          </p:cNvSpPr>
          <p:nvPr>
            <p:ph sz="quarter" idx="1"/>
          </p:nvPr>
        </p:nvSpPr>
        <p:spPr>
          <a:xfrm>
            <a:off x="594043" y="1071546"/>
            <a:ext cx="10358651" cy="5402406"/>
          </a:xfrm>
        </p:spPr>
        <p:txBody>
          <a:bodyPr>
            <a:normAutofit lnSpcReduction="10000"/>
          </a:bodyPr>
          <a:lstStyle/>
          <a:p>
            <a:pPr>
              <a:lnSpc>
                <a:spcPct val="150000"/>
              </a:lnSpc>
            </a:pPr>
            <a:r>
              <a:rPr lang="tr-TR" sz="2200" dirty="0" smtClean="0">
                <a:latin typeface="+mj-lt"/>
              </a:rPr>
              <a:t>6-8 yaş grubuna yönelik kitaplarda; </a:t>
            </a:r>
          </a:p>
          <a:p>
            <a:pPr>
              <a:lnSpc>
                <a:spcPct val="150000"/>
              </a:lnSpc>
            </a:pPr>
            <a:r>
              <a:rPr lang="tr-TR" sz="2200" dirty="0" smtClean="0">
                <a:latin typeface="+mj-lt"/>
              </a:rPr>
              <a:t>Cümlelerdeki kelime sayısı 3-5 kelime olmalı, mecazlı söyleyişlere ve soyut kavramlara genellikle yer verilmemeli, anlatım açık olmalıdır.</a:t>
            </a:r>
          </a:p>
          <a:p>
            <a:pPr>
              <a:lnSpc>
                <a:spcPct val="150000"/>
              </a:lnSpc>
            </a:pPr>
            <a:r>
              <a:rPr lang="tr-TR" sz="2200" dirty="0" smtClean="0">
                <a:latin typeface="+mj-lt"/>
              </a:rPr>
              <a:t>Çocukların ilgi alanına uygun tasvirlere özen gösterilmelidir. Metnin dil ve anlatım özelliklerinde konuşma cümlelerinin yapısal özelliğinin çocuğun iletişim diline uygun biçimde düzenlenmelidir.</a:t>
            </a:r>
          </a:p>
          <a:p>
            <a:pPr>
              <a:lnSpc>
                <a:spcPct val="150000"/>
              </a:lnSpc>
            </a:pPr>
            <a:r>
              <a:rPr lang="tr-TR" sz="2200" dirty="0" smtClean="0">
                <a:latin typeface="+mj-lt"/>
              </a:rPr>
              <a:t>Diyaloglar çocuğun gündelik hayatında kullanabileceği söz ve anlam kalıplarını içermelidir.</a:t>
            </a:r>
          </a:p>
          <a:p>
            <a:pPr>
              <a:lnSpc>
                <a:spcPct val="150000"/>
              </a:lnSpc>
            </a:pPr>
            <a:r>
              <a:rPr lang="tr-TR" sz="2200" dirty="0" smtClean="0">
                <a:latin typeface="+mj-lt"/>
              </a:rPr>
              <a:t>Bu dönemde çocuklara sunulan kitaplar toplumsal yaşama ilişkin mesajlar içerebilir. </a:t>
            </a:r>
          </a:p>
          <a:p>
            <a:endParaRPr lang="tr-TR" dirty="0"/>
          </a:p>
        </p:txBody>
      </p:sp>
    </p:spTree>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1071546"/>
            <a:ext cx="10544291" cy="5402406"/>
          </a:xfrm>
        </p:spPr>
        <p:txBody>
          <a:bodyPr>
            <a:normAutofit/>
          </a:bodyPr>
          <a:lstStyle/>
          <a:p>
            <a:pPr>
              <a:lnSpc>
                <a:spcPct val="150000"/>
              </a:lnSpc>
            </a:pPr>
            <a:r>
              <a:rPr lang="tr-TR" sz="2000" dirty="0" smtClean="0"/>
              <a:t>Kitap çocuğun zihinsel, duygusal ve sosyal gelişiminde önemli bir uyarandır. Çocuk kitaplarının hazırlanmasında, çocuğun kişiliğinin, ilgisinin, içinde bulunduğu büyüme olgusunun ve gelişiminin çeşitli evrelerinin sürekli olarak göz önünde bulundurulması gereklidir.</a:t>
            </a:r>
          </a:p>
          <a:p>
            <a:pPr>
              <a:lnSpc>
                <a:spcPct val="150000"/>
              </a:lnSpc>
            </a:pPr>
            <a:r>
              <a:rPr lang="tr-TR" sz="2000" dirty="0" smtClean="0"/>
              <a:t>Çocukların bir hikayeyi anlamaları, onu çok yönlü değerlendirmeleri, kitabın içeriği ile ilgili düşünebilmeleri için kitabın </a:t>
            </a:r>
            <a:r>
              <a:rPr lang="tr-TR" sz="2000" b="1" i="1" u="sng" dirty="0" smtClean="0"/>
              <a:t>çocuğa görelik </a:t>
            </a:r>
            <a:r>
              <a:rPr lang="tr-TR" sz="2000" dirty="0" smtClean="0"/>
              <a:t>ilkesi ile hazırlanması gerekmektedir.</a:t>
            </a:r>
          </a:p>
          <a:p>
            <a:pPr>
              <a:lnSpc>
                <a:spcPct val="150000"/>
              </a:lnSpc>
            </a:pPr>
            <a:r>
              <a:rPr lang="tr-TR" sz="2000" dirty="0" smtClean="0"/>
              <a:t>Çocuk sürekli bir değişim ve gelişim içersinde olduğundan her yaşta ilgi gösterdiği kitaplar farklıdır .</a:t>
            </a:r>
            <a:endParaRPr lang="tr-TR" sz="2000" dirty="0"/>
          </a:p>
        </p:txBody>
      </p:sp>
      <p:sp>
        <p:nvSpPr>
          <p:cNvPr id="4" name="1 Başlık"/>
          <p:cNvSpPr>
            <a:spLocks noGrp="1"/>
          </p:cNvSpPr>
          <p:nvPr>
            <p:ph type="title"/>
          </p:nvPr>
        </p:nvSpPr>
        <p:spPr>
          <a:xfrm>
            <a:off x="594043" y="274638"/>
            <a:ext cx="9702694" cy="796908"/>
          </a:xfrm>
        </p:spPr>
        <p:txBody>
          <a:bodyPr/>
          <a:lstStyle/>
          <a:p>
            <a:r>
              <a:rPr lang="tr-TR" sz="3200" b="1" dirty="0" smtClean="0">
                <a:latin typeface="Times New Roman" pitchFamily="18" charset="0"/>
                <a:cs typeface="Times New Roman" pitchFamily="18" charset="0"/>
              </a:rPr>
              <a:t>YAŞLARA GÖRE ÇOCUK KİTAPLARI</a:t>
            </a:r>
            <a:endParaRPr lang="tr-TR" dirty="0"/>
          </a:p>
        </p:txBody>
      </p:sp>
    </p:spTree>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4638"/>
            <a:ext cx="9702694" cy="796908"/>
          </a:xfrm>
        </p:spPr>
        <p:txBody>
          <a:bodyPr/>
          <a:lstStyle/>
          <a:p>
            <a:r>
              <a:rPr lang="tr-TR" b="1" dirty="0" smtClean="0">
                <a:solidFill>
                  <a:schemeClr val="accent3"/>
                </a:solidFill>
                <a:latin typeface="Times New Roman" pitchFamily="18" charset="0"/>
                <a:cs typeface="Times New Roman" pitchFamily="18" charset="0"/>
              </a:rPr>
              <a:t>Okul dönemi</a:t>
            </a:r>
            <a:endParaRPr lang="tr-TR" dirty="0"/>
          </a:p>
        </p:txBody>
      </p:sp>
      <p:sp>
        <p:nvSpPr>
          <p:cNvPr id="3" name="2 İçerik Yer Tutucusu"/>
          <p:cNvSpPr>
            <a:spLocks noGrp="1"/>
          </p:cNvSpPr>
          <p:nvPr>
            <p:ph sz="quarter" idx="1"/>
          </p:nvPr>
        </p:nvSpPr>
        <p:spPr>
          <a:xfrm>
            <a:off x="594043" y="1285860"/>
            <a:ext cx="10358651" cy="5188092"/>
          </a:xfrm>
        </p:spPr>
        <p:txBody>
          <a:bodyPr>
            <a:normAutofit lnSpcReduction="10000"/>
          </a:bodyPr>
          <a:lstStyle/>
          <a:p>
            <a:pPr>
              <a:lnSpc>
                <a:spcPct val="150000"/>
              </a:lnSpc>
            </a:pPr>
            <a:r>
              <a:rPr lang="tr-TR" sz="2200" dirty="0" smtClean="0">
                <a:latin typeface="+mj-lt"/>
              </a:rPr>
              <a:t>9–11 yaş döneminde konuşma ve düşünce stratejileri ile kavram bilgisi artar. Bu dönem geniş ve çok boyutlu düşünmenin başladığı dönemdir.</a:t>
            </a:r>
          </a:p>
          <a:p>
            <a:pPr>
              <a:lnSpc>
                <a:spcPct val="150000"/>
              </a:lnSpc>
            </a:pPr>
            <a:r>
              <a:rPr lang="tr-TR" sz="2200" dirty="0" smtClean="0">
                <a:latin typeface="+mj-lt"/>
              </a:rPr>
              <a:t>Bu dönemde çocuklara öykü, şiir, doğa ve fen olaylarına ilişkin bilimsel kitapların yanında çizgi romanlar da sunulabilir. </a:t>
            </a:r>
          </a:p>
          <a:p>
            <a:pPr>
              <a:lnSpc>
                <a:spcPct val="150000"/>
              </a:lnSpc>
            </a:pPr>
            <a:r>
              <a:rPr lang="tr-TR" sz="2200" dirty="0" smtClean="0">
                <a:latin typeface="+mj-lt"/>
              </a:rPr>
              <a:t>Daha önceki dönemlerde kitapla olumlu bir bağ kuran çocuklar bu dönemde okudukları kitaplara ilişkin grupla tartışma yapmaktan hoşlanırlar. </a:t>
            </a:r>
          </a:p>
          <a:p>
            <a:pPr>
              <a:lnSpc>
                <a:spcPct val="150000"/>
              </a:lnSpc>
            </a:pPr>
            <a:r>
              <a:rPr lang="tr-TR" sz="2200" dirty="0" smtClean="0">
                <a:latin typeface="+mj-lt"/>
              </a:rPr>
              <a:t>Eserlerde olaylar arasında zaman farkı ve zaman geçişleri mutlaka açık bir mantık ölçüsü içinde verilmelidir. Mantık hataları, olaylar ve kişiler arasında bağlantılarda herhangi bir eksikliğin olmamasına özen gösterilmelidir.</a:t>
            </a:r>
          </a:p>
          <a:p>
            <a:endParaRPr lang="tr-TR" dirty="0" smtClean="0">
              <a:latin typeface="Candara" pitchFamily="34" charset="0"/>
            </a:endParaRPr>
          </a:p>
          <a:p>
            <a:endParaRPr lang="tr-TR" dirty="0"/>
          </a:p>
        </p:txBody>
      </p:sp>
    </p:spTree>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3"/>
                </a:solidFill>
                <a:latin typeface="Times New Roman" pitchFamily="18" charset="0"/>
                <a:cs typeface="Times New Roman" pitchFamily="18" charset="0"/>
              </a:rPr>
              <a:t>Okul dönemi</a:t>
            </a:r>
            <a:endParaRPr lang="tr-TR" dirty="0"/>
          </a:p>
        </p:txBody>
      </p:sp>
      <p:sp>
        <p:nvSpPr>
          <p:cNvPr id="3" name="2 İçerik Yer Tutucusu"/>
          <p:cNvSpPr>
            <a:spLocks noGrp="1"/>
          </p:cNvSpPr>
          <p:nvPr>
            <p:ph sz="quarter" idx="1"/>
          </p:nvPr>
        </p:nvSpPr>
        <p:spPr>
          <a:xfrm>
            <a:off x="594042" y="1600200"/>
            <a:ext cx="10173012" cy="4873752"/>
          </a:xfrm>
        </p:spPr>
        <p:txBody>
          <a:bodyPr>
            <a:normAutofit lnSpcReduction="10000"/>
          </a:bodyPr>
          <a:lstStyle/>
          <a:p>
            <a:pPr>
              <a:lnSpc>
                <a:spcPct val="150000"/>
              </a:lnSpc>
            </a:pPr>
            <a:r>
              <a:rPr lang="tr-TR" dirty="0" smtClean="0"/>
              <a:t>9-11 yaş arası çocuklarda;</a:t>
            </a:r>
          </a:p>
          <a:p>
            <a:pPr>
              <a:lnSpc>
                <a:spcPct val="150000"/>
              </a:lnSpc>
            </a:pPr>
            <a:r>
              <a:rPr lang="tr-TR" dirty="0" smtClean="0"/>
              <a:t>Maceraya ve hayal dünyasına ait unsurlara yer vermek çocukların hayal dünyalarını geliştirmektedir. Çocuk edebiyatı metinlerinin anlatımı ve düşünce sistemini birlikte geliştirici özelliklere sahip olmasına dikkat etmek gerekir.</a:t>
            </a:r>
          </a:p>
          <a:p>
            <a:pPr>
              <a:lnSpc>
                <a:spcPct val="150000"/>
              </a:lnSpc>
            </a:pPr>
            <a:r>
              <a:rPr lang="tr-TR" dirty="0" smtClean="0"/>
              <a:t>Artık bu yaş grubu çocukların kişisel deneyimlerinin olgunlaşmaya başladığını bilerek bu kişisel deneyimlerini besleyici olay ve durumlarla çocuk edebiyatı metninin zenginleştirilmesi oldukça önemlidir.</a:t>
            </a:r>
          </a:p>
          <a:p>
            <a:endParaRPr lang="tr-TR" dirty="0"/>
          </a:p>
        </p:txBody>
      </p:sp>
    </p:spTree>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857232"/>
            <a:ext cx="10451471" cy="5616720"/>
          </a:xfrm>
        </p:spPr>
        <p:txBody>
          <a:bodyPr>
            <a:normAutofit/>
          </a:bodyPr>
          <a:lstStyle/>
          <a:p>
            <a:pPr>
              <a:buNone/>
            </a:pPr>
            <a:r>
              <a:rPr lang="tr-TR" b="1" dirty="0" smtClean="0">
                <a:latin typeface="+mj-lt"/>
                <a:cs typeface="Times New Roman" pitchFamily="18" charset="0"/>
              </a:rPr>
              <a:t>Okul dönemi çocukları için; </a:t>
            </a:r>
          </a:p>
          <a:p>
            <a:pPr>
              <a:buNone/>
            </a:pPr>
            <a:endParaRPr lang="tr-TR" dirty="0" smtClean="0">
              <a:latin typeface="+mj-lt"/>
            </a:endParaRPr>
          </a:p>
          <a:p>
            <a:pPr algn="just">
              <a:lnSpc>
                <a:spcPct val="150000"/>
              </a:lnSpc>
            </a:pPr>
            <a:r>
              <a:rPr lang="tr-TR" sz="2000" dirty="0" smtClean="0">
                <a:latin typeface="+mj-lt"/>
                <a:cs typeface="Times New Roman" pitchFamily="18" charset="0"/>
              </a:rPr>
              <a:t>Güçlü hikâyeleri ve güçlü karakterleri olan sadece iyi-doğru değil, kötü-yanlış karakterleri de içeren içinde yabancı ve bilinmedik kelimeler olmayan gerçek hikâyelerden alıntılar içeren yeni bilgiler öğreten ayrıntılı resimleri olan okumayı yeni öğrenenler için fazla uzun olmayan ve küçük yazılarla yazılmamış ilgi alanına giren konular içeren kitaplar seçebilirsiniz.</a:t>
            </a:r>
          </a:p>
          <a:p>
            <a:endParaRPr lang="tr-TR" dirty="0"/>
          </a:p>
        </p:txBody>
      </p:sp>
    </p:spTree>
  </p:cSld>
  <p:clrMapOvr>
    <a:masterClrMapping/>
  </p:clrMapOvr>
  <p:transition spd="slow">
    <p:pu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642918"/>
            <a:ext cx="10358651" cy="5831034"/>
          </a:xfrm>
        </p:spPr>
        <p:txBody>
          <a:bodyPr>
            <a:normAutofit fontScale="92500"/>
          </a:bodyPr>
          <a:lstStyle/>
          <a:p>
            <a:pPr>
              <a:lnSpc>
                <a:spcPct val="150000"/>
              </a:lnSpc>
            </a:pPr>
            <a:r>
              <a:rPr lang="tr-TR" dirty="0" smtClean="0">
                <a:latin typeface="+mj-lt"/>
                <a:cs typeface="Times New Roman" pitchFamily="18" charset="0"/>
              </a:rPr>
              <a:t>İçinde yabancı ve bilmediği kelimeler olmamalıdır. </a:t>
            </a:r>
          </a:p>
          <a:p>
            <a:pPr>
              <a:lnSpc>
                <a:spcPct val="150000"/>
              </a:lnSpc>
            </a:pPr>
            <a:r>
              <a:rPr lang="tr-TR" dirty="0" smtClean="0">
                <a:latin typeface="+mj-lt"/>
                <a:cs typeface="Times New Roman" pitchFamily="18" charset="0"/>
              </a:rPr>
              <a:t>Kitabın iyi karakterleri olduğu gibi kötü karakterleri de olmalıdır. Gerçek hikâyelerde okunabilir</a:t>
            </a:r>
            <a:r>
              <a:rPr lang="tr-TR" sz="2800" dirty="0" smtClean="0">
                <a:latin typeface="Times New Roman" pitchFamily="18" charset="0"/>
                <a:cs typeface="Times New Roman" pitchFamily="18" charset="0"/>
              </a:rPr>
              <a:t>.</a:t>
            </a:r>
          </a:p>
          <a:p>
            <a:pPr>
              <a:lnSpc>
                <a:spcPct val="150000"/>
              </a:lnSpc>
            </a:pPr>
            <a:r>
              <a:rPr lang="tr-TR" dirty="0" smtClean="0">
                <a:cs typeface="Times New Roman" pitchFamily="18" charset="0"/>
              </a:rPr>
              <a:t>Okula yeni başlayan çocuklara okuma becerisini geliştirmeye yönelik bol bol alıştırmalar yapmaya ve yüksek sesle okumaları için teşvik etmek gerekir.</a:t>
            </a:r>
          </a:p>
          <a:p>
            <a:pPr>
              <a:lnSpc>
                <a:spcPct val="150000"/>
              </a:lnSpc>
            </a:pPr>
            <a:r>
              <a:rPr lang="tr-TR" dirty="0" smtClean="0">
                <a:cs typeface="Times New Roman" pitchFamily="18" charset="0"/>
              </a:rPr>
              <a:t>Okumaya yeni başlayan çocukların çoğu tanıdıkları kelimelere göre, tahminde bulunarak okumaya çalışır. Bir hata yaptığında ya da yanlış okuduğunda nazikçe hatasını düzeltin ve çocuğunuz doğrusunu okumaya çalışırken sabırlı olun. </a:t>
            </a:r>
            <a:r>
              <a:rPr lang="tr-TR" dirty="0" smtClean="0"/>
              <a:t/>
            </a:r>
            <a:br>
              <a:rPr lang="tr-TR" dirty="0" smtClean="0"/>
            </a:br>
            <a:endParaRPr lang="tr-TR" dirty="0"/>
          </a:p>
        </p:txBody>
      </p:sp>
    </p:spTree>
  </p:cSld>
  <p:clrMapOvr>
    <a:masterClrMapping/>
  </p:clrMapOvr>
  <p:transition spd="slow">
    <p:pu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1142984"/>
            <a:ext cx="10451471" cy="5330968"/>
          </a:xfrm>
        </p:spPr>
        <p:txBody>
          <a:bodyPr>
            <a:normAutofit/>
          </a:bodyPr>
          <a:lstStyle/>
          <a:p>
            <a:pPr>
              <a:lnSpc>
                <a:spcPct val="150000"/>
              </a:lnSpc>
            </a:pPr>
            <a:r>
              <a:rPr lang="tr-TR" sz="2200" dirty="0" smtClean="0">
                <a:latin typeface="+mj-lt"/>
                <a:cs typeface="Times New Roman" pitchFamily="18" charset="0"/>
              </a:rPr>
              <a:t>Okurken başarılı olabilmesi için seviyesine uygun kitaplar seçilmelidir.</a:t>
            </a:r>
          </a:p>
          <a:p>
            <a:pPr>
              <a:lnSpc>
                <a:spcPct val="150000"/>
              </a:lnSpc>
            </a:pPr>
            <a:r>
              <a:rPr lang="tr-TR" sz="2200" dirty="0" smtClean="0">
                <a:latin typeface="+mj-lt"/>
                <a:cs typeface="Times New Roman" pitchFamily="18" charset="0"/>
              </a:rPr>
              <a:t>Sevdiği kitap ve şiirleri tekrar tekrar okumasına izin verin. Aynı şeyleri tekrar okumak çocuğun daha hızlı ve daha doğru okumasına yardımcı olacaktır.</a:t>
            </a:r>
          </a:p>
          <a:p>
            <a:pPr>
              <a:lnSpc>
                <a:spcPct val="150000"/>
              </a:lnSpc>
            </a:pPr>
            <a:r>
              <a:rPr lang="tr-TR" sz="2200" dirty="0" smtClean="0">
                <a:latin typeface="+mj-lt"/>
                <a:cs typeface="Times New Roman" pitchFamily="18" charset="0"/>
              </a:rPr>
              <a:t>Öyküleri derinlemesine inceleyin. “Küçük domuzcuk neden böyle davrandı?” gibi öykü ile ilgili sorular sorun</a:t>
            </a:r>
            <a:r>
              <a:rPr lang="tr-TR" sz="2200" dirty="0" smtClean="0">
                <a:latin typeface="Times New Roman" pitchFamily="18" charset="0"/>
                <a:cs typeface="Times New Roman" pitchFamily="18" charset="0"/>
              </a:rPr>
              <a:t>.</a:t>
            </a:r>
            <a:r>
              <a:rPr lang="tr-TR" dirty="0" smtClean="0"/>
              <a:t/>
            </a:r>
            <a:br>
              <a:rPr lang="tr-TR" dirty="0" smtClean="0"/>
            </a:br>
            <a:endParaRPr lang="tr-TR" dirty="0"/>
          </a:p>
        </p:txBody>
      </p:sp>
    </p:spTree>
  </p:cSld>
  <p:clrMapOvr>
    <a:masterClrMapping/>
  </p:clrMapOvr>
  <p:transition spd="slow">
    <p:pu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785794"/>
            <a:ext cx="10729930" cy="5688158"/>
          </a:xfrm>
        </p:spPr>
        <p:txBody>
          <a:bodyPr>
            <a:normAutofit fontScale="92500" lnSpcReduction="20000"/>
          </a:bodyPr>
          <a:lstStyle/>
          <a:p>
            <a:pPr>
              <a:lnSpc>
                <a:spcPct val="150000"/>
              </a:lnSpc>
            </a:pPr>
            <a:r>
              <a:rPr lang="tr-TR" dirty="0" smtClean="0">
                <a:latin typeface="+mj-lt"/>
                <a:cs typeface="Times New Roman" pitchFamily="18" charset="0"/>
              </a:rPr>
              <a:t>Uyku öncesinde birbirinize sırayla okuyun.</a:t>
            </a:r>
          </a:p>
          <a:p>
            <a:pPr>
              <a:lnSpc>
                <a:spcPct val="150000"/>
              </a:lnSpc>
            </a:pPr>
            <a:r>
              <a:rPr lang="tr-TR" dirty="0" smtClean="0">
                <a:latin typeface="+mj-lt"/>
                <a:cs typeface="Times New Roman" pitchFamily="18" charset="0"/>
              </a:rPr>
              <a:t>Televizyon izleme süresi kontrol altına alınmalıdır. Televizyona ve video oyunlarına ait süre kısıtlanmalı, belli zamanlarda kullanılmasına izin verilmelidir. </a:t>
            </a:r>
          </a:p>
          <a:p>
            <a:pPr>
              <a:lnSpc>
                <a:spcPct val="150000"/>
              </a:lnSpc>
            </a:pPr>
            <a:r>
              <a:rPr lang="tr-TR" dirty="0" smtClean="0">
                <a:latin typeface="+mj-lt"/>
                <a:cs typeface="Times New Roman" pitchFamily="18" charset="0"/>
              </a:rPr>
              <a:t>Boş zamanlarında kitap okumaya teşvik edin.</a:t>
            </a:r>
          </a:p>
          <a:p>
            <a:pPr>
              <a:lnSpc>
                <a:spcPct val="150000"/>
              </a:lnSpc>
            </a:pPr>
            <a:r>
              <a:rPr lang="tr-TR" dirty="0" smtClean="0">
                <a:latin typeface="+mj-lt"/>
                <a:cs typeface="Times New Roman" pitchFamily="18" charset="0"/>
              </a:rPr>
              <a:t>Kitapsız evden çıkmayın. Beklenilmesi gereken durumlarda ya da seyahatte yanına kitap-dergi alın. Sürekli kitap okuyacak zaman oluşturun.</a:t>
            </a:r>
          </a:p>
          <a:p>
            <a:pPr>
              <a:lnSpc>
                <a:spcPct val="150000"/>
              </a:lnSpc>
            </a:pPr>
            <a:r>
              <a:rPr lang="tr-TR" dirty="0" smtClean="0">
                <a:latin typeface="+mj-lt"/>
                <a:cs typeface="Times New Roman" pitchFamily="18" charset="0"/>
              </a:rPr>
              <a:t>İlgi alanına giren kitaplar seçilmelidir.</a:t>
            </a:r>
          </a:p>
          <a:p>
            <a:pPr>
              <a:lnSpc>
                <a:spcPct val="150000"/>
              </a:lnSpc>
            </a:pPr>
            <a:r>
              <a:rPr lang="tr-TR" dirty="0" smtClean="0">
                <a:latin typeface="+mj-lt"/>
                <a:cs typeface="Times New Roman" pitchFamily="18" charset="0"/>
              </a:rPr>
              <a:t>Kitabın ayrıntılı resimleri olmasına dikkat edilmelidir. </a:t>
            </a:r>
          </a:p>
          <a:p>
            <a:pPr>
              <a:lnSpc>
                <a:spcPct val="150000"/>
              </a:lnSpc>
            </a:pPr>
            <a:r>
              <a:rPr lang="tr-TR" dirty="0" smtClean="0">
                <a:latin typeface="+mj-lt"/>
                <a:cs typeface="Times New Roman" pitchFamily="18" charset="0"/>
              </a:rPr>
              <a:t>Yeni bilgiler öğretmelidir.</a:t>
            </a:r>
            <a:r>
              <a:rPr lang="tr-TR" dirty="0" smtClean="0"/>
              <a:t/>
            </a:r>
            <a:br>
              <a:rPr lang="tr-TR" dirty="0" smtClean="0"/>
            </a:br>
            <a:endParaRPr lang="tr-TR" dirty="0"/>
          </a:p>
        </p:txBody>
      </p:sp>
    </p:spTree>
  </p:cSld>
  <p:clrMapOvr>
    <a:masterClrMapping/>
  </p:clrMapOvr>
  <p:transition spd="slow">
    <p:pu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571480"/>
            <a:ext cx="10451471" cy="5902472"/>
          </a:xfrm>
        </p:spPr>
        <p:txBody>
          <a:bodyPr>
            <a:normAutofit fontScale="92500"/>
          </a:bodyPr>
          <a:lstStyle/>
          <a:p>
            <a:pPr algn="just">
              <a:lnSpc>
                <a:spcPct val="200000"/>
              </a:lnSpc>
              <a:buNone/>
            </a:pPr>
            <a:r>
              <a:rPr lang="tr-TR" dirty="0" smtClean="0">
                <a:latin typeface="Times New Roman" pitchFamily="18" charset="0"/>
                <a:cs typeface="Times New Roman" pitchFamily="18" charset="0"/>
              </a:rPr>
              <a:t> </a:t>
            </a:r>
          </a:p>
          <a:p>
            <a:pPr algn="just">
              <a:lnSpc>
                <a:spcPct val="170000"/>
              </a:lnSpc>
            </a:pPr>
            <a:r>
              <a:rPr lang="tr-TR" sz="2200" dirty="0" smtClean="0">
                <a:cs typeface="Times New Roman" pitchFamily="18" charset="0"/>
              </a:rPr>
              <a:t>Ders kitaplarının yanı sıra halk masalları, kişilik verilmiş hayvan ve makinelere ait hikayeler, şiirler ve çocuk edebiyatının da okunmaya başlandığı dönemdir.</a:t>
            </a:r>
          </a:p>
          <a:p>
            <a:pPr algn="just">
              <a:lnSpc>
                <a:spcPct val="170000"/>
              </a:lnSpc>
            </a:pPr>
            <a:r>
              <a:rPr lang="tr-TR" sz="2200" dirty="0" smtClean="0">
                <a:cs typeface="Times New Roman" pitchFamily="18" charset="0"/>
              </a:rPr>
              <a:t>Bu dönemde kısa öykülerden zevk alınır.</a:t>
            </a:r>
          </a:p>
          <a:p>
            <a:pPr algn="just">
              <a:lnSpc>
                <a:spcPct val="170000"/>
              </a:lnSpc>
            </a:pPr>
            <a:r>
              <a:rPr lang="tr-TR" sz="2200" dirty="0" smtClean="0">
                <a:cs typeface="Times New Roman" pitchFamily="18" charset="0"/>
              </a:rPr>
              <a:t>Kahramanların iyi özellikler taşıması önemlidir. Çocuk bu kahramanlara öykünür.</a:t>
            </a:r>
          </a:p>
          <a:p>
            <a:pPr algn="just">
              <a:lnSpc>
                <a:spcPct val="170000"/>
              </a:lnSpc>
            </a:pPr>
            <a:r>
              <a:rPr lang="tr-TR" sz="2200" dirty="0" smtClean="0">
                <a:cs typeface="Times New Roman" pitchFamily="18" charset="0"/>
              </a:rPr>
              <a:t>Okuma, anlatma ve yazma alışkanlığının oluşturulduğu en önemli dönemdir. Seçilecek kitapların bu alışkanlıkların pekişmesine yardımcı olması gerekir.</a:t>
            </a:r>
          </a:p>
          <a:p>
            <a:pPr algn="just">
              <a:lnSpc>
                <a:spcPct val="200000"/>
              </a:lnSpc>
            </a:pPr>
            <a:endParaRPr lang="tr-TR" dirty="0" smtClean="0">
              <a:latin typeface="Times New Roman" pitchFamily="18" charset="0"/>
              <a:cs typeface="Times New Roman" pitchFamily="18" charset="0"/>
            </a:endParaRPr>
          </a:p>
        </p:txBody>
      </p:sp>
    </p:spTree>
  </p:cSld>
  <p:clrMapOvr>
    <a:masterClrMapping/>
  </p:clrMapOvr>
  <p:transition spd="slow">
    <p:pu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1285860"/>
            <a:ext cx="10729930" cy="4519404"/>
          </a:xfrm>
        </p:spPr>
        <p:txBody>
          <a:bodyPr>
            <a:normAutofit lnSpcReduction="10000"/>
          </a:bodyPr>
          <a:lstStyle/>
          <a:p>
            <a:pPr algn="just">
              <a:lnSpc>
                <a:spcPct val="170000"/>
              </a:lnSpc>
            </a:pPr>
            <a:r>
              <a:rPr lang="tr-TR" dirty="0" smtClean="0">
                <a:cs typeface="Times New Roman" pitchFamily="18" charset="0"/>
              </a:rPr>
              <a:t> Çocuğun kendi karakterine ve zevkine uygun, kendi seçtiği bir kitap olmalıdır.</a:t>
            </a:r>
          </a:p>
          <a:p>
            <a:pPr algn="just">
              <a:lnSpc>
                <a:spcPct val="170000"/>
              </a:lnSpc>
            </a:pPr>
            <a:r>
              <a:rPr lang="tr-TR" dirty="0" smtClean="0">
                <a:cs typeface="Times New Roman" pitchFamily="18" charset="0"/>
              </a:rPr>
              <a:t>Kitap mesaj kaygısı taşımamalıdır. Çocuğu düşündürmelidir.</a:t>
            </a:r>
          </a:p>
          <a:p>
            <a:pPr algn="just">
              <a:lnSpc>
                <a:spcPct val="170000"/>
              </a:lnSpc>
            </a:pPr>
            <a:r>
              <a:rPr lang="tr-TR" dirty="0" smtClean="0">
                <a:cs typeface="Times New Roman" pitchFamily="18" charset="0"/>
              </a:rPr>
              <a:t>Kitapların özel ve değerli olduklarını hissettirmek gerekir. Çocuğunuzu kütüphaneye götürün ve birlikte okuyun.</a:t>
            </a:r>
          </a:p>
          <a:p>
            <a:pPr algn="just">
              <a:lnSpc>
                <a:spcPct val="170000"/>
              </a:lnSpc>
            </a:pPr>
            <a:r>
              <a:rPr lang="tr-TR" dirty="0" smtClean="0">
                <a:cs typeface="Times New Roman" pitchFamily="18" charset="0"/>
              </a:rPr>
              <a:t> Hediye olarak kitabı tercih edin. Evin bir köşesinde kitaplar için bir köşe ayıracağınız gibi evin her yerinde de kitaplar bulundurabilirsiniz.</a:t>
            </a:r>
          </a:p>
          <a:p>
            <a:pPr algn="just">
              <a:lnSpc>
                <a:spcPct val="200000"/>
              </a:lnSpc>
            </a:pPr>
            <a:endParaRPr lang="tr-TR" dirty="0" smtClean="0">
              <a:latin typeface="Times New Roman" pitchFamily="18" charset="0"/>
              <a:cs typeface="Times New Roman" pitchFamily="18" charset="0"/>
            </a:endParaRPr>
          </a:p>
          <a:p>
            <a:pPr algn="just">
              <a:lnSpc>
                <a:spcPct val="200000"/>
              </a:lnSpc>
            </a:pPr>
            <a:endParaRPr lang="tr-TR" dirty="0">
              <a:latin typeface="Times New Roman" pitchFamily="18" charset="0"/>
              <a:cs typeface="Times New Roman" pitchFamily="18" charset="0"/>
            </a:endParaRPr>
          </a:p>
        </p:txBody>
      </p:sp>
    </p:spTree>
  </p:cSld>
  <p:clrMapOvr>
    <a:masterClrMapping/>
  </p:clrMapOvr>
  <p:transition spd="slow">
    <p:push/>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solidFill>
                  <a:schemeClr val="accent3"/>
                </a:solidFill>
                <a:latin typeface="Times New Roman" pitchFamily="18" charset="0"/>
                <a:cs typeface="Times New Roman" pitchFamily="18" charset="0"/>
              </a:rPr>
              <a:t>Ergenlik dönemi</a:t>
            </a:r>
            <a:endParaRPr lang="tr-TR" b="1" dirty="0">
              <a:solidFill>
                <a:schemeClr val="accent3"/>
              </a:solidFill>
              <a:latin typeface="Times New Roman" pitchFamily="18" charset="0"/>
              <a:cs typeface="Times New Roman" pitchFamily="18" charset="0"/>
            </a:endParaRPr>
          </a:p>
        </p:txBody>
      </p:sp>
      <p:sp>
        <p:nvSpPr>
          <p:cNvPr id="3" name="2 İçerik Yer Tutucusu"/>
          <p:cNvSpPr>
            <a:spLocks noGrp="1"/>
          </p:cNvSpPr>
          <p:nvPr>
            <p:ph idx="4294967295"/>
          </p:nvPr>
        </p:nvSpPr>
        <p:spPr>
          <a:xfrm>
            <a:off x="649697" y="1500174"/>
            <a:ext cx="10488636" cy="4824426"/>
          </a:xfrm>
        </p:spPr>
        <p:txBody>
          <a:bodyPr>
            <a:normAutofit/>
          </a:bodyPr>
          <a:lstStyle/>
          <a:p>
            <a:pPr>
              <a:lnSpc>
                <a:spcPct val="150000"/>
              </a:lnSpc>
            </a:pPr>
            <a:r>
              <a:rPr lang="tr-TR" sz="2000" dirty="0" smtClean="0"/>
              <a:t>Bu dönemde genel olarak soyut, düşünsel ve duygusal konulara yönelirler. Kızların ve erkeklerin okuma eğiliminde görülen ayrımlar iyice keskinleşmiştir.</a:t>
            </a:r>
          </a:p>
          <a:p>
            <a:pPr>
              <a:lnSpc>
                <a:spcPct val="150000"/>
              </a:lnSpc>
            </a:pPr>
            <a:r>
              <a:rPr lang="tr-TR" sz="2000" dirty="0" smtClean="0"/>
              <a:t>Kullanılan dil, aşırıya kaçmadan oluşturulan mecaz ve benzetmeleri içermekle birlikte genel olarak yalın olmalı; kelime seçimi, anlatım ve söz dizimi okuyucunun yaşına uygun olmalıdır.</a:t>
            </a:r>
            <a:endParaRPr lang="tr-TR" sz="2000" dirty="0"/>
          </a:p>
        </p:txBody>
      </p:sp>
    </p:spTree>
    <p:extLst>
      <p:ext uri="{BB962C8B-B14F-4D97-AF65-F5344CB8AC3E}">
        <p14:creationId xmlns:p14="http://schemas.microsoft.com/office/powerpoint/2010/main" val="129363614"/>
      </p:ext>
    </p:extLst>
  </p:cSld>
  <p:clrMapOvr>
    <a:masterClrMapping/>
  </p:clrMapOvr>
  <p:transition spd="slow">
    <p:pu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94043" y="1000108"/>
            <a:ext cx="10692765" cy="5324492"/>
          </a:xfrm>
        </p:spPr>
        <p:txBody>
          <a:bodyPr/>
          <a:lstStyle/>
          <a:p>
            <a:pPr>
              <a:lnSpc>
                <a:spcPct val="150000"/>
              </a:lnSpc>
            </a:pPr>
            <a:r>
              <a:rPr lang="tr-TR" sz="2000" dirty="0" smtClean="0"/>
              <a:t>Aile, arkadaşlık, çevre, toplum ilişkileri, ırk ve etnik ilişkiler, ergenin vücudunu ve kendini nasıl gördüğüne dair temalar, karşı cinse yönelik sevgi ve aşk, eğitim, mücadele, başarı, sanata dair estetik değerler, tarih ve siyaset, macera ve bilimkurgu öğeleri içeren, gizemli, fantastik temalar vb. bu döneme seslenen eserlerin konuları arasında yer alabilir.</a:t>
            </a:r>
          </a:p>
          <a:p>
            <a:endParaRPr lang="tr-TR" dirty="0"/>
          </a:p>
        </p:txBody>
      </p:sp>
      <p:pic>
        <p:nvPicPr>
          <p:cNvPr id="5122" name="Picture 2" descr="C:\Users\YEŞİM-PC\Desktop\kitap-okuma.jpg"/>
          <p:cNvPicPr>
            <a:picLocks noChangeAspect="1" noChangeArrowheads="1"/>
          </p:cNvPicPr>
          <p:nvPr/>
        </p:nvPicPr>
        <p:blipFill>
          <a:blip r:embed="rId2" cstate="print"/>
          <a:srcRect/>
          <a:stretch>
            <a:fillRect/>
          </a:stretch>
        </p:blipFill>
        <p:spPr bwMode="auto">
          <a:xfrm>
            <a:off x="2227634" y="4071942"/>
            <a:ext cx="5241200" cy="2143140"/>
          </a:xfrm>
          <a:prstGeom prst="rect">
            <a:avLst/>
          </a:prstGeom>
          <a:noFill/>
        </p:spPr>
      </p:pic>
    </p:spTree>
    <p:extLst>
      <p:ext uri="{BB962C8B-B14F-4D97-AF65-F5344CB8AC3E}">
        <p14:creationId xmlns:p14="http://schemas.microsoft.com/office/powerpoint/2010/main" val="862015242"/>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lnSpcReduction="10000"/>
          </a:bodyPr>
          <a:lstStyle/>
          <a:p>
            <a:endParaRPr lang="tr-TR" b="1" dirty="0" smtClean="0"/>
          </a:p>
          <a:p>
            <a:r>
              <a:rPr lang="tr-TR" b="1" dirty="0" smtClean="0"/>
              <a:t>Bebeklik Dönemi</a:t>
            </a:r>
          </a:p>
          <a:p>
            <a:r>
              <a:rPr lang="tr-TR" b="1" dirty="0" smtClean="0"/>
              <a:t>       </a:t>
            </a:r>
            <a:r>
              <a:rPr lang="tr-TR" dirty="0" smtClean="0"/>
              <a:t>0-3 yaş</a:t>
            </a:r>
          </a:p>
          <a:p>
            <a:pPr>
              <a:buNone/>
            </a:pPr>
            <a:endParaRPr lang="tr-TR" dirty="0" smtClean="0"/>
          </a:p>
          <a:p>
            <a:r>
              <a:rPr lang="tr-TR" b="1" dirty="0" smtClean="0"/>
              <a:t>Okul öncesi dönem</a:t>
            </a:r>
            <a:endParaRPr lang="tr-TR" dirty="0" smtClean="0"/>
          </a:p>
          <a:p>
            <a:pPr>
              <a:buNone/>
            </a:pPr>
            <a:r>
              <a:rPr lang="tr-TR" dirty="0" smtClean="0"/>
              <a:t>           3-6 yaş</a:t>
            </a:r>
          </a:p>
          <a:p>
            <a:pPr>
              <a:buNone/>
            </a:pPr>
            <a:endParaRPr lang="tr-TR" dirty="0" smtClean="0"/>
          </a:p>
          <a:p>
            <a:r>
              <a:rPr lang="tr-TR" b="1" dirty="0" smtClean="0"/>
              <a:t>Okul Dönemi </a:t>
            </a:r>
          </a:p>
          <a:p>
            <a:pPr>
              <a:buNone/>
            </a:pPr>
            <a:r>
              <a:rPr lang="tr-TR" dirty="0" smtClean="0"/>
              <a:t>           6-11 yaş</a:t>
            </a:r>
          </a:p>
          <a:p>
            <a:endParaRPr lang="tr-TR" dirty="0" smtClean="0"/>
          </a:p>
          <a:p>
            <a:r>
              <a:rPr lang="tr-TR" b="1" dirty="0" smtClean="0"/>
              <a:t>Ergenlik Dönemi</a:t>
            </a:r>
          </a:p>
          <a:p>
            <a:pPr>
              <a:buNone/>
            </a:pPr>
            <a:r>
              <a:rPr lang="tr-TR" dirty="0" smtClean="0"/>
              <a:t>           12-18 yaş </a:t>
            </a:r>
          </a:p>
        </p:txBody>
      </p:sp>
      <p:sp>
        <p:nvSpPr>
          <p:cNvPr id="4" name="1 Başlık"/>
          <p:cNvSpPr>
            <a:spLocks noGrp="1"/>
          </p:cNvSpPr>
          <p:nvPr>
            <p:ph type="title"/>
          </p:nvPr>
        </p:nvSpPr>
        <p:spPr/>
        <p:txBody>
          <a:bodyPr/>
          <a:lstStyle/>
          <a:p>
            <a:r>
              <a:rPr lang="tr-TR" sz="3200" b="1" dirty="0" smtClean="0">
                <a:latin typeface="Times New Roman" pitchFamily="18" charset="0"/>
                <a:cs typeface="Times New Roman" pitchFamily="18" charset="0"/>
              </a:rPr>
              <a:t>YAŞLARA GÖRE ÇOCUK KİTAPLARI</a:t>
            </a:r>
            <a:endParaRPr lang="tr-TR" dirty="0"/>
          </a:p>
        </p:txBody>
      </p:sp>
    </p:spTree>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94042" y="928670"/>
            <a:ext cx="11008390" cy="5395930"/>
          </a:xfrm>
        </p:spPr>
        <p:txBody>
          <a:bodyPr>
            <a:normAutofit/>
          </a:bodyPr>
          <a:lstStyle/>
          <a:p>
            <a:pPr>
              <a:lnSpc>
                <a:spcPct val="150000"/>
              </a:lnSpc>
            </a:pPr>
            <a:r>
              <a:rPr lang="tr-TR" sz="2000" dirty="0" smtClean="0"/>
              <a:t>Kahraman ve karakterlerin çoğu bireylerin özdeşim kurabilmeleri açısından ergenlik dönemi yaş grubundan seçilmeli, eserlerde bireylerin deneyimleri ile paralel çatışmalara yer verilmeli ve bu sayede birey olası durumlarda neler yapması gerektiğini sezmelidir.</a:t>
            </a:r>
          </a:p>
          <a:p>
            <a:pPr>
              <a:lnSpc>
                <a:spcPct val="150000"/>
              </a:lnSpc>
              <a:buNone/>
            </a:pPr>
            <a:endParaRPr lang="tr-TR" sz="2000" dirty="0" smtClean="0"/>
          </a:p>
          <a:p>
            <a:pPr>
              <a:lnSpc>
                <a:spcPct val="150000"/>
              </a:lnSpc>
            </a:pPr>
            <a:r>
              <a:rPr lang="tr-TR" sz="2000" dirty="0" smtClean="0"/>
              <a:t>Bireylerin merak duygusunu beslemek açısından eserlerde ilgi çekici konular ve şaşırtıcı finaller bulunmalıdır. Bunun yanı sıra eserde ilgi çekici figürlere de yer verilmeli ve gerçeklik kadar hayali de besleyen olay örgüleri yer almalıdır. Olay örgüleri yan olay halkalarına açılmalı, eser tek bir örgü üzerinden ilerlememelidir.</a:t>
            </a:r>
            <a:endParaRPr lang="tr-TR" sz="2000" dirty="0"/>
          </a:p>
        </p:txBody>
      </p:sp>
    </p:spTree>
    <p:extLst>
      <p:ext uri="{BB962C8B-B14F-4D97-AF65-F5344CB8AC3E}">
        <p14:creationId xmlns:p14="http://schemas.microsoft.com/office/powerpoint/2010/main" val="2311621750"/>
      </p:ext>
    </p:extLst>
  </p:cSld>
  <p:clrMapOvr>
    <a:masterClrMapping/>
  </p:clrMapOvr>
  <p:transition spd="slow">
    <p:pu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4638"/>
            <a:ext cx="9702694" cy="706090"/>
          </a:xfrm>
        </p:spPr>
        <p:txBody>
          <a:bodyPr>
            <a:normAutofit/>
          </a:bodyPr>
          <a:lstStyle/>
          <a:p>
            <a:r>
              <a:rPr lang="tr-TR" b="1" dirty="0" smtClean="0">
                <a:solidFill>
                  <a:schemeClr val="accent1">
                    <a:lumMod val="50000"/>
                  </a:schemeClr>
                </a:solidFill>
                <a:latin typeface="Times New Roman" pitchFamily="18" charset="0"/>
                <a:cs typeface="Times New Roman" pitchFamily="18" charset="0"/>
              </a:rPr>
              <a:t>KAYNAKÇA</a:t>
            </a:r>
            <a:endParaRPr lang="tr-TR" b="1" dirty="0">
              <a:solidFill>
                <a:schemeClr val="accent1">
                  <a:lumMod val="50000"/>
                </a:schemeClr>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94043" y="1124744"/>
            <a:ext cx="9702694" cy="5349208"/>
          </a:xfrm>
        </p:spPr>
        <p:txBody>
          <a:bodyPr>
            <a:normAutofit fontScale="92500" lnSpcReduction="20000"/>
          </a:bodyPr>
          <a:lstStyle/>
          <a:p>
            <a:pPr algn="just">
              <a:lnSpc>
                <a:spcPct val="150000"/>
              </a:lnSpc>
              <a:buNone/>
            </a:pPr>
            <a:r>
              <a:rPr lang="tr-TR" dirty="0" smtClean="0"/>
              <a:t>	</a:t>
            </a:r>
            <a:r>
              <a:rPr lang="tr-TR" sz="1400" dirty="0" smtClean="0">
                <a:latin typeface="Times New Roman" pitchFamily="18" charset="0"/>
                <a:cs typeface="Times New Roman" pitchFamily="18" charset="0"/>
              </a:rPr>
              <a:t>Alpay, M.(1987). </a:t>
            </a:r>
            <a:r>
              <a:rPr lang="tr-TR" sz="1400" i="1" dirty="0" smtClean="0">
                <a:latin typeface="Times New Roman" pitchFamily="18" charset="0"/>
                <a:cs typeface="Times New Roman" pitchFamily="18" charset="0"/>
              </a:rPr>
              <a:t>Ya-</a:t>
            </a:r>
            <a:r>
              <a:rPr lang="tr-TR" sz="1400" i="1" dirty="0" err="1" smtClean="0">
                <a:latin typeface="Times New Roman" pitchFamily="18" charset="0"/>
                <a:cs typeface="Times New Roman" pitchFamily="18" charset="0"/>
              </a:rPr>
              <a:t>Pa</a:t>
            </a:r>
            <a:r>
              <a:rPr lang="tr-TR" sz="1400" i="1" dirty="0" smtClean="0">
                <a:latin typeface="Times New Roman" pitchFamily="18" charset="0"/>
                <a:cs typeface="Times New Roman" pitchFamily="18" charset="0"/>
              </a:rPr>
              <a:t> Okul Öncesi Eğitim Semineri,</a:t>
            </a:r>
            <a:r>
              <a:rPr lang="tr-TR" sz="1400" dirty="0" smtClean="0">
                <a:latin typeface="Times New Roman" pitchFamily="18" charset="0"/>
                <a:cs typeface="Times New Roman" pitchFamily="18" charset="0"/>
              </a:rPr>
              <a:t> Ya-</a:t>
            </a:r>
            <a:r>
              <a:rPr lang="tr-TR" sz="1400" dirty="0" err="1" smtClean="0">
                <a:latin typeface="Times New Roman" pitchFamily="18" charset="0"/>
                <a:cs typeface="Times New Roman" pitchFamily="18" charset="0"/>
              </a:rPr>
              <a:t>Pa</a:t>
            </a:r>
            <a:r>
              <a:rPr lang="tr-TR" sz="1400" dirty="0" smtClean="0">
                <a:latin typeface="Times New Roman" pitchFamily="18" charset="0"/>
                <a:cs typeface="Times New Roman" pitchFamily="18" charset="0"/>
              </a:rPr>
              <a:t> Yayınları, İstanbul</a:t>
            </a:r>
          </a:p>
          <a:p>
            <a:pPr algn="just">
              <a:lnSpc>
                <a:spcPct val="150000"/>
              </a:lnSpc>
              <a:buNone/>
            </a:pPr>
            <a:r>
              <a:rPr lang="tr-TR" sz="1400" dirty="0" smtClean="0"/>
              <a:t>	</a:t>
            </a:r>
            <a:r>
              <a:rPr lang="tr-TR" sz="1400" dirty="0" smtClean="0">
                <a:latin typeface="Times New Roman" pitchFamily="18" charset="0"/>
                <a:cs typeface="Times New Roman" pitchFamily="18" charset="0"/>
              </a:rPr>
              <a:t>Aral, N, </a:t>
            </a:r>
            <a:r>
              <a:rPr lang="tr-TR" sz="1400" dirty="0" err="1" smtClean="0">
                <a:latin typeface="Times New Roman" pitchFamily="18" charset="0"/>
                <a:cs typeface="Times New Roman" pitchFamily="18" charset="0"/>
              </a:rPr>
              <a:t>Gürsoy</a:t>
            </a:r>
            <a:r>
              <a:rPr lang="tr-TR" sz="1400" dirty="0" smtClean="0">
                <a:latin typeface="Times New Roman" pitchFamily="18" charset="0"/>
                <a:cs typeface="Times New Roman" pitchFamily="18" charset="0"/>
              </a:rPr>
              <a:t>, F. (2000). </a:t>
            </a:r>
            <a:r>
              <a:rPr lang="tr-TR" sz="1400" i="1" dirty="0" smtClean="0">
                <a:latin typeface="Times New Roman" pitchFamily="18" charset="0"/>
                <a:cs typeface="Times New Roman" pitchFamily="18" charset="0"/>
              </a:rPr>
              <a:t>Kitabın Çocuğun Gelişiminde Yeri ve Önemi, </a:t>
            </a:r>
            <a:r>
              <a:rPr lang="tr-TR" sz="1400" dirty="0" smtClean="0">
                <a:latin typeface="Times New Roman" pitchFamily="18" charset="0"/>
                <a:cs typeface="Times New Roman" pitchFamily="18" charset="0"/>
              </a:rPr>
              <a:t>1. Ulusal Çocuk Kitapları Sempozyumu, Ankara Üniversitesi Eğitim Bilimleri Fakültesi ve </a:t>
            </a:r>
            <a:r>
              <a:rPr lang="tr-TR" sz="1400" dirty="0" err="1" smtClean="0">
                <a:latin typeface="Times New Roman" pitchFamily="18" charset="0"/>
                <a:cs typeface="Times New Roman" pitchFamily="18" charset="0"/>
              </a:rPr>
              <a:t>Tömer</a:t>
            </a:r>
            <a:r>
              <a:rPr lang="tr-TR" sz="1400" dirty="0" smtClean="0">
                <a:latin typeface="Times New Roman" pitchFamily="18" charset="0"/>
                <a:cs typeface="Times New Roman" pitchFamily="18" charset="0"/>
              </a:rPr>
              <a:t> Dil Öğretim Merkezi,Ankara.</a:t>
            </a:r>
          </a:p>
          <a:p>
            <a:pPr algn="just">
              <a:lnSpc>
                <a:spcPct val="150000"/>
              </a:lnSpc>
              <a:buNone/>
            </a:pPr>
            <a:r>
              <a:rPr lang="tr-TR" sz="1400" dirty="0" smtClean="0">
                <a:latin typeface="Times New Roman" pitchFamily="18" charset="0"/>
                <a:cs typeface="Times New Roman" pitchFamily="18" charset="0"/>
              </a:rPr>
              <a:t>	</a:t>
            </a:r>
            <a:r>
              <a:rPr lang="tr-TR" sz="1400" dirty="0" err="1" smtClean="0">
                <a:latin typeface="Times New Roman" pitchFamily="18" charset="0"/>
                <a:cs typeface="Times New Roman" pitchFamily="18" charset="0"/>
              </a:rPr>
              <a:t>Ciravoğlu</a:t>
            </a:r>
            <a:r>
              <a:rPr lang="tr-TR" sz="1400" dirty="0" smtClean="0">
                <a:latin typeface="Times New Roman" pitchFamily="18" charset="0"/>
                <a:cs typeface="Times New Roman" pitchFamily="18" charset="0"/>
              </a:rPr>
              <a:t>,Ö. (1999) </a:t>
            </a:r>
            <a:r>
              <a:rPr lang="tr-TR" sz="1400" i="1" dirty="0" smtClean="0">
                <a:latin typeface="Times New Roman" pitchFamily="18" charset="0"/>
                <a:cs typeface="Times New Roman" pitchFamily="18" charset="0"/>
              </a:rPr>
              <a:t>Çocuk Edebiyatı,</a:t>
            </a:r>
            <a:r>
              <a:rPr lang="tr-TR" sz="1400" dirty="0" smtClean="0">
                <a:latin typeface="Times New Roman" pitchFamily="18" charset="0"/>
                <a:cs typeface="Times New Roman" pitchFamily="18" charset="0"/>
              </a:rPr>
              <a:t> Esin Yayınevi, İstanbul</a:t>
            </a:r>
          </a:p>
          <a:p>
            <a:pPr algn="just">
              <a:lnSpc>
                <a:spcPct val="150000"/>
              </a:lnSpc>
              <a:buNone/>
            </a:pPr>
            <a:r>
              <a:rPr lang="tr-TR" sz="1400" dirty="0" smtClean="0"/>
              <a:t>	</a:t>
            </a:r>
            <a:r>
              <a:rPr lang="tr-TR" sz="1400" dirty="0" err="1" smtClean="0">
                <a:latin typeface="Times New Roman" pitchFamily="18" charset="0"/>
                <a:cs typeface="Times New Roman" pitchFamily="18" charset="0"/>
              </a:rPr>
              <a:t>Güleryüz</a:t>
            </a:r>
            <a:r>
              <a:rPr lang="tr-TR" sz="1400" dirty="0" smtClean="0">
                <a:latin typeface="Times New Roman" pitchFamily="18" charset="0"/>
                <a:cs typeface="Times New Roman" pitchFamily="18" charset="0"/>
              </a:rPr>
              <a:t>, H. (2002). </a:t>
            </a:r>
            <a:r>
              <a:rPr lang="tr-TR" sz="1400" i="1" dirty="0" smtClean="0">
                <a:latin typeface="Times New Roman" pitchFamily="18" charset="0"/>
                <a:cs typeface="Times New Roman" pitchFamily="18" charset="0"/>
              </a:rPr>
              <a:t>Yaratıcı Çocuk Edebiyatı,</a:t>
            </a:r>
            <a:r>
              <a:rPr lang="tr-TR" sz="1400" dirty="0" smtClean="0">
                <a:latin typeface="Times New Roman" pitchFamily="18" charset="0"/>
                <a:cs typeface="Times New Roman" pitchFamily="18" charset="0"/>
              </a:rPr>
              <a:t> </a:t>
            </a:r>
            <a:r>
              <a:rPr lang="tr-TR" sz="1400" dirty="0" err="1" smtClean="0">
                <a:latin typeface="Times New Roman" pitchFamily="18" charset="0"/>
                <a:cs typeface="Times New Roman" pitchFamily="18" charset="0"/>
              </a:rPr>
              <a:t>Pegema</a:t>
            </a:r>
            <a:r>
              <a:rPr lang="tr-TR" sz="1400" dirty="0" smtClean="0">
                <a:latin typeface="Times New Roman" pitchFamily="18" charset="0"/>
                <a:cs typeface="Times New Roman" pitchFamily="18" charset="0"/>
              </a:rPr>
              <a:t> Yayıncılık, Ankara.</a:t>
            </a:r>
          </a:p>
          <a:p>
            <a:pPr algn="just">
              <a:lnSpc>
                <a:spcPct val="150000"/>
              </a:lnSpc>
              <a:buNone/>
            </a:pPr>
            <a:r>
              <a:rPr lang="tr-TR" sz="1400" dirty="0" smtClean="0"/>
              <a:t>      Gönen, M., Burçak, F., Uysal, H. ve Bediz, E. (2019). 0-3 Yaş dönemi kitapları. M. Gönen (Ed.), Erken çocukluk döneminde çocuk edebiyatı içinde (s. 77-85). Ankara: Eğiten Kitap Yayıncılık.</a:t>
            </a:r>
          </a:p>
          <a:p>
            <a:pPr algn="just">
              <a:lnSpc>
                <a:spcPct val="150000"/>
              </a:lnSpc>
              <a:buNone/>
            </a:pPr>
            <a:r>
              <a:rPr lang="tr-TR" sz="1400" dirty="0" smtClean="0"/>
              <a:t>      Gönen, M., Uludağ, G., </a:t>
            </a:r>
            <a:r>
              <a:rPr lang="tr-TR" sz="1400" dirty="0" err="1" smtClean="0"/>
              <a:t>Tanrıbuyurdu</a:t>
            </a:r>
            <a:r>
              <a:rPr lang="tr-TR" sz="1400" dirty="0" smtClean="0"/>
              <a:t>, E. F., &amp; Tüfekçi, E. (2014). 0-3 yaş çocuklarına yönelik resimli çocuk kitaplarının özelliklerinin incelenmesi. </a:t>
            </a:r>
            <a:r>
              <a:rPr lang="tr-TR" sz="1400" i="1" dirty="0" smtClean="0"/>
              <a:t>Hacettepe Üniversitesi Eğitim Fakültesi Dergisi</a:t>
            </a:r>
            <a:r>
              <a:rPr lang="tr-TR" sz="1400" dirty="0" smtClean="0"/>
              <a:t>, </a:t>
            </a:r>
            <a:r>
              <a:rPr lang="tr-TR" sz="1400" i="1" dirty="0" smtClean="0"/>
              <a:t>29</a:t>
            </a:r>
            <a:r>
              <a:rPr lang="tr-TR" sz="1400" dirty="0" smtClean="0"/>
              <a:t>(29-1).</a:t>
            </a:r>
            <a:endParaRPr lang="tr-TR" sz="1400" dirty="0" smtClean="0">
              <a:latin typeface="Times New Roman" pitchFamily="18" charset="0"/>
              <a:cs typeface="Times New Roman" pitchFamily="18" charset="0"/>
            </a:endParaRPr>
          </a:p>
          <a:p>
            <a:pPr algn="just">
              <a:lnSpc>
                <a:spcPct val="150000"/>
              </a:lnSpc>
              <a:buNone/>
            </a:pPr>
            <a:r>
              <a:rPr lang="tr-TR" sz="1400" dirty="0" smtClean="0"/>
              <a:t>	</a:t>
            </a:r>
            <a:r>
              <a:rPr lang="tr-TR" sz="1400" dirty="0" smtClean="0">
                <a:latin typeface="Times New Roman" pitchFamily="18" charset="0"/>
                <a:cs typeface="Times New Roman" pitchFamily="18" charset="0"/>
              </a:rPr>
              <a:t>Kıbrıs, İ. (2002). </a:t>
            </a:r>
            <a:r>
              <a:rPr lang="tr-TR" sz="1400" i="1" dirty="0" smtClean="0">
                <a:latin typeface="Times New Roman" pitchFamily="18" charset="0"/>
                <a:cs typeface="Times New Roman" pitchFamily="18" charset="0"/>
              </a:rPr>
              <a:t>Uygulamalı Çocuk Edebiyatı,</a:t>
            </a:r>
            <a:r>
              <a:rPr lang="tr-TR" sz="1400" dirty="0" smtClean="0">
                <a:latin typeface="Times New Roman" pitchFamily="18" charset="0"/>
                <a:cs typeface="Times New Roman" pitchFamily="18" charset="0"/>
              </a:rPr>
              <a:t> Eylül Kitap ve Yayınevi, Ankara.</a:t>
            </a:r>
          </a:p>
          <a:p>
            <a:pPr algn="just">
              <a:lnSpc>
                <a:spcPct val="150000"/>
              </a:lnSpc>
              <a:buNone/>
            </a:pPr>
            <a:r>
              <a:rPr lang="tr-TR" sz="1400" dirty="0" smtClean="0"/>
              <a:t>      Seven, S. (2010). </a:t>
            </a:r>
            <a:r>
              <a:rPr lang="tr-TR" sz="1400" i="1" dirty="0" smtClean="0"/>
              <a:t>Çocuk kitapları</a:t>
            </a:r>
            <a:r>
              <a:rPr lang="tr-TR" sz="1400" dirty="0" smtClean="0"/>
              <a:t>. Ş. Demirel (Ed.), Edebi metinlerde çocuk edebiyatı içinde (s. 104-114). Ankara: </a:t>
            </a:r>
            <a:r>
              <a:rPr lang="tr-TR" sz="1400" dirty="0" err="1" smtClean="0"/>
              <a:t>Pegem</a:t>
            </a:r>
            <a:r>
              <a:rPr lang="tr-TR" sz="1400" dirty="0" smtClean="0"/>
              <a:t> Akademi.</a:t>
            </a:r>
          </a:p>
          <a:p>
            <a:pPr algn="just">
              <a:lnSpc>
                <a:spcPct val="150000"/>
              </a:lnSpc>
              <a:buNone/>
            </a:pPr>
            <a:r>
              <a:rPr lang="tr-TR" sz="1400" dirty="0" smtClean="0">
                <a:latin typeface="Times New Roman" pitchFamily="18" charset="0"/>
                <a:cs typeface="Times New Roman" pitchFamily="18" charset="0"/>
              </a:rPr>
              <a:t>      </a:t>
            </a:r>
            <a:r>
              <a:rPr lang="tr-TR" sz="1400" dirty="0" smtClean="0"/>
              <a:t>Turan, F. ve </a:t>
            </a:r>
            <a:r>
              <a:rPr lang="tr-TR" sz="1400" dirty="0" err="1" smtClean="0"/>
              <a:t>Ulutaş</a:t>
            </a:r>
            <a:r>
              <a:rPr lang="tr-TR" sz="1400" dirty="0" smtClean="0"/>
              <a:t>, İ. (2016). Okul öncesi eğitim kurumlarındaki resimli öykü kitaplarının özellikleri ile öğretmenlerin bu kitapları kullanma durumlarının incelenmesi. </a:t>
            </a:r>
            <a:r>
              <a:rPr lang="tr-TR" sz="1400" i="1" dirty="0" smtClean="0"/>
              <a:t>Hacettepe Üniversitesi Eğitim Bilimleri Enstitüsü Eğitim Araştırmaları Dergisi</a:t>
            </a:r>
            <a:r>
              <a:rPr lang="tr-TR" sz="1400" dirty="0" smtClean="0"/>
              <a:t>, 2(1), 21-45. </a:t>
            </a:r>
          </a:p>
          <a:p>
            <a:pPr algn="just">
              <a:lnSpc>
                <a:spcPct val="150000"/>
              </a:lnSpc>
              <a:buNone/>
            </a:pPr>
            <a:r>
              <a:rPr lang="tr-TR" sz="1400" smtClean="0"/>
              <a:t>      Çelik,M</a:t>
            </a:r>
            <a:r>
              <a:rPr lang="tr-TR" sz="1400" dirty="0" smtClean="0"/>
              <a:t>.. (2016). Çocuk Kitapları Yaş Dağılımı Nasıldır? </a:t>
            </a:r>
            <a:r>
              <a:rPr lang="tr-TR" sz="1400" dirty="0" smtClean="0">
                <a:hlinkClick r:id="rId2"/>
              </a:rPr>
              <a:t>https://cocukvegenc.com/cocuk-kitaplari/</a:t>
            </a:r>
            <a:r>
              <a:rPr lang="tr-TR" sz="1400" dirty="0" smtClean="0"/>
              <a:t> adresinden 14.04.2020 tarihinde erişim sağlanmıştır. </a:t>
            </a:r>
          </a:p>
          <a:p>
            <a:pPr algn="just">
              <a:lnSpc>
                <a:spcPct val="150000"/>
              </a:lnSpc>
              <a:buNone/>
            </a:pPr>
            <a:endParaRPr lang="tr-TR" sz="1400" dirty="0" smtClean="0"/>
          </a:p>
          <a:p>
            <a:pPr algn="just">
              <a:lnSpc>
                <a:spcPct val="150000"/>
              </a:lnSpc>
              <a:buNone/>
            </a:pPr>
            <a:endParaRPr lang="tr-TR" sz="1400" dirty="0" smtClean="0"/>
          </a:p>
          <a:p>
            <a:pPr algn="just">
              <a:lnSpc>
                <a:spcPct val="150000"/>
              </a:lnSpc>
              <a:buNone/>
            </a:pPr>
            <a:endParaRPr lang="tr-TR" sz="1400" dirty="0" smtClean="0">
              <a:latin typeface="Times New Roman" pitchFamily="18" charset="0"/>
              <a:cs typeface="Times New Roman" pitchFamily="18" charset="0"/>
            </a:endParaRPr>
          </a:p>
          <a:p>
            <a:pPr algn="just">
              <a:lnSpc>
                <a:spcPct val="150000"/>
              </a:lnSpc>
              <a:buNone/>
            </a:pPr>
            <a:endParaRPr lang="tr-TR" sz="1400" dirty="0" smtClean="0">
              <a:latin typeface="Times New Roman" pitchFamily="18" charset="0"/>
              <a:cs typeface="Times New Roman" pitchFamily="18" charset="0"/>
            </a:endParaRPr>
          </a:p>
        </p:txBody>
      </p:sp>
    </p:spTree>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1214422"/>
            <a:ext cx="10173012" cy="5259530"/>
          </a:xfrm>
        </p:spPr>
        <p:txBody>
          <a:bodyPr>
            <a:normAutofit/>
          </a:bodyPr>
          <a:lstStyle/>
          <a:p>
            <a:r>
              <a:rPr lang="tr-TR" b="1" u="sng" dirty="0" smtClean="0">
                <a:solidFill>
                  <a:schemeClr val="accent1">
                    <a:lumMod val="75000"/>
                  </a:schemeClr>
                </a:solidFill>
              </a:rPr>
              <a:t>0-3 yaş arası bebeklere yönelik </a:t>
            </a:r>
          </a:p>
          <a:p>
            <a:pPr>
              <a:lnSpc>
                <a:spcPct val="160000"/>
              </a:lnSpc>
            </a:pPr>
            <a:r>
              <a:rPr lang="tr-TR" sz="2000" dirty="0" smtClean="0"/>
              <a:t>Kitaplarla bağ kurma dönemidir. Dokunarak ve dinleyerek öğrenirler. </a:t>
            </a:r>
          </a:p>
          <a:p>
            <a:pPr>
              <a:lnSpc>
                <a:spcPct val="160000"/>
              </a:lnSpc>
            </a:pPr>
            <a:r>
              <a:rPr lang="tr-TR" sz="2000" dirty="0" smtClean="0"/>
              <a:t>Bebeklik dönemine yönelik hazırlanan resimli kitaplar fiziksel, resimleme ve içerik özellikleri açısından çocuğun gelişimsel ihtiyaçlarına uygun olarak hazırlanmalıdır. </a:t>
            </a:r>
          </a:p>
          <a:p>
            <a:pPr>
              <a:lnSpc>
                <a:spcPct val="160000"/>
              </a:lnSpc>
            </a:pPr>
            <a:r>
              <a:rPr lang="tr-TR" sz="2000" dirty="0" smtClean="0"/>
              <a:t>Bebeklere kitap okurken,  sayfaları çevirmenizi, resimleri işaret edişinizi ve yazıları soldan sağa takip etmenizi idrak edebilir ve taklit edebilir. Konuşmayı öğrenmesine yardımcı olmak ve dil becerilerini geliştirmesi için kitap okunmalıdır.</a:t>
            </a:r>
          </a:p>
          <a:p>
            <a:pPr>
              <a:lnSpc>
                <a:spcPct val="160000"/>
              </a:lnSpc>
            </a:pPr>
            <a:endParaRPr lang="tr-TR" sz="2000" dirty="0" smtClean="0"/>
          </a:p>
          <a:p>
            <a:endParaRPr lang="tr-TR" dirty="0"/>
          </a:p>
        </p:txBody>
      </p:sp>
      <p:sp>
        <p:nvSpPr>
          <p:cNvPr id="4" name="1 Başlık"/>
          <p:cNvSpPr>
            <a:spLocks noGrp="1"/>
          </p:cNvSpPr>
          <p:nvPr>
            <p:ph type="title"/>
          </p:nvPr>
        </p:nvSpPr>
        <p:spPr>
          <a:xfrm>
            <a:off x="594043" y="274638"/>
            <a:ext cx="9702694" cy="868346"/>
          </a:xfrm>
        </p:spPr>
        <p:txBody>
          <a:bodyPr/>
          <a:lstStyle/>
          <a:p>
            <a:r>
              <a:rPr lang="tr-TR" sz="2800" b="1" dirty="0" smtClean="0">
                <a:solidFill>
                  <a:schemeClr val="accent1">
                    <a:lumMod val="75000"/>
                  </a:schemeClr>
                </a:solidFill>
                <a:latin typeface="Times New Roman" pitchFamily="18" charset="0"/>
                <a:cs typeface="Times New Roman" pitchFamily="18" charset="0"/>
              </a:rPr>
              <a:t>Bebeklik dönemi</a:t>
            </a:r>
            <a:endParaRPr lang="tr-TR" dirty="0">
              <a:solidFill>
                <a:schemeClr val="accent1">
                  <a:lumMod val="75000"/>
                </a:schemeClr>
              </a:solidFill>
              <a:latin typeface="Times New Roman" pitchFamily="18" charset="0"/>
              <a:cs typeface="Times New Roman" pitchFamily="18" charset="0"/>
            </a:endParaRPr>
          </a:p>
        </p:txBody>
      </p:sp>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1214422"/>
            <a:ext cx="10729930" cy="5259530"/>
          </a:xfrm>
        </p:spPr>
        <p:txBody>
          <a:bodyPr>
            <a:normAutofit fontScale="85000" lnSpcReduction="10000"/>
          </a:bodyPr>
          <a:lstStyle/>
          <a:p>
            <a:r>
              <a:rPr lang="tr-TR" b="1" u="sng" dirty="0" smtClean="0">
                <a:solidFill>
                  <a:schemeClr val="accent1">
                    <a:lumMod val="75000"/>
                  </a:schemeClr>
                </a:solidFill>
              </a:rPr>
              <a:t>0-3 yaş arası bebekler</a:t>
            </a:r>
          </a:p>
          <a:p>
            <a:endParaRPr lang="tr-TR" b="1" u="sng" dirty="0" smtClean="0">
              <a:solidFill>
                <a:schemeClr val="accent1">
                  <a:lumMod val="75000"/>
                </a:schemeClr>
              </a:solidFill>
            </a:endParaRPr>
          </a:p>
          <a:p>
            <a:pPr>
              <a:lnSpc>
                <a:spcPct val="150000"/>
              </a:lnSpc>
            </a:pPr>
            <a:r>
              <a:rPr lang="tr-TR" dirty="0" smtClean="0"/>
              <a:t>Yetişkinin çocuğa kitap okuma şekli ise, resim gösterme ve resimdeki nesnenin adını söyleme biçiminde olmalıdır. Önemli olan çocuğun erken dönemde kitap ile ilişki kurmasını sağlamaktır.</a:t>
            </a:r>
          </a:p>
          <a:p>
            <a:endParaRPr lang="tr-TR" b="1" u="sng" dirty="0" smtClean="0">
              <a:solidFill>
                <a:schemeClr val="accent1">
                  <a:lumMod val="75000"/>
                </a:schemeClr>
              </a:solidFill>
            </a:endParaRPr>
          </a:p>
          <a:p>
            <a:pPr>
              <a:lnSpc>
                <a:spcPct val="160000"/>
              </a:lnSpc>
            </a:pPr>
            <a:r>
              <a:rPr lang="tr-TR" dirty="0" smtClean="0"/>
              <a:t>Bu dönemde kitaplar bebeklerin uzun süre elinde olacağından dolayı, tutabileceği boyutlarda ve kendi başına keşfedebilmesi için kumaş, karton veya sert plastik gibi kaliteli malzemelerden yapılmalı, kolay yıpranmamalı ve yırtılmamalıdır. </a:t>
            </a:r>
          </a:p>
          <a:p>
            <a:pPr>
              <a:lnSpc>
                <a:spcPct val="160000"/>
              </a:lnSpc>
            </a:pPr>
            <a:r>
              <a:rPr lang="tr-TR" dirty="0" smtClean="0"/>
              <a:t>Bebeklere yönelik  basit ve onun dünyasında yer alan, içinde tanıdığı nesnelerin bulunduğu kitaplar seçilmelidir. </a:t>
            </a:r>
          </a:p>
          <a:p>
            <a:endParaRPr lang="tr-TR" dirty="0"/>
          </a:p>
        </p:txBody>
      </p:sp>
      <p:sp>
        <p:nvSpPr>
          <p:cNvPr id="4" name="1 Başlık"/>
          <p:cNvSpPr>
            <a:spLocks noGrp="1"/>
          </p:cNvSpPr>
          <p:nvPr>
            <p:ph type="title"/>
          </p:nvPr>
        </p:nvSpPr>
        <p:spPr>
          <a:xfrm>
            <a:off x="594043" y="0"/>
            <a:ext cx="9702694" cy="928670"/>
          </a:xfrm>
        </p:spPr>
        <p:txBody>
          <a:bodyPr/>
          <a:lstStyle/>
          <a:p>
            <a:r>
              <a:rPr lang="tr-TR" sz="2800" b="1" dirty="0" smtClean="0">
                <a:solidFill>
                  <a:schemeClr val="accent1">
                    <a:lumMod val="75000"/>
                  </a:schemeClr>
                </a:solidFill>
                <a:latin typeface="Times New Roman" pitchFamily="18" charset="0"/>
                <a:cs typeface="Times New Roman" pitchFamily="18" charset="0"/>
              </a:rPr>
              <a:t>Bebeklik dönemi </a:t>
            </a:r>
            <a:endParaRPr lang="tr-TR" dirty="0">
              <a:solidFill>
                <a:schemeClr val="accent1">
                  <a:lumMod val="75000"/>
                </a:schemeClr>
              </a:solidFill>
              <a:latin typeface="Times New Roman" pitchFamily="18" charset="0"/>
              <a:cs typeface="Times New Roman" pitchFamily="18" charset="0"/>
            </a:endParaRPr>
          </a:p>
        </p:txBody>
      </p:sp>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4043" y="274638"/>
            <a:ext cx="9702694" cy="725470"/>
          </a:xfrm>
        </p:spPr>
        <p:txBody>
          <a:bodyPr/>
          <a:lstStyle/>
          <a:p>
            <a:r>
              <a:rPr lang="tr-TR" sz="2800" b="1" dirty="0" smtClean="0">
                <a:solidFill>
                  <a:schemeClr val="accent1">
                    <a:lumMod val="75000"/>
                  </a:schemeClr>
                </a:solidFill>
                <a:latin typeface="Times New Roman" pitchFamily="18" charset="0"/>
                <a:cs typeface="Times New Roman" pitchFamily="18" charset="0"/>
              </a:rPr>
              <a:t>Okul öncesi dönem </a:t>
            </a:r>
            <a:endParaRPr lang="tr-TR" dirty="0">
              <a:solidFill>
                <a:schemeClr val="accent1">
                  <a:lumMod val="75000"/>
                </a:schemeClr>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94043" y="1071546"/>
            <a:ext cx="10265831" cy="5402406"/>
          </a:xfrm>
        </p:spPr>
        <p:txBody>
          <a:bodyPr>
            <a:normAutofit/>
          </a:bodyPr>
          <a:lstStyle/>
          <a:p>
            <a:pPr>
              <a:lnSpc>
                <a:spcPct val="150000"/>
              </a:lnSpc>
            </a:pPr>
            <a:r>
              <a:rPr lang="tr-TR" sz="2200" dirty="0" smtClean="0"/>
              <a:t>Masal ve öykü dinlemeyi seven okul öncesi çocukları kitaplardaki resimleri inceleyerek yorumlamaktan hoşlanırlar.</a:t>
            </a:r>
          </a:p>
          <a:p>
            <a:pPr>
              <a:lnSpc>
                <a:spcPct val="150000"/>
              </a:lnSpc>
            </a:pPr>
            <a:endParaRPr lang="tr-TR" sz="2200" dirty="0" smtClean="0"/>
          </a:p>
          <a:p>
            <a:pPr>
              <a:lnSpc>
                <a:spcPct val="150000"/>
              </a:lnSpc>
            </a:pPr>
            <a:r>
              <a:rPr lang="tr-TR" sz="2200" dirty="0" smtClean="0"/>
              <a:t>Çocukların u dönemde  karşılaştıkları  kitaplar, resimli çocuk kitaplarıdır. Resimli kitaplar, okul öncesi dönem çocuklarının gelişimine katkıda bulunmak, onlara okuma alışkanlığı kazandırmak için hazırlanan kitaplardır. </a:t>
            </a:r>
          </a:p>
          <a:p>
            <a:pPr>
              <a:lnSpc>
                <a:spcPct val="150000"/>
              </a:lnSpc>
            </a:pPr>
            <a:endParaRPr lang="tr-TR" sz="2200" dirty="0" smtClean="0"/>
          </a:p>
          <a:p>
            <a:endParaRPr lang="tr-TR" dirty="0" smtClean="0"/>
          </a:p>
          <a:p>
            <a:endParaRPr lang="tr-TR" dirty="0"/>
          </a:p>
        </p:txBody>
      </p:sp>
    </p:spTree>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endParaRPr lang="tr-TR" dirty="0" smtClean="0"/>
          </a:p>
          <a:p>
            <a:r>
              <a:rPr lang="tr-TR" b="1" u="sng" dirty="0" smtClean="0">
                <a:solidFill>
                  <a:schemeClr val="accent1">
                    <a:lumMod val="75000"/>
                  </a:schemeClr>
                </a:solidFill>
                <a:cs typeface="Times New Roman" pitchFamily="18" charset="0"/>
              </a:rPr>
              <a:t>3-6 yaş dönemi</a:t>
            </a:r>
          </a:p>
          <a:p>
            <a:endParaRPr lang="tr-TR" dirty="0" smtClean="0"/>
          </a:p>
          <a:p>
            <a:pPr>
              <a:lnSpc>
                <a:spcPct val="150000"/>
              </a:lnSpc>
            </a:pPr>
            <a:r>
              <a:rPr lang="tr-TR" sz="2000" dirty="0" smtClean="0"/>
              <a:t>Çocuklar bu dönemde dinledikleri ile kitaptaki resimleri birleştirmeye başlarlar. Hayal gücünün harekete geçtiği bu yaş aralığında  çocuklar hikayedeki kahramanlarla özdeşim kurarlar. Çocukların kitap karakterleriyle kendilerini özdeşleştirmeleri, olumlu rolleri benimseyip hayatlarına geçirmeleri açısından önemlidir.</a:t>
            </a:r>
          </a:p>
          <a:p>
            <a:endParaRPr lang="tr-TR" dirty="0"/>
          </a:p>
        </p:txBody>
      </p:sp>
      <p:sp>
        <p:nvSpPr>
          <p:cNvPr id="4" name="1 Başlık"/>
          <p:cNvSpPr>
            <a:spLocks noGrp="1"/>
          </p:cNvSpPr>
          <p:nvPr>
            <p:ph type="title"/>
          </p:nvPr>
        </p:nvSpPr>
        <p:spPr/>
        <p:txBody>
          <a:bodyPr/>
          <a:lstStyle/>
          <a:p>
            <a:r>
              <a:rPr lang="tr-TR" sz="2800" b="1" dirty="0" smtClean="0">
                <a:solidFill>
                  <a:schemeClr val="accent1">
                    <a:lumMod val="75000"/>
                  </a:schemeClr>
                </a:solidFill>
                <a:latin typeface="Times New Roman" pitchFamily="18" charset="0"/>
                <a:cs typeface="Times New Roman" pitchFamily="18" charset="0"/>
              </a:rPr>
              <a:t>Okul öncesi dönem </a:t>
            </a:r>
            <a:endParaRPr lang="tr-TR" dirty="0">
              <a:solidFill>
                <a:schemeClr val="accent1">
                  <a:lumMod val="75000"/>
                </a:schemeClr>
              </a:solidFill>
              <a:latin typeface="Times New Roman" pitchFamily="18" charset="0"/>
              <a:cs typeface="Times New Roman" pitchFamily="18" charset="0"/>
            </a:endParaRPr>
          </a:p>
        </p:txBody>
      </p:sp>
    </p:spTree>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2" y="1357298"/>
            <a:ext cx="10544291" cy="5116654"/>
          </a:xfrm>
        </p:spPr>
        <p:txBody>
          <a:bodyPr>
            <a:normAutofit/>
          </a:bodyPr>
          <a:lstStyle/>
          <a:p>
            <a:pPr>
              <a:buNone/>
            </a:pPr>
            <a:r>
              <a:rPr lang="tr-TR" b="1" u="sng" dirty="0" smtClean="0">
                <a:solidFill>
                  <a:schemeClr val="accent1">
                    <a:lumMod val="75000"/>
                  </a:schemeClr>
                </a:solidFill>
                <a:cs typeface="Times New Roman" pitchFamily="18" charset="0"/>
              </a:rPr>
              <a:t>3-6 yaş dönemi</a:t>
            </a:r>
          </a:p>
          <a:p>
            <a:pPr>
              <a:buNone/>
            </a:pPr>
            <a:endParaRPr lang="tr-TR" b="1" u="sng" dirty="0" smtClean="0">
              <a:solidFill>
                <a:schemeClr val="accent1">
                  <a:lumMod val="75000"/>
                </a:schemeClr>
              </a:solidFill>
              <a:cs typeface="Times New Roman" pitchFamily="18" charset="0"/>
            </a:endParaRPr>
          </a:p>
          <a:p>
            <a:pPr>
              <a:lnSpc>
                <a:spcPct val="150000"/>
              </a:lnSpc>
            </a:pPr>
            <a:r>
              <a:rPr lang="tr-TR" sz="2000" dirty="0" smtClean="0">
                <a:cs typeface="Times New Roman" pitchFamily="18" charset="0"/>
              </a:rPr>
              <a:t>Kitapların kapsamı genişler.</a:t>
            </a:r>
          </a:p>
          <a:p>
            <a:pPr>
              <a:lnSpc>
                <a:spcPct val="150000"/>
              </a:lnSpc>
            </a:pPr>
            <a:r>
              <a:rPr lang="tr-TR" sz="2000" dirty="0" smtClean="0">
                <a:cs typeface="Times New Roman" pitchFamily="18" charset="0"/>
              </a:rPr>
              <a:t>Resimli öykü, tekerleme, bulmaca ve bilmecelerden hoşlanılır.</a:t>
            </a:r>
          </a:p>
          <a:p>
            <a:pPr>
              <a:lnSpc>
                <a:spcPct val="150000"/>
              </a:lnSpc>
            </a:pPr>
            <a:r>
              <a:rPr lang="tr-TR" sz="2000" dirty="0" smtClean="0">
                <a:cs typeface="Times New Roman" pitchFamily="18" charset="0"/>
              </a:rPr>
              <a:t>Hayal dünyası geniştir. Kitaplar bu hayal dünyasının gelişimine yardımcı olur.</a:t>
            </a:r>
          </a:p>
          <a:p>
            <a:pPr>
              <a:lnSpc>
                <a:spcPct val="150000"/>
              </a:lnSpc>
            </a:pPr>
            <a:r>
              <a:rPr lang="tr-TR" sz="2000" dirty="0" smtClean="0">
                <a:cs typeface="Times New Roman" pitchFamily="18" charset="0"/>
              </a:rPr>
              <a:t>Bu dönemde masal ve hikayelere duyulan ilgi artar.</a:t>
            </a:r>
          </a:p>
          <a:p>
            <a:pPr>
              <a:buNone/>
            </a:pPr>
            <a:endParaRPr lang="tr-TR" dirty="0" smtClean="0"/>
          </a:p>
          <a:p>
            <a:pPr>
              <a:buNone/>
            </a:pPr>
            <a:endParaRPr lang="tr-TR" dirty="0" smtClean="0"/>
          </a:p>
          <a:p>
            <a:pPr>
              <a:buNone/>
            </a:pPr>
            <a:endParaRPr lang="tr-TR" dirty="0" smtClean="0"/>
          </a:p>
          <a:p>
            <a:pPr>
              <a:buNone/>
            </a:pPr>
            <a:endParaRPr lang="tr-TR" dirty="0" smtClean="0">
              <a:latin typeface="Times New Roman" pitchFamily="18" charset="0"/>
              <a:cs typeface="Times New Roman" pitchFamily="18" charset="0"/>
            </a:endParaRPr>
          </a:p>
          <a:p>
            <a:pPr>
              <a:buNone/>
            </a:pPr>
            <a:endParaRPr lang="tr-TR" dirty="0"/>
          </a:p>
        </p:txBody>
      </p:sp>
      <p:sp>
        <p:nvSpPr>
          <p:cNvPr id="4" name="1 Başlık"/>
          <p:cNvSpPr>
            <a:spLocks noGrp="1"/>
          </p:cNvSpPr>
          <p:nvPr>
            <p:ph type="title"/>
          </p:nvPr>
        </p:nvSpPr>
        <p:spPr>
          <a:xfrm>
            <a:off x="594043" y="274638"/>
            <a:ext cx="9702694" cy="725470"/>
          </a:xfrm>
        </p:spPr>
        <p:txBody>
          <a:bodyPr/>
          <a:lstStyle/>
          <a:p>
            <a:r>
              <a:rPr lang="tr-TR" sz="2800" b="1" dirty="0" smtClean="0">
                <a:solidFill>
                  <a:schemeClr val="accent1">
                    <a:lumMod val="75000"/>
                  </a:schemeClr>
                </a:solidFill>
                <a:latin typeface="Times New Roman" pitchFamily="18" charset="0"/>
                <a:cs typeface="Times New Roman" pitchFamily="18" charset="0"/>
              </a:rPr>
              <a:t>Okul öncesi dönem </a:t>
            </a:r>
            <a:endParaRPr lang="tr-TR" dirty="0">
              <a:solidFill>
                <a:schemeClr val="accent1">
                  <a:lumMod val="75000"/>
                </a:schemeClr>
              </a:solidFill>
              <a:latin typeface="Times New Roman" pitchFamily="18" charset="0"/>
              <a:cs typeface="Times New Roman" pitchFamily="18" charset="0"/>
            </a:endParaRPr>
          </a:p>
        </p:txBody>
      </p:sp>
    </p:spTree>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94043" y="928670"/>
            <a:ext cx="10772885" cy="5545282"/>
          </a:xfrm>
        </p:spPr>
        <p:txBody>
          <a:bodyPr>
            <a:normAutofit/>
          </a:bodyPr>
          <a:lstStyle/>
          <a:p>
            <a:pPr>
              <a:lnSpc>
                <a:spcPct val="160000"/>
              </a:lnSpc>
            </a:pPr>
            <a:r>
              <a:rPr lang="tr-TR" b="1" u="sng" dirty="0" smtClean="0">
                <a:solidFill>
                  <a:schemeClr val="accent1">
                    <a:lumMod val="75000"/>
                  </a:schemeClr>
                </a:solidFill>
                <a:cs typeface="Times New Roman" pitchFamily="18" charset="0"/>
              </a:rPr>
              <a:t>3-6 yaş dönemi</a:t>
            </a:r>
            <a:endParaRPr lang="tr-TR" dirty="0" smtClean="0">
              <a:latin typeface="+mj-lt"/>
              <a:cs typeface="Times New Roman" pitchFamily="18" charset="0"/>
            </a:endParaRPr>
          </a:p>
          <a:p>
            <a:pPr>
              <a:lnSpc>
                <a:spcPct val="160000"/>
              </a:lnSpc>
            </a:pPr>
            <a:r>
              <a:rPr lang="tr-TR" sz="2000" dirty="0" smtClean="0">
                <a:latin typeface="+mj-lt"/>
                <a:cs typeface="Times New Roman" pitchFamily="18" charset="0"/>
              </a:rPr>
              <a:t>Okumaya hazırlık dönemidir. </a:t>
            </a:r>
          </a:p>
          <a:p>
            <a:pPr>
              <a:lnSpc>
                <a:spcPct val="160000"/>
              </a:lnSpc>
            </a:pPr>
            <a:r>
              <a:rPr lang="tr-TR" sz="2000" dirty="0" smtClean="0">
                <a:latin typeface="+mj-lt"/>
                <a:cs typeface="Times New Roman" pitchFamily="18" charset="0"/>
              </a:rPr>
              <a:t>Çocuklar okumaya başlamadan önce gördüğü harfleri anlamlandırmaya yönelik temel beceriler kazanacaktır.</a:t>
            </a:r>
          </a:p>
          <a:p>
            <a:pPr>
              <a:lnSpc>
                <a:spcPct val="160000"/>
              </a:lnSpc>
            </a:pPr>
            <a:r>
              <a:rPr lang="tr-TR" sz="2000" dirty="0" smtClean="0">
                <a:latin typeface="+mj-lt"/>
                <a:cs typeface="Times New Roman" pitchFamily="18" charset="0"/>
              </a:rPr>
              <a:t>Bellekleri güçlüdür. Çabuk ezberlerler. Tekrarlı ifadeler ve kafiyeli söylemler tercih edilir.</a:t>
            </a:r>
          </a:p>
          <a:p>
            <a:pPr>
              <a:lnSpc>
                <a:spcPct val="160000"/>
              </a:lnSpc>
            </a:pPr>
            <a:r>
              <a:rPr lang="tr-TR" sz="2000" dirty="0" smtClean="0">
                <a:latin typeface="+mj-lt"/>
                <a:cs typeface="Times New Roman" pitchFamily="18" charset="0"/>
              </a:rPr>
              <a:t>Seçilecek kitaplarda yer ve zaman kavramlarının oluşmasına, dil ve hayal gücünün gelişimine yardımcı olacak özellikler aranmalıdır. </a:t>
            </a:r>
          </a:p>
          <a:p>
            <a:endParaRPr lang="tr-TR" dirty="0"/>
          </a:p>
        </p:txBody>
      </p:sp>
    </p:spTree>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761</TotalTime>
  <Words>2112</Words>
  <Application>Microsoft Office PowerPoint</Application>
  <PresentationFormat>Özel</PresentationFormat>
  <Paragraphs>170</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Candara</vt:lpstr>
      <vt:lpstr>Century Schoolbook</vt:lpstr>
      <vt:lpstr>Times New Roman</vt:lpstr>
      <vt:lpstr>Wingdings</vt:lpstr>
      <vt:lpstr>Wingdings 2</vt:lpstr>
      <vt:lpstr>Cumba</vt:lpstr>
      <vt:lpstr>GELİŞİM DÖNEMLERİNE UYGUN KİTAP SEÇİMİ</vt:lpstr>
      <vt:lpstr>YAŞLARA GÖRE ÇOCUK KİTAPLARI</vt:lpstr>
      <vt:lpstr>YAŞLARA GÖRE ÇOCUK KİTAPLARI</vt:lpstr>
      <vt:lpstr>Bebeklik dönemi</vt:lpstr>
      <vt:lpstr>Bebeklik dönemi </vt:lpstr>
      <vt:lpstr>Okul öncesi dönem </vt:lpstr>
      <vt:lpstr>Okul öncesi dönem </vt:lpstr>
      <vt:lpstr>Okul öncesi dönem </vt:lpstr>
      <vt:lpstr>PowerPoint Sunusu</vt:lpstr>
      <vt:lpstr>PowerPoint Sunusu</vt:lpstr>
      <vt:lpstr>PowerPoint Sunusu</vt:lpstr>
      <vt:lpstr>PowerPoint Sunusu</vt:lpstr>
      <vt:lpstr>PowerPoint Sunusu</vt:lpstr>
      <vt:lpstr>PowerPoint Sunusu</vt:lpstr>
      <vt:lpstr>Okul dönemi</vt:lpstr>
      <vt:lpstr>Okul dönemi</vt:lpstr>
      <vt:lpstr>Okul dönemi</vt:lpstr>
      <vt:lpstr>Okul dönemi</vt:lpstr>
      <vt:lpstr>Okul dönemi</vt:lpstr>
      <vt:lpstr>Okul dönemi</vt:lpstr>
      <vt:lpstr>Okul dönemi</vt:lpstr>
      <vt:lpstr>PowerPoint Sunusu</vt:lpstr>
      <vt:lpstr>PowerPoint Sunusu</vt:lpstr>
      <vt:lpstr>PowerPoint Sunusu</vt:lpstr>
      <vt:lpstr>PowerPoint Sunusu</vt:lpstr>
      <vt:lpstr>PowerPoint Sunusu</vt:lpstr>
      <vt:lpstr>PowerPoint Sunusu</vt:lpstr>
      <vt:lpstr>Ergenlik dönemi</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casper</dc:creator>
  <cp:lastModifiedBy>Hp</cp:lastModifiedBy>
  <cp:revision>94</cp:revision>
  <dcterms:created xsi:type="dcterms:W3CDTF">2015-03-01T16:39:32Z</dcterms:created>
  <dcterms:modified xsi:type="dcterms:W3CDTF">2021-03-13T18:08:12Z</dcterms:modified>
</cp:coreProperties>
</file>