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301" r:id="rId9"/>
    <p:sldId id="262" r:id="rId10"/>
    <p:sldId id="263" r:id="rId11"/>
    <p:sldId id="264" r:id="rId12"/>
    <p:sldId id="277" r:id="rId13"/>
    <p:sldId id="275" r:id="rId14"/>
    <p:sldId id="280" r:id="rId15"/>
    <p:sldId id="281" r:id="rId16"/>
    <p:sldId id="278" r:id="rId17"/>
    <p:sldId id="305" r:id="rId18"/>
    <p:sldId id="279" r:id="rId19"/>
    <p:sldId id="265" r:id="rId20"/>
    <p:sldId id="282" r:id="rId21"/>
    <p:sldId id="266" r:id="rId22"/>
    <p:sldId id="283" r:id="rId23"/>
    <p:sldId id="284" r:id="rId24"/>
    <p:sldId id="285" r:id="rId25"/>
    <p:sldId id="286" r:id="rId26"/>
    <p:sldId id="303" r:id="rId27"/>
    <p:sldId id="267" r:id="rId28"/>
    <p:sldId id="287" r:id="rId29"/>
    <p:sldId id="288" r:id="rId30"/>
    <p:sldId id="268" r:id="rId31"/>
    <p:sldId id="306" r:id="rId32"/>
    <p:sldId id="290" r:id="rId33"/>
    <p:sldId id="291" r:id="rId34"/>
    <p:sldId id="269" r:id="rId35"/>
    <p:sldId id="292" r:id="rId36"/>
    <p:sldId id="293" r:id="rId37"/>
    <p:sldId id="271" r:id="rId38"/>
    <p:sldId id="272" r:id="rId39"/>
    <p:sldId id="273" r:id="rId40"/>
    <p:sldId id="294" r:id="rId41"/>
    <p:sldId id="276" r:id="rId42"/>
    <p:sldId id="296" r:id="rId43"/>
    <p:sldId id="298" r:id="rId44"/>
    <p:sldId id="297" r:id="rId45"/>
    <p:sldId id="30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DE716-C1CE-4A67-80F5-D875E44E1575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C6C8-7708-4E0D-847D-7C75BB3ADDC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27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Cellular </a:t>
            </a:r>
            <a:r>
              <a:rPr lang="tr-TR" dirty="0" err="1" smtClean="0"/>
              <a:t>Senescence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/>
              <a:t>A</a:t>
            </a:r>
            <a:r>
              <a:rPr lang="tr-TR" dirty="0" err="1" smtClean="0"/>
              <a:t>ging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3200" dirty="0" smtClean="0"/>
              <a:t>Prof. Dr. Fulya </a:t>
            </a:r>
            <a:r>
              <a:rPr lang="tr-TR" sz="3200" dirty="0" err="1" smtClean="0"/>
              <a:t>Tekşen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56990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</a:t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              SENESCENCE </a:t>
            </a:r>
            <a:r>
              <a:rPr lang="tr-TR" dirty="0" err="1" smtClean="0"/>
              <a:t>induces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- </a:t>
            </a:r>
            <a:r>
              <a:rPr lang="tr-TR" dirty="0" err="1" smtClean="0"/>
              <a:t>Stable</a:t>
            </a:r>
            <a:r>
              <a:rPr lang="tr-TR" dirty="0" smtClean="0"/>
              <a:t>  </a:t>
            </a:r>
            <a:r>
              <a:rPr lang="tr-TR" dirty="0" err="1" smtClean="0"/>
              <a:t>growth</a:t>
            </a:r>
            <a:r>
              <a:rPr lang="tr-TR" dirty="0" smtClean="0"/>
              <a:t>  </a:t>
            </a:r>
            <a:r>
              <a:rPr lang="tr-TR" dirty="0" err="1" smtClean="0"/>
              <a:t>arrest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Chromatin</a:t>
            </a:r>
            <a:r>
              <a:rPr lang="tr-TR" dirty="0" smtClean="0"/>
              <a:t> </a:t>
            </a:r>
            <a:r>
              <a:rPr lang="tr-TR" dirty="0" err="1" smtClean="0"/>
              <a:t>remodelling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Metabolic</a:t>
            </a:r>
            <a:r>
              <a:rPr lang="tr-TR" dirty="0" smtClean="0"/>
              <a:t> </a:t>
            </a:r>
            <a:r>
              <a:rPr lang="tr-TR" dirty="0" err="1" smtClean="0"/>
              <a:t>reprogramming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Increased</a:t>
            </a:r>
            <a:r>
              <a:rPr lang="tr-TR" dirty="0" smtClean="0"/>
              <a:t> </a:t>
            </a:r>
            <a:r>
              <a:rPr lang="tr-TR" dirty="0" err="1" smtClean="0"/>
              <a:t>autophagy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Implementation</a:t>
            </a:r>
            <a:r>
              <a:rPr lang="tr-TR" dirty="0" smtClean="0"/>
              <a:t> of </a:t>
            </a:r>
            <a:r>
              <a:rPr lang="tr-TR" dirty="0" err="1" smtClean="0"/>
              <a:t>complex</a:t>
            </a:r>
            <a:r>
              <a:rPr lang="tr-TR" dirty="0" smtClean="0"/>
              <a:t> </a:t>
            </a:r>
            <a:r>
              <a:rPr lang="tr-TR" dirty="0" err="1" smtClean="0"/>
              <a:t>proimflammatory</a:t>
            </a:r>
            <a:r>
              <a:rPr lang="tr-TR" dirty="0" smtClean="0"/>
              <a:t> </a:t>
            </a:r>
            <a:r>
              <a:rPr lang="tr-TR" dirty="0" err="1" smtClean="0"/>
              <a:t>secretome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731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Factors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lead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SENESCENCE;</a:t>
            </a:r>
            <a:br>
              <a:rPr lang="tr-TR" dirty="0" smtClean="0"/>
            </a:b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Hallmarks</a:t>
            </a:r>
            <a:r>
              <a:rPr lang="tr-TR" dirty="0" smtClean="0"/>
              <a:t> of AGING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1- TELOMERE </a:t>
            </a:r>
            <a:r>
              <a:rPr lang="tr-TR" dirty="0"/>
              <a:t>SHORTENING (</a:t>
            </a:r>
            <a:r>
              <a:rPr lang="tr-TR" dirty="0" smtClean="0"/>
              <a:t>EROSION)</a:t>
            </a:r>
          </a:p>
          <a:p>
            <a:pPr marL="0" indent="0">
              <a:buNone/>
            </a:pPr>
            <a:r>
              <a:rPr lang="tr-TR" dirty="0" smtClean="0"/>
              <a:t>     2- LOSS </a:t>
            </a:r>
            <a:r>
              <a:rPr lang="tr-TR" dirty="0"/>
              <a:t>OF PROTEOSTASIS</a:t>
            </a:r>
          </a:p>
          <a:p>
            <a:pPr marL="0" indent="0">
              <a:buNone/>
            </a:pPr>
            <a:r>
              <a:rPr lang="tr-TR" dirty="0" smtClean="0"/>
              <a:t>     3- GENOMIC INSTABILITY</a:t>
            </a:r>
          </a:p>
          <a:p>
            <a:pPr marL="0" indent="0">
              <a:buNone/>
            </a:pPr>
            <a:r>
              <a:rPr lang="tr-TR" dirty="0" smtClean="0"/>
              <a:t>     4- MITOCHONDRIAL DYSFUNCTION</a:t>
            </a:r>
          </a:p>
          <a:p>
            <a:pPr marL="0" indent="0">
              <a:buNone/>
            </a:pPr>
            <a:r>
              <a:rPr lang="tr-TR" dirty="0"/>
              <a:t>     5- ALTERED INTERCELLULAR </a:t>
            </a:r>
            <a:r>
              <a:rPr lang="tr-TR" dirty="0" smtClean="0"/>
              <a:t>COMMUNICATION</a:t>
            </a:r>
          </a:p>
          <a:p>
            <a:pPr marL="0" indent="0">
              <a:buNone/>
            </a:pPr>
            <a:r>
              <a:rPr lang="tr-TR" dirty="0" smtClean="0"/>
              <a:t>     6- EPIGENETIC </a:t>
            </a:r>
            <a:r>
              <a:rPr lang="tr-TR" dirty="0"/>
              <a:t>ALTERATIONS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7- </a:t>
            </a:r>
            <a:r>
              <a:rPr lang="tr-TR" dirty="0"/>
              <a:t>STEM CELL EXHAUSTION - LOSS OF</a:t>
            </a:r>
            <a:r>
              <a:rPr lang="tr-TR" dirty="0" smtClean="0"/>
              <a:t> PROTEOSTASIS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8- </a:t>
            </a:r>
            <a:r>
              <a:rPr lang="tr-TR" dirty="0"/>
              <a:t>DEREGULATED NUTRIENT </a:t>
            </a:r>
            <a:r>
              <a:rPr lang="tr-TR" dirty="0" smtClean="0"/>
              <a:t>SENSING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9- CELLULAR SENESCENCE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922310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</a:t>
            </a:r>
            <a:r>
              <a:rPr lang="tr-TR" dirty="0" err="1" smtClean="0"/>
              <a:t>Figure</a:t>
            </a:r>
            <a:r>
              <a:rPr lang="tr-TR" dirty="0" smtClean="0"/>
              <a:t> 2: HALLMARKS OF AGING</a:t>
            </a:r>
            <a:endParaRPr lang="tr-TR" dirty="0"/>
          </a:p>
        </p:txBody>
      </p:sp>
      <p:pic>
        <p:nvPicPr>
          <p:cNvPr id="4" name="3 Resim" descr="fi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77" y="1342370"/>
            <a:ext cx="7798675" cy="526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2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1-TELOMERE SHORTENING (EROSION):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 smtClean="0"/>
              <a:t> </a:t>
            </a:r>
            <a:r>
              <a:rPr lang="tr-TR" dirty="0" err="1"/>
              <a:t>It</a:t>
            </a:r>
            <a:r>
              <a:rPr lang="tr-TR" dirty="0"/>
              <a:t> is a </a:t>
            </a:r>
            <a:r>
              <a:rPr lang="tr-TR" dirty="0" err="1"/>
              <a:t>known</a:t>
            </a:r>
            <a:r>
              <a:rPr lang="tr-TR" dirty="0"/>
              <a:t> </a:t>
            </a:r>
            <a:r>
              <a:rPr lang="tr-TR" dirty="0" err="1"/>
              <a:t>fact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;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telomeres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repetitive</a:t>
            </a:r>
            <a:r>
              <a:rPr lang="tr-TR" dirty="0"/>
              <a:t> DNA </a:t>
            </a:r>
            <a:r>
              <a:rPr lang="tr-TR" dirty="0" err="1" smtClean="0"/>
              <a:t>sequences</a:t>
            </a:r>
            <a:r>
              <a:rPr lang="tr-TR" dirty="0"/>
              <a:t>,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take</a:t>
            </a:r>
            <a:r>
              <a:rPr lang="tr-TR" dirty="0"/>
              <a:t> </a:t>
            </a:r>
            <a:r>
              <a:rPr lang="tr-TR" dirty="0" err="1"/>
              <a:t>place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end</a:t>
            </a:r>
            <a:r>
              <a:rPr lang="tr-TR" dirty="0"/>
              <a:t> of </a:t>
            </a:r>
            <a:r>
              <a:rPr lang="tr-TR" dirty="0" err="1"/>
              <a:t>chromosomes</a:t>
            </a:r>
            <a:r>
              <a:rPr lang="tr-TR" dirty="0"/>
              <a:t> </a:t>
            </a:r>
            <a:r>
              <a:rPr lang="tr-TR" dirty="0" err="1"/>
              <a:t>shortens</a:t>
            </a:r>
            <a:r>
              <a:rPr lang="tr-TR" dirty="0"/>
              <a:t> at </a:t>
            </a:r>
            <a:r>
              <a:rPr lang="tr-TR" dirty="0" err="1"/>
              <a:t>every</a:t>
            </a:r>
            <a:r>
              <a:rPr lang="tr-TR" dirty="0"/>
              <a:t>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division</a:t>
            </a:r>
            <a:r>
              <a:rPr lang="tr-TR" dirty="0"/>
              <a:t>. </a:t>
            </a:r>
            <a:r>
              <a:rPr lang="tr-TR" dirty="0" smtClean="0"/>
              <a:t>A </a:t>
            </a:r>
            <a:r>
              <a:rPr lang="tr-TR" dirty="0" err="1" smtClean="0"/>
              <a:t>specialized</a:t>
            </a:r>
            <a:r>
              <a:rPr lang="tr-TR" dirty="0" smtClean="0"/>
              <a:t> DNA </a:t>
            </a:r>
            <a:r>
              <a:rPr lang="tr-TR" dirty="0" err="1" smtClean="0"/>
              <a:t>Polymerase</a:t>
            </a:r>
            <a:r>
              <a:rPr lang="tr-TR" dirty="0" smtClean="0"/>
              <a:t> </a:t>
            </a:r>
            <a:r>
              <a:rPr lang="tr-TR" dirty="0" err="1" smtClean="0"/>
              <a:t>known</a:t>
            </a:r>
            <a:r>
              <a:rPr lang="tr-TR" dirty="0" smtClean="0"/>
              <a:t> as </a:t>
            </a:r>
            <a:r>
              <a:rPr lang="tr-TR" dirty="0" err="1" smtClean="0"/>
              <a:t>Telomerase</a:t>
            </a:r>
            <a:r>
              <a:rPr lang="tr-TR" dirty="0" smtClean="0"/>
              <a:t> </a:t>
            </a:r>
            <a:r>
              <a:rPr lang="tr-TR" dirty="0" err="1" smtClean="0"/>
              <a:t>solves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problem, but it is not </a:t>
            </a:r>
            <a:r>
              <a:rPr lang="tr-TR" dirty="0" err="1" smtClean="0"/>
              <a:t>found</a:t>
            </a:r>
            <a:r>
              <a:rPr lang="tr-TR" dirty="0" smtClean="0"/>
              <a:t> in </a:t>
            </a:r>
            <a:r>
              <a:rPr lang="tr-TR" dirty="0" err="1" smtClean="0"/>
              <a:t>adult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r>
              <a:rPr lang="tr-TR" dirty="0" smtClean="0"/>
              <a:t>. </a:t>
            </a:r>
            <a:r>
              <a:rPr lang="tr-TR" dirty="0" err="1" smtClean="0"/>
              <a:t>Also</a:t>
            </a:r>
            <a:r>
              <a:rPr lang="tr-TR" dirty="0" smtClean="0"/>
              <a:t> a </a:t>
            </a:r>
            <a:r>
              <a:rPr lang="tr-TR" dirty="0" err="1" smtClean="0"/>
              <a:t>multiprotein</a:t>
            </a:r>
            <a:r>
              <a:rPr lang="tr-TR" dirty="0" smtClean="0"/>
              <a:t> </a:t>
            </a:r>
            <a:r>
              <a:rPr lang="tr-TR" dirty="0" err="1" smtClean="0"/>
              <a:t>complex</a:t>
            </a:r>
            <a:r>
              <a:rPr lang="tr-TR" dirty="0" smtClean="0"/>
              <a:t>, SHELTERIN, </a:t>
            </a:r>
            <a:r>
              <a:rPr lang="tr-TR" dirty="0" err="1" smtClean="0"/>
              <a:t>prevents</a:t>
            </a:r>
            <a:r>
              <a:rPr lang="tr-TR" dirty="0" smtClean="0"/>
              <a:t> DNA </a:t>
            </a:r>
            <a:r>
              <a:rPr lang="tr-TR" dirty="0" err="1" smtClean="0"/>
              <a:t>repairing</a:t>
            </a:r>
            <a:r>
              <a:rPr lang="tr-TR" dirty="0" smtClean="0"/>
              <a:t> </a:t>
            </a:r>
            <a:r>
              <a:rPr lang="tr-TR" dirty="0" err="1" smtClean="0"/>
              <a:t>enzymes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reach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telomeres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mice</a:t>
            </a:r>
            <a:r>
              <a:rPr lang="tr-TR" dirty="0" smtClean="0"/>
              <a:t>, </a:t>
            </a:r>
            <a:r>
              <a:rPr lang="tr-TR" dirty="0" err="1" smtClean="0"/>
              <a:t>similar</a:t>
            </a:r>
            <a:r>
              <a:rPr lang="tr-TR" dirty="0" smtClean="0"/>
              <a:t> </a:t>
            </a:r>
            <a:r>
              <a:rPr lang="tr-TR" dirty="0" err="1" smtClean="0"/>
              <a:t>experimental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reported</a:t>
            </a:r>
            <a:r>
              <a:rPr lang="tr-TR" dirty="0" smtClean="0"/>
              <a:t>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9052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</a:t>
            </a:r>
            <a:r>
              <a:rPr lang="tr-TR" dirty="0" err="1" smtClean="0"/>
              <a:t>Telomerase</a:t>
            </a:r>
            <a:r>
              <a:rPr lang="tr-TR" dirty="0" smtClean="0"/>
              <a:t> </a:t>
            </a:r>
            <a:r>
              <a:rPr lang="tr-TR" dirty="0" err="1" smtClean="0"/>
              <a:t>deficiency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is </a:t>
            </a:r>
            <a:r>
              <a:rPr lang="tr-TR" dirty="0" err="1" smtClean="0"/>
              <a:t>associated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diseases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as;</a:t>
            </a:r>
          </a:p>
          <a:p>
            <a:r>
              <a:rPr lang="tr-TR" dirty="0" smtClean="0"/>
              <a:t>- </a:t>
            </a:r>
            <a:r>
              <a:rPr lang="tr-TR" dirty="0" err="1" smtClean="0"/>
              <a:t>Pulmonary</a:t>
            </a:r>
            <a:r>
              <a:rPr lang="tr-TR" dirty="0" smtClean="0"/>
              <a:t> </a:t>
            </a:r>
            <a:r>
              <a:rPr lang="tr-TR" dirty="0" err="1" smtClean="0"/>
              <a:t>fibrosis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Dyskeratosis</a:t>
            </a:r>
            <a:r>
              <a:rPr lang="tr-TR" dirty="0" smtClean="0"/>
              <a:t> </a:t>
            </a:r>
            <a:r>
              <a:rPr lang="tr-TR" dirty="0" err="1" smtClean="0"/>
              <a:t>congenita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Aplastic</a:t>
            </a:r>
            <a:r>
              <a:rPr lang="tr-TR" dirty="0" smtClean="0"/>
              <a:t> </a:t>
            </a:r>
            <a:r>
              <a:rPr lang="tr-TR" dirty="0" err="1" smtClean="0"/>
              <a:t>anemia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0769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hand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</a:t>
            </a:r>
            <a:r>
              <a:rPr lang="tr-TR" dirty="0" err="1" smtClean="0"/>
              <a:t>Experimental</a:t>
            </a:r>
            <a:r>
              <a:rPr lang="tr-TR" dirty="0" smtClean="0"/>
              <a:t> </a:t>
            </a:r>
            <a:r>
              <a:rPr lang="tr-TR" dirty="0" err="1" smtClean="0"/>
              <a:t>studies</a:t>
            </a:r>
            <a:r>
              <a:rPr lang="tr-TR" dirty="0" smtClean="0"/>
              <a:t> </a:t>
            </a:r>
            <a:r>
              <a:rPr lang="tr-TR" dirty="0" err="1" smtClean="0"/>
              <a:t>shows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;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Induction</a:t>
            </a:r>
            <a:r>
              <a:rPr lang="tr-TR" dirty="0" smtClean="0"/>
              <a:t> of  </a:t>
            </a:r>
            <a:r>
              <a:rPr lang="tr-TR" dirty="0" err="1" smtClean="0"/>
              <a:t>telomerase</a:t>
            </a:r>
            <a:r>
              <a:rPr lang="tr-TR" dirty="0" smtClean="0"/>
              <a:t> </a:t>
            </a:r>
            <a:r>
              <a:rPr lang="tr-TR" dirty="0" err="1" smtClean="0"/>
              <a:t>enzyme</a:t>
            </a:r>
            <a:r>
              <a:rPr lang="tr-TR" dirty="0" smtClean="0"/>
              <a:t>  can </a:t>
            </a:r>
            <a:r>
              <a:rPr lang="tr-TR" dirty="0" err="1" smtClean="0"/>
              <a:t>delay</a:t>
            </a:r>
            <a:r>
              <a:rPr lang="tr-TR" dirty="0" smtClean="0"/>
              <a:t>   </a:t>
            </a:r>
            <a:r>
              <a:rPr lang="tr-TR" dirty="0" err="1" smtClean="0"/>
              <a:t>aging</a:t>
            </a:r>
            <a:r>
              <a:rPr lang="tr-TR" dirty="0" smtClean="0"/>
              <a:t> in </a:t>
            </a:r>
            <a:r>
              <a:rPr lang="tr-TR" dirty="0" err="1" smtClean="0"/>
              <a:t>mice</a:t>
            </a:r>
            <a:r>
              <a:rPr lang="tr-TR" dirty="0" smtClean="0"/>
              <a:t>. </a:t>
            </a:r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similar</a:t>
            </a:r>
            <a:r>
              <a:rPr lang="tr-TR" dirty="0" smtClean="0"/>
              <a:t> </a:t>
            </a:r>
            <a:r>
              <a:rPr lang="tr-TR" dirty="0" err="1" smtClean="0"/>
              <a:t>applications</a:t>
            </a:r>
            <a:r>
              <a:rPr lang="tr-TR" dirty="0" smtClean="0"/>
              <a:t> in </a:t>
            </a:r>
            <a:r>
              <a:rPr lang="tr-TR" dirty="0" err="1" smtClean="0"/>
              <a:t>human</a:t>
            </a:r>
            <a:r>
              <a:rPr lang="tr-TR" dirty="0" smtClean="0"/>
              <a:t> </a:t>
            </a:r>
            <a:r>
              <a:rPr lang="tr-TR" dirty="0" err="1" smtClean="0"/>
              <a:t>beings</a:t>
            </a:r>
            <a:r>
              <a:rPr lang="tr-TR" dirty="0" smtClean="0"/>
              <a:t>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3102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Figure</a:t>
            </a:r>
            <a:r>
              <a:rPr lang="tr-TR" dirty="0" smtClean="0"/>
              <a:t> 3:Telomers in </a:t>
            </a:r>
            <a:r>
              <a:rPr lang="tr-TR" dirty="0" err="1" smtClean="0"/>
              <a:t>aging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endParaRPr lang="tr-TR" dirty="0"/>
          </a:p>
        </p:txBody>
      </p:sp>
      <p:pic>
        <p:nvPicPr>
          <p:cNvPr id="4" name="3 İçerik Yer Tutucusu" descr="fig 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334814"/>
            <a:ext cx="8596312" cy="4941730"/>
          </a:xfrm>
        </p:spPr>
      </p:pic>
    </p:spTree>
    <p:extLst>
      <p:ext uri="{BB962C8B-B14F-4D97-AF65-F5344CB8AC3E}">
        <p14:creationId xmlns:p14="http://schemas.microsoft.com/office/powerpoint/2010/main" val="293588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342900"/>
            <a:ext cx="8596668" cy="990600"/>
          </a:xfrm>
        </p:spPr>
        <p:txBody>
          <a:bodyPr/>
          <a:lstStyle/>
          <a:p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did</a:t>
            </a:r>
            <a:r>
              <a:rPr lang="tr-TR" dirty="0" smtClean="0"/>
              <a:t> </a:t>
            </a:r>
            <a:r>
              <a:rPr lang="tr-TR" dirty="0" err="1" smtClean="0"/>
              <a:t>Dolly</a:t>
            </a:r>
            <a:r>
              <a:rPr lang="tr-TR" dirty="0" smtClean="0"/>
              <a:t> </a:t>
            </a:r>
            <a:r>
              <a:rPr lang="tr-TR" dirty="0" err="1" smtClean="0"/>
              <a:t>die</a:t>
            </a:r>
            <a:r>
              <a:rPr lang="tr-TR" dirty="0" smtClean="0"/>
              <a:t> </a:t>
            </a:r>
            <a:r>
              <a:rPr lang="tr-TR" dirty="0" err="1" smtClean="0"/>
              <a:t>earlier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5700"/>
            <a:ext cx="9274002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23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2-LOSS OF PROTEOSTASIS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Proteosis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is; protein </a:t>
            </a:r>
            <a:r>
              <a:rPr lang="tr-TR" dirty="0" err="1" smtClean="0"/>
              <a:t>homeostasis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   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excess</a:t>
            </a:r>
            <a:r>
              <a:rPr lang="tr-TR" dirty="0" smtClean="0"/>
              <a:t> </a:t>
            </a:r>
            <a:r>
              <a:rPr lang="tr-TR" dirty="0" err="1" smtClean="0"/>
              <a:t>amount</a:t>
            </a:r>
            <a:r>
              <a:rPr lang="tr-TR" dirty="0" smtClean="0"/>
              <a:t> of </a:t>
            </a:r>
            <a:r>
              <a:rPr lang="tr-TR" dirty="0" err="1" smtClean="0"/>
              <a:t>unfolded</a:t>
            </a:r>
            <a:r>
              <a:rPr lang="tr-TR" dirty="0" smtClean="0"/>
              <a:t>, </a:t>
            </a:r>
            <a:r>
              <a:rPr lang="tr-TR" dirty="0" err="1" smtClean="0"/>
              <a:t>misfolded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aggregated</a:t>
            </a:r>
            <a:r>
              <a:rPr lang="tr-TR" dirty="0" smtClean="0"/>
              <a:t> </a:t>
            </a:r>
            <a:r>
              <a:rPr lang="tr-TR" dirty="0" err="1" smtClean="0"/>
              <a:t>proteins</a:t>
            </a:r>
            <a:r>
              <a:rPr lang="tr-TR" dirty="0" smtClean="0"/>
              <a:t> </a:t>
            </a:r>
            <a:r>
              <a:rPr lang="tr-TR" dirty="0" err="1" smtClean="0"/>
              <a:t>leads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aging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.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diseases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as;</a:t>
            </a:r>
          </a:p>
          <a:p>
            <a:r>
              <a:rPr lang="tr-TR" dirty="0" err="1" smtClean="0"/>
              <a:t>Alzheimer’s</a:t>
            </a:r>
            <a:r>
              <a:rPr lang="tr-TR" dirty="0" smtClean="0"/>
              <a:t> </a:t>
            </a:r>
            <a:r>
              <a:rPr lang="tr-TR" dirty="0" err="1" smtClean="0"/>
              <a:t>disease</a:t>
            </a:r>
            <a:r>
              <a:rPr lang="tr-TR" dirty="0" smtClean="0"/>
              <a:t>,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Parkinson’s</a:t>
            </a:r>
            <a:r>
              <a:rPr lang="tr-TR" dirty="0" smtClean="0"/>
              <a:t> </a:t>
            </a:r>
            <a:r>
              <a:rPr lang="tr-TR" dirty="0" err="1" smtClean="0"/>
              <a:t>disease</a:t>
            </a:r>
            <a:r>
              <a:rPr lang="tr-TR" dirty="0" smtClean="0"/>
              <a:t> 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Cataracts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related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altered</a:t>
            </a:r>
            <a:r>
              <a:rPr lang="tr-TR" dirty="0" smtClean="0"/>
              <a:t> </a:t>
            </a:r>
            <a:r>
              <a:rPr lang="tr-TR" dirty="0" err="1" smtClean="0"/>
              <a:t>proteins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3773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82262" y="609600"/>
            <a:ext cx="7991740" cy="1320800"/>
          </a:xfrm>
        </p:spPr>
        <p:txBody>
          <a:bodyPr/>
          <a:lstStyle/>
          <a:p>
            <a:r>
              <a:rPr lang="tr-TR" dirty="0" smtClean="0"/>
              <a:t>FİG.4: </a:t>
            </a:r>
            <a:r>
              <a:rPr lang="tr-TR" dirty="0" err="1" smtClean="0"/>
              <a:t>Loss</a:t>
            </a:r>
            <a:r>
              <a:rPr lang="tr-TR" dirty="0" smtClean="0"/>
              <a:t> of </a:t>
            </a:r>
            <a:r>
              <a:rPr lang="tr-TR" dirty="0" err="1" smtClean="0"/>
              <a:t>Proteostasis</a:t>
            </a:r>
            <a:endParaRPr lang="tr-TR" dirty="0"/>
          </a:p>
        </p:txBody>
      </p:sp>
      <p:pic>
        <p:nvPicPr>
          <p:cNvPr id="5" name="4 İçerik Yer Tutucusu" descr="fig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943" y="1723696"/>
            <a:ext cx="7854168" cy="4320303"/>
          </a:xfrm>
        </p:spPr>
      </p:pic>
    </p:spTree>
    <p:extLst>
      <p:ext uri="{BB962C8B-B14F-4D97-AF65-F5344CB8AC3E}">
        <p14:creationId xmlns:p14="http://schemas.microsoft.com/office/powerpoint/2010/main" val="181767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SENESCENCE AND AGING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</a:t>
            </a:r>
          </a:p>
          <a:p>
            <a:endParaRPr lang="tr-TR" dirty="0"/>
          </a:p>
          <a:p>
            <a:r>
              <a:rPr lang="tr-TR" dirty="0" err="1" smtClean="0"/>
              <a:t>Biologically</a:t>
            </a:r>
            <a:r>
              <a:rPr lang="tr-TR" dirty="0" smtClean="0"/>
              <a:t>, </a:t>
            </a:r>
            <a:r>
              <a:rPr lang="tr-TR" dirty="0"/>
              <a:t> </a:t>
            </a:r>
            <a:r>
              <a:rPr lang="tr-TR" dirty="0" smtClean="0"/>
              <a:t>SENESCENCE; is a terminal </a:t>
            </a:r>
            <a:r>
              <a:rPr lang="tr-TR" dirty="0" err="1" smtClean="0"/>
              <a:t>irreversible</a:t>
            </a:r>
            <a:r>
              <a:rPr lang="tr-TR" dirty="0" smtClean="0"/>
              <a:t> </a:t>
            </a:r>
            <a:r>
              <a:rPr lang="tr-TR" dirty="0" err="1" smtClean="0"/>
              <a:t>stage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is </a:t>
            </a:r>
            <a:r>
              <a:rPr lang="tr-TR" dirty="0" err="1" smtClean="0"/>
              <a:t>infact</a:t>
            </a:r>
            <a:r>
              <a:rPr lang="tr-TR" dirty="0" smtClean="0"/>
              <a:t>, a </a:t>
            </a:r>
            <a:r>
              <a:rPr lang="tr-TR" dirty="0" err="1" smtClean="0"/>
              <a:t>cellular</a:t>
            </a:r>
            <a:r>
              <a:rPr lang="tr-TR" dirty="0" smtClean="0"/>
              <a:t> </a:t>
            </a:r>
            <a:r>
              <a:rPr lang="tr-TR" dirty="0" err="1" smtClean="0"/>
              <a:t>response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limits</a:t>
            </a:r>
            <a:r>
              <a:rPr lang="tr-TR" dirty="0" smtClean="0"/>
              <a:t> </a:t>
            </a:r>
            <a:r>
              <a:rPr lang="tr-TR" dirty="0" err="1"/>
              <a:t>t</a:t>
            </a:r>
            <a:r>
              <a:rPr lang="tr-TR" dirty="0" err="1" smtClean="0"/>
              <a:t>he</a:t>
            </a:r>
            <a:r>
              <a:rPr lang="tr-TR" dirty="0" smtClean="0"/>
              <a:t> </a:t>
            </a:r>
            <a:r>
              <a:rPr lang="tr-TR" dirty="0" err="1" smtClean="0"/>
              <a:t>proliferation</a:t>
            </a:r>
            <a:r>
              <a:rPr lang="tr-TR" dirty="0" smtClean="0"/>
              <a:t> of </a:t>
            </a:r>
            <a:r>
              <a:rPr lang="tr-TR" dirty="0" err="1" smtClean="0"/>
              <a:t>aged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damaged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r>
              <a:rPr lang="tr-TR" dirty="0" smtClean="0"/>
              <a:t>.                                      </a:t>
            </a:r>
          </a:p>
          <a:p>
            <a:r>
              <a:rPr lang="tr-TR" dirty="0" smtClean="0"/>
              <a:t>AGING;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progressive</a:t>
            </a:r>
            <a:r>
              <a:rPr lang="tr-TR" dirty="0" smtClean="0"/>
              <a:t> </a:t>
            </a:r>
            <a:r>
              <a:rPr lang="tr-TR" dirty="0" err="1" smtClean="0"/>
              <a:t>detorioration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 </a:t>
            </a:r>
            <a:r>
              <a:rPr lang="tr-TR" dirty="0" err="1" smtClean="0"/>
              <a:t>observed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living</a:t>
            </a:r>
            <a:r>
              <a:rPr lang="tr-TR" dirty="0" smtClean="0"/>
              <a:t> </a:t>
            </a:r>
            <a:r>
              <a:rPr lang="tr-TR" dirty="0" err="1" smtClean="0"/>
              <a:t>organisms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CHARACTERIZED </a:t>
            </a:r>
            <a:r>
              <a:rPr lang="tr-TR" dirty="0" err="1" smtClean="0"/>
              <a:t>by</a:t>
            </a:r>
            <a:r>
              <a:rPr lang="tr-TR" dirty="0" smtClean="0"/>
              <a:t>  a general  </a:t>
            </a:r>
            <a:r>
              <a:rPr lang="tr-TR" dirty="0" err="1" smtClean="0"/>
              <a:t>decline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metabolic</a:t>
            </a:r>
            <a:r>
              <a:rPr lang="tr-TR" dirty="0" smtClean="0"/>
              <a:t> </a:t>
            </a:r>
            <a:r>
              <a:rPr lang="tr-TR" dirty="0" err="1" smtClean="0"/>
              <a:t>processes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3693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Proteostasis</a:t>
            </a:r>
            <a:r>
              <a:rPr lang="tr-TR" dirty="0" smtClean="0"/>
              <a:t> is;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mechanism</a:t>
            </a:r>
            <a:r>
              <a:rPr lang="tr-TR" dirty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regulates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Stabilization</a:t>
            </a:r>
            <a:r>
              <a:rPr lang="tr-TR" dirty="0" smtClean="0"/>
              <a:t> of </a:t>
            </a:r>
            <a:r>
              <a:rPr lang="tr-TR" dirty="0" err="1" smtClean="0"/>
              <a:t>correctly</a:t>
            </a:r>
            <a:r>
              <a:rPr lang="tr-TR" dirty="0" smtClean="0"/>
              <a:t> </a:t>
            </a:r>
            <a:r>
              <a:rPr lang="tr-TR" dirty="0" err="1" smtClean="0"/>
              <a:t>folded</a:t>
            </a:r>
            <a:r>
              <a:rPr lang="tr-TR" dirty="0" smtClean="0"/>
              <a:t> </a:t>
            </a:r>
            <a:r>
              <a:rPr lang="tr-TR" dirty="0" err="1" smtClean="0"/>
              <a:t>proteins</a:t>
            </a:r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              AND</a:t>
            </a:r>
          </a:p>
          <a:p>
            <a:pPr marL="0" indent="0">
              <a:buNone/>
            </a:pP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degradation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proteins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PROTEOSOME </a:t>
            </a:r>
            <a:r>
              <a:rPr lang="tr-TR" dirty="0" err="1" smtClean="0"/>
              <a:t>or</a:t>
            </a:r>
            <a:r>
              <a:rPr lang="tr-TR" dirty="0" smtClean="0"/>
              <a:t> LYSOSOME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3508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</a:t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        3- GENOMIC INSTABILITY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important</a:t>
            </a:r>
            <a:r>
              <a:rPr lang="tr-TR" dirty="0" smtClean="0"/>
              <a:t> </a:t>
            </a:r>
            <a:r>
              <a:rPr lang="tr-TR" dirty="0" err="1" smtClean="0"/>
              <a:t>characteristics</a:t>
            </a:r>
            <a:r>
              <a:rPr lang="tr-TR" dirty="0" smtClean="0"/>
              <a:t>  in </a:t>
            </a:r>
            <a:r>
              <a:rPr lang="tr-TR" dirty="0" err="1" smtClean="0"/>
              <a:t>aging</a:t>
            </a:r>
            <a:r>
              <a:rPr lang="tr-TR" dirty="0" smtClean="0"/>
              <a:t>,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accumulation</a:t>
            </a:r>
            <a:r>
              <a:rPr lang="tr-TR" dirty="0" smtClean="0"/>
              <a:t> of </a:t>
            </a:r>
            <a:r>
              <a:rPr lang="tr-TR" dirty="0" err="1" smtClean="0"/>
              <a:t>genetic</a:t>
            </a:r>
            <a:r>
              <a:rPr lang="tr-TR" dirty="0" smtClean="0"/>
              <a:t> (DNA) </a:t>
            </a:r>
            <a:r>
              <a:rPr lang="tr-TR" dirty="0" err="1" smtClean="0"/>
              <a:t>damage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integrity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stability</a:t>
            </a:r>
            <a:r>
              <a:rPr lang="tr-TR" dirty="0" smtClean="0"/>
              <a:t> of DNA is </a:t>
            </a:r>
            <a:r>
              <a:rPr lang="tr-TR" dirty="0" err="1" smtClean="0"/>
              <a:t>affected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both</a:t>
            </a:r>
            <a:r>
              <a:rPr lang="tr-TR" dirty="0" smtClean="0"/>
              <a:t>;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Exogeneous</a:t>
            </a:r>
            <a:r>
              <a:rPr lang="tr-TR" dirty="0"/>
              <a:t> </a:t>
            </a:r>
            <a:r>
              <a:rPr lang="tr-TR" dirty="0" err="1" smtClean="0"/>
              <a:t>Factors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</a:t>
            </a:r>
            <a:r>
              <a:rPr lang="tr-TR" dirty="0" err="1" smtClean="0"/>
              <a:t>Such</a:t>
            </a:r>
            <a:r>
              <a:rPr lang="tr-TR" dirty="0" smtClean="0"/>
              <a:t> as, </a:t>
            </a:r>
            <a:r>
              <a:rPr lang="tr-TR" dirty="0" err="1" smtClean="0"/>
              <a:t>Physical</a:t>
            </a:r>
            <a:r>
              <a:rPr lang="tr-TR" dirty="0" smtClean="0"/>
              <a:t>, </a:t>
            </a:r>
            <a:r>
              <a:rPr lang="tr-TR" dirty="0" err="1" smtClean="0"/>
              <a:t>Chemical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Biological</a:t>
            </a:r>
            <a:r>
              <a:rPr lang="tr-TR" dirty="0" smtClean="0"/>
              <a:t> </a:t>
            </a:r>
            <a:r>
              <a:rPr lang="tr-TR" dirty="0" err="1" smtClean="0"/>
              <a:t>agents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</a:t>
            </a:r>
            <a:r>
              <a:rPr lang="tr-TR" dirty="0" err="1" smtClean="0"/>
              <a:t>Endogeneous</a:t>
            </a:r>
            <a:r>
              <a:rPr lang="tr-TR" dirty="0" smtClean="0"/>
              <a:t> </a:t>
            </a:r>
            <a:r>
              <a:rPr lang="tr-TR" dirty="0" err="1" smtClean="0"/>
              <a:t>Factors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</a:t>
            </a:r>
            <a:r>
              <a:rPr lang="tr-TR" dirty="0" err="1" smtClean="0"/>
              <a:t>Such</a:t>
            </a:r>
            <a:r>
              <a:rPr lang="tr-TR" dirty="0" smtClean="0"/>
              <a:t> as; DNA </a:t>
            </a:r>
            <a:r>
              <a:rPr lang="tr-TR" dirty="0" err="1" smtClean="0"/>
              <a:t>replication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r>
              <a:rPr lang="tr-TR" dirty="0" smtClean="0"/>
              <a:t>, </a:t>
            </a:r>
            <a:r>
              <a:rPr lang="tr-TR" dirty="0" err="1" smtClean="0"/>
              <a:t>Spontaneous</a:t>
            </a:r>
            <a:r>
              <a:rPr lang="tr-TR" dirty="0" smtClean="0"/>
              <a:t> </a:t>
            </a:r>
            <a:r>
              <a:rPr lang="tr-TR" dirty="0" err="1" smtClean="0"/>
              <a:t>hydrolytic</a:t>
            </a:r>
            <a:r>
              <a:rPr lang="tr-TR" dirty="0" smtClean="0"/>
              <a:t> </a:t>
            </a:r>
            <a:r>
              <a:rPr lang="tr-TR" dirty="0" err="1" smtClean="0"/>
              <a:t>reactions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excess</a:t>
            </a:r>
            <a:r>
              <a:rPr lang="tr-TR" dirty="0" smtClean="0"/>
              <a:t> </a:t>
            </a:r>
            <a:r>
              <a:rPr lang="tr-TR" dirty="0" err="1" smtClean="0"/>
              <a:t>amount</a:t>
            </a:r>
            <a:r>
              <a:rPr lang="tr-TR" dirty="0" smtClean="0"/>
              <a:t> of </a:t>
            </a:r>
            <a:r>
              <a:rPr lang="tr-TR" dirty="0" err="1" smtClean="0"/>
              <a:t>reactive</a:t>
            </a:r>
            <a:r>
              <a:rPr lang="tr-TR" dirty="0" smtClean="0"/>
              <a:t>  </a:t>
            </a:r>
            <a:r>
              <a:rPr lang="tr-TR" dirty="0" err="1" smtClean="0"/>
              <a:t>oxygen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7414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 of </a:t>
            </a:r>
            <a:r>
              <a:rPr lang="tr-TR" dirty="0" err="1" smtClean="0"/>
              <a:t>genetic</a:t>
            </a:r>
            <a:r>
              <a:rPr lang="tr-TR" dirty="0" smtClean="0"/>
              <a:t> </a:t>
            </a:r>
            <a:r>
              <a:rPr lang="tr-TR" dirty="0" err="1" smtClean="0"/>
              <a:t>lesions</a:t>
            </a:r>
            <a:r>
              <a:rPr lang="tr-TR" dirty="0" smtClean="0"/>
              <a:t> </a:t>
            </a:r>
            <a:r>
              <a:rPr lang="tr-TR" dirty="0" err="1" smtClean="0"/>
              <a:t>leads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- Point </a:t>
            </a:r>
            <a:r>
              <a:rPr lang="tr-TR" dirty="0" err="1" smtClean="0"/>
              <a:t>mutations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Translocations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Chromosomal</a:t>
            </a:r>
            <a:r>
              <a:rPr lang="tr-TR" dirty="0" smtClean="0"/>
              <a:t> </a:t>
            </a:r>
            <a:r>
              <a:rPr lang="tr-TR" dirty="0" err="1" smtClean="0"/>
              <a:t>gains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losses</a:t>
            </a:r>
            <a:r>
              <a:rPr lang="tr-TR" dirty="0" smtClean="0"/>
              <a:t> (</a:t>
            </a:r>
            <a:r>
              <a:rPr lang="tr-TR" dirty="0" err="1" smtClean="0"/>
              <a:t>Aneuploidies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Copy</a:t>
            </a:r>
            <a:r>
              <a:rPr lang="tr-TR" dirty="0" smtClean="0"/>
              <a:t> </a:t>
            </a:r>
            <a:r>
              <a:rPr lang="tr-TR" dirty="0" err="1" smtClean="0"/>
              <a:t>number</a:t>
            </a:r>
            <a:r>
              <a:rPr lang="tr-TR" dirty="0" smtClean="0"/>
              <a:t> </a:t>
            </a:r>
            <a:r>
              <a:rPr lang="tr-TR" dirty="0" err="1" smtClean="0"/>
              <a:t>variations</a:t>
            </a:r>
            <a:r>
              <a:rPr lang="tr-TR" dirty="0" smtClean="0"/>
              <a:t>)</a:t>
            </a:r>
          </a:p>
          <a:p>
            <a:r>
              <a:rPr lang="tr-TR" dirty="0" smtClean="0"/>
              <a:t>- </a:t>
            </a:r>
            <a:r>
              <a:rPr lang="tr-TR" dirty="0" err="1" smtClean="0"/>
              <a:t>Telomere</a:t>
            </a:r>
            <a:r>
              <a:rPr lang="tr-TR" dirty="0" smtClean="0"/>
              <a:t> </a:t>
            </a:r>
            <a:r>
              <a:rPr lang="tr-TR" dirty="0" err="1" smtClean="0"/>
              <a:t>shortening</a:t>
            </a:r>
            <a:endParaRPr lang="tr-TR" dirty="0" smtClean="0"/>
          </a:p>
          <a:p>
            <a:r>
              <a:rPr lang="tr-TR" dirty="0" smtClean="0"/>
              <a:t>- Gene </a:t>
            </a:r>
            <a:r>
              <a:rPr lang="tr-TR" dirty="0" err="1" smtClean="0"/>
              <a:t>disruption</a:t>
            </a:r>
            <a:r>
              <a:rPr lang="tr-TR" dirty="0" smtClean="0"/>
              <a:t> </a:t>
            </a:r>
            <a:r>
              <a:rPr lang="tr-TR" dirty="0" err="1" smtClean="0"/>
              <a:t>caused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integration</a:t>
            </a:r>
            <a:r>
              <a:rPr lang="tr-TR" dirty="0" smtClean="0"/>
              <a:t> of </a:t>
            </a:r>
            <a:r>
              <a:rPr lang="tr-TR" dirty="0" err="1" smtClean="0"/>
              <a:t>viruses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transposons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6293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</a:t>
            </a:r>
            <a:r>
              <a:rPr lang="tr-TR" dirty="0" err="1"/>
              <a:t>F</a:t>
            </a:r>
            <a:r>
              <a:rPr lang="tr-TR" dirty="0" err="1" smtClean="0"/>
              <a:t>ig</a:t>
            </a:r>
            <a:r>
              <a:rPr lang="tr-TR" dirty="0" smtClean="0"/>
              <a:t>. 5:  </a:t>
            </a:r>
            <a:r>
              <a:rPr lang="tr-TR" dirty="0" err="1" smtClean="0"/>
              <a:t>Genomic</a:t>
            </a:r>
            <a:r>
              <a:rPr lang="tr-TR" dirty="0" smtClean="0"/>
              <a:t> </a:t>
            </a:r>
            <a:r>
              <a:rPr lang="tr-TR" dirty="0" err="1" smtClean="0"/>
              <a:t>Alterations</a:t>
            </a:r>
            <a:endParaRPr lang="tr-TR" dirty="0"/>
          </a:p>
        </p:txBody>
      </p:sp>
      <p:pic>
        <p:nvPicPr>
          <p:cNvPr id="4" name="3 İçerik Yer Tutucusu" descr="fiig 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856" y="1555531"/>
            <a:ext cx="8506629" cy="4214648"/>
          </a:xfrm>
        </p:spPr>
      </p:pic>
    </p:spTree>
    <p:extLst>
      <p:ext uri="{BB962C8B-B14F-4D97-AF65-F5344CB8AC3E}">
        <p14:creationId xmlns:p14="http://schemas.microsoft.com/office/powerpoint/2010/main" val="1539690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DNA </a:t>
            </a:r>
            <a:r>
              <a:rPr lang="tr-TR" dirty="0" err="1" smtClean="0"/>
              <a:t>Alterations</a:t>
            </a:r>
            <a:r>
              <a:rPr lang="tr-TR" dirty="0" smtClean="0"/>
              <a:t>  </a:t>
            </a:r>
            <a:r>
              <a:rPr lang="tr-TR" dirty="0" err="1" smtClean="0"/>
              <a:t>may</a:t>
            </a:r>
            <a:r>
              <a:rPr lang="tr-TR" dirty="0" smtClean="0"/>
              <a:t> AFFECT;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Essential</a:t>
            </a:r>
            <a:r>
              <a:rPr lang="tr-TR" dirty="0" smtClean="0"/>
              <a:t> GENES </a:t>
            </a:r>
            <a:r>
              <a:rPr lang="tr-TR" dirty="0" err="1" smtClean="0"/>
              <a:t>and</a:t>
            </a:r>
            <a:r>
              <a:rPr lang="tr-TR" dirty="0" smtClean="0"/>
              <a:t> TRANSCRIPTIONAL PATHWAYS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</a:t>
            </a:r>
            <a:r>
              <a:rPr lang="tr-TR" dirty="0" err="1" smtClean="0"/>
              <a:t>Resulting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formation</a:t>
            </a:r>
            <a:r>
              <a:rPr lang="tr-TR" dirty="0" smtClean="0"/>
              <a:t> of DYSFUNCTIONAL CELLS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                               AND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    JEOPARDIZE TISSUE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organismal</a:t>
            </a:r>
            <a:r>
              <a:rPr lang="tr-TR" dirty="0" smtClean="0"/>
              <a:t> HOMEOSTASIS </a:t>
            </a:r>
            <a:r>
              <a:rPr lang="tr-TR" dirty="0" err="1" smtClean="0"/>
              <a:t>if</a:t>
            </a:r>
            <a:r>
              <a:rPr lang="tr-TR" dirty="0" smtClean="0"/>
              <a:t> NOT </a:t>
            </a:r>
            <a:r>
              <a:rPr lang="tr-TR" dirty="0" err="1" smtClean="0"/>
              <a:t>eliminated</a:t>
            </a:r>
            <a:r>
              <a:rPr lang="tr-TR" dirty="0"/>
              <a:t>.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9798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pathological</a:t>
            </a:r>
            <a:r>
              <a:rPr lang="tr-TR" dirty="0" smtClean="0"/>
              <a:t> </a:t>
            </a:r>
            <a:r>
              <a:rPr lang="tr-TR" dirty="0" err="1" smtClean="0"/>
              <a:t>conditions</a:t>
            </a:r>
            <a:r>
              <a:rPr lang="tr-TR" dirty="0" smtClean="0"/>
              <a:t> </a:t>
            </a:r>
            <a:r>
              <a:rPr lang="tr-TR" dirty="0" err="1" smtClean="0"/>
              <a:t>early</a:t>
            </a:r>
            <a:r>
              <a:rPr lang="tr-TR" dirty="0" smtClean="0"/>
              <a:t> </a:t>
            </a:r>
            <a:r>
              <a:rPr lang="tr-TR" dirty="0" err="1" smtClean="0"/>
              <a:t>senescence</a:t>
            </a:r>
            <a:r>
              <a:rPr lang="tr-TR" dirty="0" smtClean="0"/>
              <a:t> is </a:t>
            </a:r>
            <a:r>
              <a:rPr lang="tr-TR" dirty="0" err="1" smtClean="0"/>
              <a:t>observed</a:t>
            </a:r>
            <a:r>
              <a:rPr lang="tr-TR" dirty="0" smtClean="0"/>
              <a:t> </a:t>
            </a:r>
            <a:r>
              <a:rPr lang="tr-TR" smtClean="0"/>
              <a:t>(</a:t>
            </a:r>
            <a:r>
              <a:rPr lang="tr-TR" smtClean="0"/>
              <a:t>PROGERIA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Werner</a:t>
            </a:r>
            <a:r>
              <a:rPr lang="tr-TR" dirty="0" smtClean="0"/>
              <a:t> </a:t>
            </a:r>
            <a:r>
              <a:rPr lang="tr-TR" dirty="0" err="1" smtClean="0"/>
              <a:t>sydrome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Bloom</a:t>
            </a:r>
            <a:r>
              <a:rPr lang="tr-TR" dirty="0" smtClean="0"/>
              <a:t> </a:t>
            </a:r>
            <a:r>
              <a:rPr lang="tr-TR" dirty="0" err="1" smtClean="0"/>
              <a:t>sydrome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Hutchinson-Gilford</a:t>
            </a:r>
            <a:r>
              <a:rPr lang="tr-TR" dirty="0" smtClean="0"/>
              <a:t> </a:t>
            </a:r>
            <a:r>
              <a:rPr lang="tr-TR" dirty="0" err="1" smtClean="0"/>
              <a:t>sydrome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Nestor-Guillermo</a:t>
            </a:r>
            <a:r>
              <a:rPr lang="tr-TR" dirty="0" smtClean="0"/>
              <a:t> </a:t>
            </a:r>
            <a:r>
              <a:rPr lang="tr-TR" dirty="0" err="1" smtClean="0"/>
              <a:t>sydrome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1358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Syndromes</a:t>
            </a:r>
            <a:endParaRPr lang="tr-TR" dirty="0"/>
          </a:p>
        </p:txBody>
      </p:sp>
      <p:pic>
        <p:nvPicPr>
          <p:cNvPr id="4" name="3 İçerik Yer Tutucusu" descr="3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282" y="1688956"/>
            <a:ext cx="2764413" cy="4199108"/>
          </a:xfrm>
        </p:spPr>
      </p:pic>
      <p:pic>
        <p:nvPicPr>
          <p:cNvPr id="5" name="4 Resim" descr="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056" y="1673990"/>
            <a:ext cx="2794000" cy="42037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312276" y="6053959"/>
            <a:ext cx="186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Werner</a:t>
            </a:r>
            <a:r>
              <a:rPr lang="tr-TR" dirty="0" smtClean="0"/>
              <a:t> </a:t>
            </a:r>
            <a:r>
              <a:rPr lang="tr-TR" dirty="0" err="1" smtClean="0"/>
              <a:t>sydrome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243145" y="6032937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Bloom</a:t>
            </a:r>
            <a:r>
              <a:rPr lang="tr-TR" dirty="0" smtClean="0"/>
              <a:t> </a:t>
            </a:r>
            <a:r>
              <a:rPr lang="tr-TR" dirty="0" err="1" smtClean="0"/>
              <a:t>sydrome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6446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4- MITOCHONDRIAL DYSFUNCTION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                            </a:t>
            </a:r>
            <a:r>
              <a:rPr lang="tr-TR" dirty="0" err="1" smtClean="0"/>
              <a:t>Aging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 </a:t>
            </a:r>
            <a:r>
              <a:rPr lang="tr-TR" dirty="0" err="1" smtClean="0"/>
              <a:t>leads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;</a:t>
            </a:r>
          </a:p>
          <a:p>
            <a:pPr marL="0" indent="0">
              <a:buNone/>
            </a:pPr>
            <a:r>
              <a:rPr lang="tr-TR" dirty="0" smtClean="0"/>
              <a:t>                                         </a:t>
            </a:r>
            <a:r>
              <a:rPr lang="tr-TR" dirty="0" err="1" smtClean="0"/>
              <a:t>reduced</a:t>
            </a:r>
            <a:r>
              <a:rPr lang="tr-TR" dirty="0" smtClean="0"/>
              <a:t> ATP </a:t>
            </a:r>
            <a:r>
              <a:rPr lang="tr-TR" dirty="0" err="1" smtClean="0"/>
              <a:t>production</a:t>
            </a:r>
            <a:r>
              <a:rPr lang="tr-TR" dirty="0" smtClean="0"/>
              <a:t>  </a:t>
            </a:r>
          </a:p>
          <a:p>
            <a:pPr marL="0" indent="0">
              <a:buNone/>
            </a:pPr>
            <a:r>
              <a:rPr lang="tr-TR" dirty="0" smtClean="0"/>
              <a:t>                                                    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efficiacy</a:t>
            </a:r>
            <a:r>
              <a:rPr lang="tr-TR" dirty="0" smtClean="0"/>
              <a:t> of </a:t>
            </a:r>
            <a:r>
              <a:rPr lang="tr-TR" dirty="0" err="1" smtClean="0"/>
              <a:t>respiratory</a:t>
            </a:r>
            <a:r>
              <a:rPr lang="tr-TR" dirty="0" smtClean="0"/>
              <a:t> </a:t>
            </a:r>
            <a:r>
              <a:rPr lang="tr-TR" dirty="0" err="1" smtClean="0"/>
              <a:t>chain</a:t>
            </a:r>
            <a:r>
              <a:rPr lang="tr-TR" dirty="0" smtClean="0"/>
              <a:t> </a:t>
            </a:r>
            <a:r>
              <a:rPr lang="tr-TR" dirty="0" err="1" smtClean="0"/>
              <a:t>tends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diminish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 </a:t>
            </a:r>
            <a:r>
              <a:rPr lang="tr-TR" dirty="0" err="1" smtClean="0"/>
              <a:t>results</a:t>
            </a:r>
            <a:r>
              <a:rPr lang="tr-TR" dirty="0" smtClean="0"/>
              <a:t> in </a:t>
            </a:r>
            <a:r>
              <a:rPr lang="tr-TR" dirty="0" err="1" smtClean="0"/>
              <a:t>increased</a:t>
            </a:r>
            <a:r>
              <a:rPr lang="tr-TR" dirty="0" smtClean="0"/>
              <a:t> </a:t>
            </a:r>
            <a:r>
              <a:rPr lang="tr-TR" dirty="0" err="1" smtClean="0"/>
              <a:t>electron</a:t>
            </a:r>
            <a:r>
              <a:rPr lang="tr-TR" dirty="0" smtClean="0"/>
              <a:t> (e) </a:t>
            </a:r>
            <a:r>
              <a:rPr lang="tr-TR" dirty="0" err="1" smtClean="0"/>
              <a:t>leakage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7993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        ROS-</a:t>
            </a:r>
            <a:r>
              <a:rPr lang="tr-TR" dirty="0" err="1" smtClean="0"/>
              <a:t>Reactive</a:t>
            </a:r>
            <a:r>
              <a:rPr lang="tr-TR" dirty="0" smtClean="0"/>
              <a:t> </a:t>
            </a:r>
            <a:r>
              <a:rPr lang="tr-TR" dirty="0" err="1"/>
              <a:t>O</a:t>
            </a:r>
            <a:r>
              <a:rPr lang="tr-TR" dirty="0" err="1" smtClean="0"/>
              <a:t>xygen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aging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ROS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shown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play</a:t>
            </a:r>
            <a:r>
              <a:rPr lang="tr-TR" dirty="0" smtClean="0"/>
              <a:t> </a:t>
            </a:r>
            <a:r>
              <a:rPr lang="tr-TR" dirty="0" err="1" smtClean="0"/>
              <a:t>important</a:t>
            </a:r>
            <a:r>
              <a:rPr lang="tr-TR" dirty="0" smtClean="0"/>
              <a:t> </a:t>
            </a:r>
            <a:r>
              <a:rPr lang="tr-TR" dirty="0" err="1" smtClean="0"/>
              <a:t>roles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mitochondrial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 </a:t>
            </a:r>
            <a:r>
              <a:rPr lang="tr-TR" dirty="0" err="1" smtClean="0"/>
              <a:t>radical</a:t>
            </a:r>
            <a:r>
              <a:rPr lang="tr-TR" dirty="0" smtClean="0"/>
              <a:t> </a:t>
            </a:r>
            <a:r>
              <a:rPr lang="tr-TR" dirty="0" err="1" smtClean="0"/>
              <a:t>theory</a:t>
            </a:r>
            <a:r>
              <a:rPr lang="tr-TR" dirty="0" smtClean="0"/>
              <a:t> of </a:t>
            </a:r>
            <a:r>
              <a:rPr lang="tr-TR" dirty="0" err="1" smtClean="0"/>
              <a:t>aging</a:t>
            </a:r>
            <a:r>
              <a:rPr lang="tr-TR" dirty="0" smtClean="0"/>
              <a:t> </a:t>
            </a:r>
            <a:r>
              <a:rPr lang="tr-TR" dirty="0" err="1" smtClean="0"/>
              <a:t>proposes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; </a:t>
            </a:r>
            <a:r>
              <a:rPr lang="tr-TR" dirty="0" err="1" smtClean="0"/>
              <a:t>mitochodrial</a:t>
            </a:r>
            <a:r>
              <a:rPr lang="tr-TR" dirty="0" smtClean="0"/>
              <a:t> </a:t>
            </a:r>
            <a:r>
              <a:rPr lang="tr-TR" dirty="0" err="1" smtClean="0"/>
              <a:t>aging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 in </a:t>
            </a:r>
            <a:r>
              <a:rPr lang="tr-TR" dirty="0" err="1" smtClean="0"/>
              <a:t>excess</a:t>
            </a:r>
            <a:r>
              <a:rPr lang="tr-TR" dirty="0" smtClean="0"/>
              <a:t> </a:t>
            </a:r>
            <a:r>
              <a:rPr lang="tr-TR" dirty="0" err="1" smtClean="0"/>
              <a:t>amount</a:t>
            </a:r>
            <a:r>
              <a:rPr lang="tr-TR" dirty="0" smtClean="0"/>
              <a:t> of ROS </a:t>
            </a:r>
            <a:r>
              <a:rPr lang="tr-TR" dirty="0" err="1" smtClean="0"/>
              <a:t>and</a:t>
            </a:r>
            <a:r>
              <a:rPr lang="tr-TR" dirty="0" smtClean="0"/>
              <a:t> in </a:t>
            </a:r>
            <a:r>
              <a:rPr lang="tr-TR" dirty="0" err="1" smtClean="0"/>
              <a:t>turn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fact</a:t>
            </a:r>
            <a:r>
              <a:rPr lang="tr-TR" dirty="0" smtClean="0"/>
              <a:t> </a:t>
            </a:r>
            <a:r>
              <a:rPr lang="tr-TR" dirty="0" err="1" smtClean="0"/>
              <a:t>causes</a:t>
            </a:r>
            <a:r>
              <a:rPr lang="tr-TR" dirty="0" smtClean="0"/>
              <a:t> </a:t>
            </a:r>
            <a:r>
              <a:rPr lang="tr-TR" dirty="0" err="1" smtClean="0"/>
              <a:t>further</a:t>
            </a:r>
            <a:r>
              <a:rPr lang="tr-TR" dirty="0" smtClean="0"/>
              <a:t> </a:t>
            </a:r>
            <a:r>
              <a:rPr lang="tr-TR" dirty="0" err="1" smtClean="0"/>
              <a:t>mitochondrial</a:t>
            </a:r>
            <a:r>
              <a:rPr lang="tr-TR" dirty="0" smtClean="0"/>
              <a:t> </a:t>
            </a:r>
            <a:r>
              <a:rPr lang="tr-TR" dirty="0" err="1" smtClean="0"/>
              <a:t>deterioration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r>
              <a:rPr lang="tr-TR" dirty="0" smtClean="0"/>
              <a:t>.</a:t>
            </a:r>
          </a:p>
          <a:p>
            <a:r>
              <a:rPr lang="tr-TR" dirty="0" smtClean="0"/>
              <a:t>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hand</a:t>
            </a:r>
            <a:r>
              <a:rPr lang="tr-TR" dirty="0" smtClean="0"/>
              <a:t>, </a:t>
            </a: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studies</a:t>
            </a:r>
            <a:r>
              <a:rPr lang="tr-TR" dirty="0" smtClean="0"/>
              <a:t> </a:t>
            </a:r>
            <a:r>
              <a:rPr lang="tr-TR" dirty="0" err="1" smtClean="0"/>
              <a:t>reporting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, </a:t>
            </a:r>
            <a:r>
              <a:rPr lang="tr-TR" dirty="0" err="1" smtClean="0"/>
              <a:t>Hormetic</a:t>
            </a:r>
            <a:r>
              <a:rPr lang="tr-TR" dirty="0" smtClean="0"/>
              <a:t> </a:t>
            </a:r>
            <a:r>
              <a:rPr lang="tr-TR" dirty="0" err="1" smtClean="0"/>
              <a:t>response</a:t>
            </a:r>
            <a:r>
              <a:rPr lang="tr-TR" dirty="0" smtClean="0"/>
              <a:t> (</a:t>
            </a:r>
            <a:r>
              <a:rPr lang="tr-TR" dirty="0" err="1" smtClean="0"/>
              <a:t>mild</a:t>
            </a:r>
            <a:r>
              <a:rPr lang="tr-TR" dirty="0" smtClean="0"/>
              <a:t> </a:t>
            </a:r>
            <a:r>
              <a:rPr lang="tr-TR" dirty="0" err="1" smtClean="0"/>
              <a:t>toxic</a:t>
            </a:r>
            <a:r>
              <a:rPr lang="tr-TR" dirty="0" smtClean="0"/>
              <a:t> </a:t>
            </a:r>
            <a:r>
              <a:rPr lang="tr-TR" dirty="0" err="1" smtClean="0"/>
              <a:t>treatments</a:t>
            </a:r>
            <a:r>
              <a:rPr lang="tr-TR" dirty="0" smtClean="0"/>
              <a:t> </a:t>
            </a:r>
            <a:r>
              <a:rPr lang="tr-TR" dirty="0" err="1" smtClean="0"/>
              <a:t>trigger</a:t>
            </a:r>
            <a:r>
              <a:rPr lang="tr-TR" dirty="0" smtClean="0"/>
              <a:t> </a:t>
            </a:r>
            <a:r>
              <a:rPr lang="tr-TR" dirty="0" err="1" smtClean="0"/>
              <a:t>beneficial</a:t>
            </a:r>
            <a:r>
              <a:rPr lang="tr-TR" dirty="0" smtClean="0"/>
              <a:t>  </a:t>
            </a:r>
            <a:r>
              <a:rPr lang="tr-TR" dirty="0" err="1" smtClean="0"/>
              <a:t>compensatory</a:t>
            </a:r>
            <a:r>
              <a:rPr lang="tr-TR" dirty="0" smtClean="0"/>
              <a:t> </a:t>
            </a:r>
            <a:r>
              <a:rPr lang="tr-TR" dirty="0" err="1" smtClean="0"/>
              <a:t>responces</a:t>
            </a:r>
            <a:r>
              <a:rPr lang="tr-TR" dirty="0" smtClean="0"/>
              <a:t>), </a:t>
            </a:r>
            <a:r>
              <a:rPr lang="tr-TR" dirty="0" err="1" smtClean="0"/>
              <a:t>mild</a:t>
            </a:r>
            <a:r>
              <a:rPr lang="tr-TR" dirty="0" smtClean="0"/>
              <a:t> </a:t>
            </a:r>
            <a:r>
              <a:rPr lang="tr-TR" dirty="0" err="1" smtClean="0"/>
              <a:t>respiratory</a:t>
            </a:r>
            <a:r>
              <a:rPr lang="tr-TR" dirty="0" smtClean="0"/>
              <a:t> </a:t>
            </a:r>
            <a:r>
              <a:rPr lang="tr-TR" dirty="0" err="1" smtClean="0"/>
              <a:t>deficiencies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increase</a:t>
            </a:r>
            <a:r>
              <a:rPr lang="tr-TR" dirty="0" smtClean="0"/>
              <a:t> life </a:t>
            </a:r>
            <a:r>
              <a:rPr lang="tr-TR" dirty="0" err="1" smtClean="0"/>
              <a:t>span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8456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0410" y="462454"/>
            <a:ext cx="8596668" cy="1320800"/>
          </a:xfrm>
        </p:spPr>
        <p:txBody>
          <a:bodyPr/>
          <a:lstStyle/>
          <a:p>
            <a:r>
              <a:rPr lang="tr-TR" dirty="0" err="1" smtClean="0"/>
              <a:t>Figure</a:t>
            </a:r>
            <a:r>
              <a:rPr lang="tr-TR" dirty="0" smtClean="0"/>
              <a:t> 6: </a:t>
            </a:r>
            <a:r>
              <a:rPr lang="tr-TR" dirty="0" err="1" smtClean="0"/>
              <a:t>Metabolic</a:t>
            </a:r>
            <a:r>
              <a:rPr lang="tr-TR" dirty="0" smtClean="0"/>
              <a:t> </a:t>
            </a:r>
            <a:r>
              <a:rPr lang="tr-TR" dirty="0" err="1" smtClean="0"/>
              <a:t>alterations</a:t>
            </a:r>
            <a:endParaRPr lang="tr-TR" dirty="0"/>
          </a:p>
        </p:txBody>
      </p:sp>
      <p:pic>
        <p:nvPicPr>
          <p:cNvPr id="4" name="3 İçerik Yer Tutucusu" descr="fig 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352" y="1421626"/>
            <a:ext cx="6327226" cy="4867097"/>
          </a:xfrm>
        </p:spPr>
      </p:pic>
    </p:spTree>
    <p:extLst>
      <p:ext uri="{BB962C8B-B14F-4D97-AF65-F5344CB8AC3E}">
        <p14:creationId xmlns:p14="http://schemas.microsoft.com/office/powerpoint/2010/main" val="278117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8355" y="231227"/>
            <a:ext cx="8802998" cy="1320800"/>
          </a:xfrm>
        </p:spPr>
        <p:txBody>
          <a:bodyPr>
            <a:normAutofit/>
          </a:bodyPr>
          <a:lstStyle/>
          <a:p>
            <a:r>
              <a:rPr lang="tr-TR" dirty="0" smtClean="0"/>
              <a:t>Figure1: </a:t>
            </a:r>
            <a:r>
              <a:rPr lang="tr-TR" dirty="0" err="1" smtClean="0"/>
              <a:t>Senescence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central</a:t>
            </a:r>
            <a:r>
              <a:rPr lang="tr-TR" dirty="0" smtClean="0"/>
              <a:t> </a:t>
            </a:r>
            <a:r>
              <a:rPr lang="tr-TR" dirty="0" err="1" smtClean="0"/>
              <a:t>hallmark</a:t>
            </a:r>
            <a:r>
              <a:rPr lang="tr-TR" dirty="0" smtClean="0"/>
              <a:t> of </a:t>
            </a:r>
            <a:r>
              <a:rPr lang="tr-TR" dirty="0" err="1" smtClean="0"/>
              <a:t>aging</a:t>
            </a:r>
            <a:r>
              <a:rPr lang="tr-TR" dirty="0" smtClean="0"/>
              <a:t>. </a:t>
            </a:r>
            <a:endParaRPr lang="tr-TR" dirty="0"/>
          </a:p>
        </p:txBody>
      </p:sp>
      <p:pic>
        <p:nvPicPr>
          <p:cNvPr id="4" name="3 İçerik Yer Tutucusu" descr="JCB_201708092_Fi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233" y="1357764"/>
            <a:ext cx="8103475" cy="5500236"/>
          </a:xfrm>
        </p:spPr>
      </p:pic>
    </p:spTree>
    <p:extLst>
      <p:ext uri="{BB962C8B-B14F-4D97-AF65-F5344CB8AC3E}">
        <p14:creationId xmlns:p14="http://schemas.microsoft.com/office/powerpoint/2010/main" val="4236176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5-ALTERED INTERCELLULAR COMMUNICATION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aging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,</a:t>
            </a:r>
          </a:p>
          <a:p>
            <a:r>
              <a:rPr lang="tr-TR" dirty="0" smtClean="0"/>
              <a:t>- </a:t>
            </a:r>
            <a:r>
              <a:rPr lang="tr-TR" dirty="0" err="1" smtClean="0"/>
              <a:t>Endocrine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Neuroendocrine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Neuronal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</a:t>
            </a:r>
            <a:r>
              <a:rPr lang="tr-TR" dirty="0" err="1" smtClean="0"/>
              <a:t>Changes</a:t>
            </a:r>
            <a:r>
              <a:rPr lang="tr-TR" dirty="0" smtClean="0"/>
              <a:t> </a:t>
            </a:r>
            <a:r>
              <a:rPr lang="tr-TR" dirty="0" err="1" smtClean="0"/>
              <a:t>occur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AND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</a:t>
            </a:r>
            <a:r>
              <a:rPr lang="tr-TR" dirty="0" err="1"/>
              <a:t>I</a:t>
            </a:r>
            <a:r>
              <a:rPr lang="tr-TR" dirty="0" err="1" smtClean="0"/>
              <a:t>ntercellular</a:t>
            </a:r>
            <a:r>
              <a:rPr lang="tr-TR" dirty="0" smtClean="0"/>
              <a:t> </a:t>
            </a:r>
            <a:r>
              <a:rPr lang="tr-TR" dirty="0" err="1" smtClean="0"/>
              <a:t>communication</a:t>
            </a:r>
            <a:r>
              <a:rPr lang="tr-TR" dirty="0" smtClean="0"/>
              <a:t> is 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important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6238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Figure</a:t>
            </a:r>
            <a:r>
              <a:rPr lang="tr-TR" dirty="0" smtClean="0"/>
              <a:t> 7: </a:t>
            </a:r>
            <a:r>
              <a:rPr lang="tr-TR" dirty="0" err="1" smtClean="0"/>
              <a:t>Altered</a:t>
            </a:r>
            <a:r>
              <a:rPr lang="tr-TR" dirty="0" smtClean="0"/>
              <a:t> </a:t>
            </a:r>
            <a:r>
              <a:rPr lang="tr-TR" dirty="0" err="1"/>
              <a:t>I</a:t>
            </a:r>
            <a:r>
              <a:rPr lang="tr-TR" dirty="0" err="1" smtClean="0"/>
              <a:t>ntercellular</a:t>
            </a:r>
            <a:r>
              <a:rPr lang="tr-TR" dirty="0" smtClean="0"/>
              <a:t> </a:t>
            </a:r>
            <a:r>
              <a:rPr lang="tr-TR" dirty="0" err="1" smtClean="0"/>
              <a:t>Communication</a:t>
            </a:r>
            <a:endParaRPr lang="tr-TR" dirty="0"/>
          </a:p>
        </p:txBody>
      </p:sp>
      <p:pic>
        <p:nvPicPr>
          <p:cNvPr id="4" name="3 İçerik Yer Tutucusu" descr="fig 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981" y="2457828"/>
            <a:ext cx="7920791" cy="2660573"/>
          </a:xfrm>
        </p:spPr>
      </p:pic>
    </p:spTree>
    <p:extLst>
      <p:ext uri="{BB962C8B-B14F-4D97-AF65-F5344CB8AC3E}">
        <p14:creationId xmlns:p14="http://schemas.microsoft.com/office/powerpoint/2010/main" val="887528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                    INFLAMMATION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                May </a:t>
            </a:r>
            <a:r>
              <a:rPr lang="tr-TR" dirty="0" err="1" smtClean="0"/>
              <a:t>result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;</a:t>
            </a:r>
          </a:p>
          <a:p>
            <a:r>
              <a:rPr lang="tr-TR" dirty="0" smtClean="0"/>
              <a:t>- </a:t>
            </a:r>
            <a:r>
              <a:rPr lang="tr-TR" dirty="0" err="1" smtClean="0"/>
              <a:t>Accumulation</a:t>
            </a:r>
            <a:r>
              <a:rPr lang="tr-TR" dirty="0" smtClean="0"/>
              <a:t> of </a:t>
            </a:r>
            <a:r>
              <a:rPr lang="tr-TR" dirty="0" err="1" smtClean="0"/>
              <a:t>proinflammatory</a:t>
            </a:r>
            <a:r>
              <a:rPr lang="tr-TR" dirty="0" smtClean="0"/>
              <a:t> </a:t>
            </a:r>
            <a:r>
              <a:rPr lang="tr-TR" dirty="0" err="1" smtClean="0"/>
              <a:t>tissue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Failure</a:t>
            </a:r>
            <a:r>
              <a:rPr lang="tr-TR" dirty="0" smtClean="0"/>
              <a:t> of </a:t>
            </a:r>
            <a:r>
              <a:rPr lang="tr-TR" dirty="0" err="1" smtClean="0"/>
              <a:t>immune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clear</a:t>
            </a:r>
            <a:r>
              <a:rPr lang="tr-TR" dirty="0" smtClean="0"/>
              <a:t> </a:t>
            </a:r>
            <a:r>
              <a:rPr lang="tr-TR" dirty="0" err="1" smtClean="0"/>
              <a:t>pathogens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dysfunctional</a:t>
            </a:r>
            <a:r>
              <a:rPr lang="tr-TR" dirty="0" smtClean="0"/>
              <a:t> </a:t>
            </a:r>
            <a:r>
              <a:rPr lang="tr-TR" dirty="0" err="1" smtClean="0"/>
              <a:t>host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r>
              <a:rPr lang="tr-TR" dirty="0" smtClean="0"/>
              <a:t>.</a:t>
            </a:r>
          </a:p>
          <a:p>
            <a:r>
              <a:rPr lang="tr-TR" dirty="0" smtClean="0"/>
              <a:t>- </a:t>
            </a:r>
            <a:r>
              <a:rPr lang="tr-TR" dirty="0" err="1" smtClean="0"/>
              <a:t>Secretion</a:t>
            </a:r>
            <a:r>
              <a:rPr lang="tr-TR" dirty="0" smtClean="0"/>
              <a:t> of </a:t>
            </a:r>
            <a:r>
              <a:rPr lang="tr-TR" dirty="0" err="1" smtClean="0"/>
              <a:t>proinflammatory</a:t>
            </a:r>
            <a:r>
              <a:rPr lang="tr-TR" dirty="0" smtClean="0"/>
              <a:t> </a:t>
            </a:r>
            <a:r>
              <a:rPr lang="tr-TR" dirty="0" err="1" smtClean="0"/>
              <a:t>cytokines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senescence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1226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            INFLAMMATION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            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leads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;</a:t>
            </a:r>
          </a:p>
          <a:p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                             - </a:t>
            </a:r>
            <a:r>
              <a:rPr lang="tr-TR" dirty="0" err="1" smtClean="0"/>
              <a:t>Obesity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                    </a:t>
            </a:r>
            <a:r>
              <a:rPr lang="tr-TR" dirty="0" err="1" smtClean="0"/>
              <a:t>and</a:t>
            </a:r>
            <a:endParaRPr lang="tr-TR" dirty="0" smtClean="0"/>
          </a:p>
          <a:p>
            <a:r>
              <a:rPr lang="tr-TR" dirty="0" smtClean="0"/>
              <a:t>                           - </a:t>
            </a:r>
            <a:r>
              <a:rPr lang="tr-TR" dirty="0" err="1" smtClean="0"/>
              <a:t>Type</a:t>
            </a:r>
            <a:r>
              <a:rPr lang="tr-TR" dirty="0" smtClean="0"/>
              <a:t> 2 </a:t>
            </a:r>
            <a:r>
              <a:rPr lang="tr-TR" dirty="0" err="1" smtClean="0"/>
              <a:t>diabetes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309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6- EPIGENETIC ALTERATIONS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tr-TR" dirty="0" smtClean="0"/>
          </a:p>
          <a:p>
            <a:pPr>
              <a:buFontTx/>
              <a:buChar char="-"/>
            </a:pPr>
            <a:r>
              <a:rPr lang="tr-TR" dirty="0" smtClean="0"/>
              <a:t>- </a:t>
            </a:r>
            <a:r>
              <a:rPr lang="tr-TR" dirty="0" err="1" smtClean="0"/>
              <a:t>Histone</a:t>
            </a:r>
            <a:r>
              <a:rPr lang="tr-TR" dirty="0" smtClean="0"/>
              <a:t> </a:t>
            </a:r>
            <a:r>
              <a:rPr lang="tr-TR" dirty="0" err="1" smtClean="0"/>
              <a:t>Modifications</a:t>
            </a:r>
            <a:endParaRPr lang="tr-TR" dirty="0" smtClean="0"/>
          </a:p>
          <a:p>
            <a:pPr>
              <a:buFontTx/>
              <a:buChar char="-"/>
            </a:pPr>
            <a:r>
              <a:rPr lang="tr-TR" dirty="0" smtClean="0"/>
              <a:t>- DNA </a:t>
            </a:r>
            <a:r>
              <a:rPr lang="tr-TR" dirty="0" err="1" smtClean="0"/>
              <a:t>Methylation</a:t>
            </a:r>
            <a:endParaRPr lang="tr-TR" dirty="0" smtClean="0"/>
          </a:p>
          <a:p>
            <a:pPr>
              <a:buFontTx/>
              <a:buChar char="-"/>
            </a:pPr>
            <a:r>
              <a:rPr lang="tr-TR" dirty="0" smtClean="0"/>
              <a:t>- </a:t>
            </a:r>
            <a:r>
              <a:rPr lang="tr-TR" dirty="0" err="1" smtClean="0"/>
              <a:t>Chromatin</a:t>
            </a:r>
            <a:r>
              <a:rPr lang="tr-TR" dirty="0" smtClean="0"/>
              <a:t> </a:t>
            </a:r>
            <a:r>
              <a:rPr lang="tr-TR" dirty="0" err="1" smtClean="0"/>
              <a:t>Remodeling</a:t>
            </a:r>
            <a:endParaRPr lang="tr-TR" dirty="0"/>
          </a:p>
          <a:p>
            <a:pPr>
              <a:buFontTx/>
              <a:buChar char="-"/>
            </a:pPr>
            <a:r>
              <a:rPr lang="tr-TR" dirty="0" smtClean="0"/>
              <a:t>- </a:t>
            </a:r>
            <a:r>
              <a:rPr lang="tr-TR" dirty="0" err="1" smtClean="0"/>
              <a:t>Transcriptional</a:t>
            </a:r>
            <a:r>
              <a:rPr lang="tr-TR" dirty="0" smtClean="0"/>
              <a:t> </a:t>
            </a:r>
            <a:r>
              <a:rPr lang="tr-TR" dirty="0" err="1" smtClean="0"/>
              <a:t>alterations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7921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Epigenetic</a:t>
            </a:r>
            <a:r>
              <a:rPr lang="tr-TR" dirty="0" smtClean="0"/>
              <a:t> </a:t>
            </a:r>
            <a:r>
              <a:rPr lang="tr-TR" dirty="0" err="1" smtClean="0"/>
              <a:t>Alterations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May be </a:t>
            </a:r>
            <a:r>
              <a:rPr lang="tr-TR" dirty="0" err="1" smtClean="0"/>
              <a:t>reversible</a:t>
            </a:r>
            <a:r>
              <a:rPr lang="tr-TR" dirty="0" smtClean="0"/>
              <a:t> </a:t>
            </a:r>
            <a:r>
              <a:rPr lang="tr-TR" dirty="0" err="1" smtClean="0"/>
              <a:t>so</a:t>
            </a:r>
            <a:r>
              <a:rPr lang="tr-TR" dirty="0" smtClean="0"/>
              <a:t>, </a:t>
            </a:r>
            <a:r>
              <a:rPr lang="tr-TR" dirty="0" err="1" smtClean="0"/>
              <a:t>understanding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manipulating</a:t>
            </a:r>
            <a:r>
              <a:rPr lang="tr-TR" dirty="0" smtClean="0"/>
              <a:t>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changes</a:t>
            </a:r>
            <a:r>
              <a:rPr lang="tr-TR" dirty="0" smtClean="0"/>
              <a:t> can </a:t>
            </a:r>
            <a:r>
              <a:rPr lang="tr-TR" dirty="0" err="1" smtClean="0"/>
              <a:t>promise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improving</a:t>
            </a:r>
            <a:r>
              <a:rPr lang="tr-TR" dirty="0" smtClean="0"/>
              <a:t> </a:t>
            </a:r>
            <a:r>
              <a:rPr lang="tr-TR" dirty="0" err="1" smtClean="0"/>
              <a:t>age-related</a:t>
            </a:r>
            <a:r>
              <a:rPr lang="tr-TR" dirty="0" smtClean="0"/>
              <a:t> </a:t>
            </a:r>
            <a:r>
              <a:rPr lang="tr-TR" dirty="0" err="1" smtClean="0"/>
              <a:t>diseases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6616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7031" y="599090"/>
            <a:ext cx="8596668" cy="1320800"/>
          </a:xfrm>
        </p:spPr>
        <p:txBody>
          <a:bodyPr/>
          <a:lstStyle/>
          <a:p>
            <a:r>
              <a:rPr lang="tr-TR" dirty="0" err="1" smtClean="0"/>
              <a:t>Fig</a:t>
            </a:r>
            <a:r>
              <a:rPr lang="tr-TR" dirty="0" smtClean="0"/>
              <a:t>. 8: </a:t>
            </a:r>
            <a:r>
              <a:rPr lang="tr-TR" dirty="0" err="1" smtClean="0"/>
              <a:t>Epigenetic</a:t>
            </a:r>
            <a:r>
              <a:rPr lang="tr-TR" dirty="0" smtClean="0"/>
              <a:t> </a:t>
            </a:r>
            <a:r>
              <a:rPr lang="tr-TR" dirty="0" err="1" smtClean="0"/>
              <a:t>Alterations</a:t>
            </a:r>
            <a:endParaRPr lang="tr-TR" dirty="0"/>
          </a:p>
        </p:txBody>
      </p:sp>
      <p:pic>
        <p:nvPicPr>
          <p:cNvPr id="4" name="3 İçerik Yer Tutucusu" descr="fig 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878" y="1754848"/>
            <a:ext cx="8529565" cy="3668490"/>
          </a:xfrm>
        </p:spPr>
      </p:pic>
    </p:spTree>
    <p:extLst>
      <p:ext uri="{BB962C8B-B14F-4D97-AF65-F5344CB8AC3E}">
        <p14:creationId xmlns:p14="http://schemas.microsoft.com/office/powerpoint/2010/main" val="1986868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</a:t>
            </a:r>
            <a:r>
              <a:rPr lang="tr-TR" dirty="0" smtClean="0"/>
              <a:t>-STEM CELL EXHAUSTION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decrease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regenerative</a:t>
            </a:r>
            <a:r>
              <a:rPr lang="tr-TR" dirty="0" smtClean="0"/>
              <a:t> </a:t>
            </a:r>
            <a:r>
              <a:rPr lang="tr-TR" dirty="0" err="1" smtClean="0"/>
              <a:t>potential</a:t>
            </a:r>
            <a:r>
              <a:rPr lang="tr-TR" dirty="0" smtClean="0"/>
              <a:t> of </a:t>
            </a:r>
            <a:r>
              <a:rPr lang="tr-TR" dirty="0" err="1" smtClean="0"/>
              <a:t>tissues</a:t>
            </a:r>
            <a:r>
              <a:rPr lang="tr-TR" dirty="0" smtClean="0"/>
              <a:t> is </a:t>
            </a:r>
            <a:r>
              <a:rPr lang="tr-TR" dirty="0" err="1" smtClean="0"/>
              <a:t>another</a:t>
            </a:r>
            <a:r>
              <a:rPr lang="tr-TR" dirty="0" smtClean="0"/>
              <a:t> </a:t>
            </a:r>
            <a:r>
              <a:rPr lang="tr-TR" dirty="0" err="1" smtClean="0"/>
              <a:t>characterictic</a:t>
            </a:r>
            <a:r>
              <a:rPr lang="tr-TR" dirty="0" smtClean="0"/>
              <a:t> of </a:t>
            </a:r>
            <a:r>
              <a:rPr lang="tr-TR" dirty="0" err="1" smtClean="0"/>
              <a:t>aging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</a:t>
            </a:r>
            <a:r>
              <a:rPr lang="tr-TR" dirty="0" err="1" smtClean="0"/>
              <a:t>Ex</a:t>
            </a:r>
            <a:r>
              <a:rPr lang="tr-TR" dirty="0" smtClean="0"/>
              <a:t>. </a:t>
            </a:r>
            <a:r>
              <a:rPr lang="tr-TR" dirty="0" err="1" smtClean="0"/>
              <a:t>Decline</a:t>
            </a:r>
            <a:r>
              <a:rPr lang="tr-TR" dirty="0" smtClean="0"/>
              <a:t> in </a:t>
            </a:r>
            <a:r>
              <a:rPr lang="tr-TR" dirty="0" err="1" smtClean="0"/>
              <a:t>Hematopoiesis</a:t>
            </a:r>
            <a:r>
              <a:rPr lang="tr-TR" dirty="0" smtClean="0"/>
              <a:t> ---------- </a:t>
            </a:r>
            <a:r>
              <a:rPr lang="tr-TR" dirty="0" err="1" smtClean="0"/>
              <a:t>Decrease</a:t>
            </a:r>
            <a:r>
              <a:rPr lang="tr-TR" dirty="0" smtClean="0"/>
              <a:t> in </a:t>
            </a:r>
            <a:r>
              <a:rPr lang="tr-TR" dirty="0" err="1" smtClean="0"/>
              <a:t>immune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8920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In</a:t>
            </a:r>
            <a:r>
              <a:rPr lang="tr-TR" dirty="0" smtClean="0"/>
              <a:t> anti-</a:t>
            </a:r>
            <a:r>
              <a:rPr lang="tr-TR" dirty="0" err="1" smtClean="0"/>
              <a:t>aging</a:t>
            </a:r>
            <a:r>
              <a:rPr lang="tr-TR" dirty="0" smtClean="0"/>
              <a:t> </a:t>
            </a:r>
            <a:r>
              <a:rPr lang="tr-TR" dirty="0" err="1" smtClean="0"/>
              <a:t>strategies</a:t>
            </a:r>
            <a:r>
              <a:rPr lang="tr-TR" dirty="0" smtClean="0"/>
              <a:t>, </a:t>
            </a:r>
            <a:r>
              <a:rPr lang="tr-TR" dirty="0" err="1" smtClean="0"/>
              <a:t>stem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rejuvenation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helpful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3978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8- DEREGULATED NUTRIENT SENSING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412" y="2190406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Diet</a:t>
            </a:r>
            <a:r>
              <a:rPr lang="tr-TR" dirty="0" smtClean="0"/>
              <a:t> </a:t>
            </a:r>
            <a:r>
              <a:rPr lang="tr-TR" dirty="0" err="1" smtClean="0"/>
              <a:t>intake</a:t>
            </a:r>
            <a:r>
              <a:rPr lang="tr-TR" dirty="0" smtClean="0"/>
              <a:t> is </a:t>
            </a:r>
            <a:r>
              <a:rPr lang="tr-TR" dirty="0" err="1" smtClean="0"/>
              <a:t>important</a:t>
            </a:r>
            <a:r>
              <a:rPr lang="tr-TR" dirty="0" smtClean="0"/>
              <a:t> in </a:t>
            </a:r>
            <a:r>
              <a:rPr lang="tr-TR" dirty="0" err="1" smtClean="0"/>
              <a:t>aging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it is </a:t>
            </a:r>
            <a:r>
              <a:rPr lang="tr-TR" dirty="0" err="1" smtClean="0"/>
              <a:t>shown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decreased</a:t>
            </a:r>
            <a:r>
              <a:rPr lang="tr-TR" dirty="0" smtClean="0"/>
              <a:t> </a:t>
            </a:r>
            <a:r>
              <a:rPr lang="tr-TR" dirty="0" err="1" smtClean="0"/>
              <a:t>nutrient</a:t>
            </a:r>
            <a:r>
              <a:rPr lang="tr-TR" dirty="0" smtClean="0"/>
              <a:t> </a:t>
            </a:r>
            <a:r>
              <a:rPr lang="tr-TR" dirty="0" err="1" smtClean="0"/>
              <a:t>signaling</a:t>
            </a:r>
            <a:r>
              <a:rPr lang="tr-TR" dirty="0" smtClean="0"/>
              <a:t> </a:t>
            </a:r>
            <a:r>
              <a:rPr lang="tr-TR" dirty="0" err="1" smtClean="0"/>
              <a:t>extends</a:t>
            </a:r>
            <a:r>
              <a:rPr lang="tr-TR" dirty="0" smtClean="0"/>
              <a:t> </a:t>
            </a:r>
            <a:r>
              <a:rPr lang="tr-TR" dirty="0" err="1" smtClean="0"/>
              <a:t>longevity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903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</a:t>
            </a:r>
            <a:r>
              <a:rPr lang="tr-TR" dirty="0" err="1" smtClean="0"/>
              <a:t>Biological</a:t>
            </a:r>
            <a:r>
              <a:rPr lang="tr-TR" dirty="0" smtClean="0"/>
              <a:t> </a:t>
            </a:r>
            <a:r>
              <a:rPr lang="tr-TR" dirty="0" err="1" smtClean="0"/>
              <a:t>Mechanism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sz="2400" dirty="0" smtClean="0"/>
              <a:t>   </a:t>
            </a:r>
          </a:p>
          <a:p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exact</a:t>
            </a:r>
            <a:r>
              <a:rPr lang="tr-TR" sz="2400" dirty="0" smtClean="0"/>
              <a:t> </a:t>
            </a:r>
            <a:r>
              <a:rPr lang="tr-TR" sz="2400" dirty="0" err="1" smtClean="0"/>
              <a:t>mechanism</a:t>
            </a:r>
            <a:r>
              <a:rPr lang="tr-TR" sz="2400" dirty="0" smtClean="0"/>
              <a:t> of </a:t>
            </a:r>
            <a:r>
              <a:rPr lang="tr-TR" sz="2400" dirty="0" err="1" smtClean="0"/>
              <a:t>aging</a:t>
            </a:r>
            <a:r>
              <a:rPr lang="tr-TR" sz="2400" dirty="0" smtClean="0"/>
              <a:t> is not </a:t>
            </a:r>
            <a:r>
              <a:rPr lang="tr-TR" sz="2400" dirty="0" err="1" smtClean="0"/>
              <a:t>precisely</a:t>
            </a:r>
            <a:r>
              <a:rPr lang="tr-TR" sz="2400" dirty="0" smtClean="0"/>
              <a:t> </a:t>
            </a:r>
            <a:r>
              <a:rPr lang="tr-TR" sz="2400" dirty="0" err="1" smtClean="0"/>
              <a:t>known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06674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217" y="630621"/>
            <a:ext cx="8596668" cy="1320800"/>
          </a:xfrm>
        </p:spPr>
        <p:txBody>
          <a:bodyPr/>
          <a:lstStyle/>
          <a:p>
            <a:r>
              <a:rPr lang="tr-TR" dirty="0" err="1" smtClean="0"/>
              <a:t>Figure</a:t>
            </a:r>
            <a:r>
              <a:rPr lang="tr-TR" dirty="0" smtClean="0"/>
              <a:t> 9: </a:t>
            </a:r>
            <a:r>
              <a:rPr lang="tr-TR" dirty="0" err="1" smtClean="0"/>
              <a:t>Metabolic</a:t>
            </a:r>
            <a:r>
              <a:rPr lang="tr-TR" dirty="0" smtClean="0"/>
              <a:t> </a:t>
            </a:r>
            <a:r>
              <a:rPr lang="tr-TR" dirty="0" err="1" smtClean="0"/>
              <a:t>alterations</a:t>
            </a:r>
            <a:endParaRPr lang="tr-TR" dirty="0"/>
          </a:p>
        </p:txBody>
      </p:sp>
      <p:pic>
        <p:nvPicPr>
          <p:cNvPr id="4" name="3 İçerik Yer Tutucusu" descr="fig 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096" y="1475632"/>
            <a:ext cx="7010400" cy="4894808"/>
          </a:xfrm>
        </p:spPr>
      </p:pic>
    </p:spTree>
    <p:extLst>
      <p:ext uri="{BB962C8B-B14F-4D97-AF65-F5344CB8AC3E}">
        <p14:creationId xmlns:p14="http://schemas.microsoft.com/office/powerpoint/2010/main" val="615732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9- </a:t>
            </a:r>
            <a:r>
              <a:rPr lang="tr-TR" dirty="0"/>
              <a:t>CELLULAR SENESCENCE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stable</a:t>
            </a:r>
            <a:r>
              <a:rPr lang="tr-TR" dirty="0" smtClean="0"/>
              <a:t> </a:t>
            </a:r>
            <a:r>
              <a:rPr lang="tr-TR" dirty="0" err="1" smtClean="0"/>
              <a:t>arrest</a:t>
            </a:r>
            <a:r>
              <a:rPr lang="tr-TR" dirty="0" smtClean="0"/>
              <a:t> of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cycle</a:t>
            </a:r>
            <a:r>
              <a:rPr lang="tr-TR" dirty="0" smtClean="0"/>
              <a:t> </a:t>
            </a:r>
            <a:r>
              <a:rPr lang="tr-TR" dirty="0" err="1" smtClean="0"/>
              <a:t>coupled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stereotyped</a:t>
            </a:r>
            <a:r>
              <a:rPr lang="tr-TR" dirty="0" smtClean="0"/>
              <a:t> </a:t>
            </a:r>
            <a:r>
              <a:rPr lang="tr-TR" dirty="0" err="1" smtClean="0"/>
              <a:t>phenotypic</a:t>
            </a:r>
            <a:r>
              <a:rPr lang="tr-TR" dirty="0" smtClean="0"/>
              <a:t> </a:t>
            </a:r>
            <a:r>
              <a:rPr lang="tr-TR" dirty="0" err="1" smtClean="0"/>
              <a:t>changes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8823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4079" y="462455"/>
            <a:ext cx="8596668" cy="1320800"/>
          </a:xfrm>
        </p:spPr>
        <p:txBody>
          <a:bodyPr/>
          <a:lstStyle/>
          <a:p>
            <a:r>
              <a:rPr lang="tr-TR" dirty="0" err="1" smtClean="0"/>
              <a:t>Figure</a:t>
            </a:r>
            <a:r>
              <a:rPr lang="tr-TR" dirty="0" smtClean="0"/>
              <a:t> 10: </a:t>
            </a:r>
            <a:r>
              <a:rPr lang="tr-TR" dirty="0" err="1" smtClean="0"/>
              <a:t>Cellular</a:t>
            </a:r>
            <a:r>
              <a:rPr lang="tr-TR" dirty="0" smtClean="0"/>
              <a:t> </a:t>
            </a:r>
            <a:r>
              <a:rPr lang="tr-TR" dirty="0" err="1" smtClean="0"/>
              <a:t>Senescence</a:t>
            </a:r>
            <a:endParaRPr lang="tr-TR" dirty="0"/>
          </a:p>
        </p:txBody>
      </p:sp>
      <p:pic>
        <p:nvPicPr>
          <p:cNvPr id="4" name="3 İçerik Yer Tutucusu" descr="fig 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428" y="1369701"/>
            <a:ext cx="6768662" cy="4964086"/>
          </a:xfrm>
        </p:spPr>
      </p:pic>
    </p:spTree>
    <p:extLst>
      <p:ext uri="{BB962C8B-B14F-4D97-AF65-F5344CB8AC3E}">
        <p14:creationId xmlns:p14="http://schemas.microsoft.com/office/powerpoint/2010/main" val="3978535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Figure</a:t>
            </a:r>
            <a:r>
              <a:rPr lang="tr-TR" dirty="0" smtClean="0"/>
              <a:t> 11: </a:t>
            </a:r>
            <a:r>
              <a:rPr lang="tr-TR" dirty="0" err="1" smtClean="0"/>
              <a:t>Aging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Diseases</a:t>
            </a:r>
            <a:endParaRPr lang="tr-TR" dirty="0"/>
          </a:p>
        </p:txBody>
      </p:sp>
      <p:pic>
        <p:nvPicPr>
          <p:cNvPr id="4" name="3 İçerik Yer Tutucusu" descr="JCB_201708092_Fig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048" y="1807780"/>
            <a:ext cx="8137937" cy="5018752"/>
          </a:xfrm>
        </p:spPr>
      </p:pic>
    </p:spTree>
    <p:extLst>
      <p:ext uri="{BB962C8B-B14F-4D97-AF65-F5344CB8AC3E}">
        <p14:creationId xmlns:p14="http://schemas.microsoft.com/office/powerpoint/2010/main" val="2564556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fig 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510" y="1834767"/>
            <a:ext cx="6977424" cy="4545760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457994"/>
            <a:ext cx="9853968" cy="2399506"/>
          </a:xfrm>
        </p:spPr>
        <p:txBody>
          <a:bodyPr>
            <a:norm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Fıgure</a:t>
            </a:r>
            <a:r>
              <a:rPr lang="tr-TR" dirty="0" smtClean="0"/>
              <a:t> 12: How can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extend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life </a:t>
            </a:r>
            <a:r>
              <a:rPr lang="tr-TR" dirty="0" err="1" smtClean="0"/>
              <a:t>span</a:t>
            </a:r>
            <a:r>
              <a:rPr lang="tr-TR" dirty="0" smtClean="0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5618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</a:t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                     </a:t>
            </a:r>
            <a:r>
              <a:rPr lang="tr-TR" dirty="0" err="1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Bruce </a:t>
            </a:r>
            <a:r>
              <a:rPr lang="tr-TR" dirty="0" err="1" smtClean="0"/>
              <a:t>Alberts</a:t>
            </a:r>
            <a:r>
              <a:rPr lang="tr-TR" dirty="0" smtClean="0"/>
              <a:t>, </a:t>
            </a:r>
            <a:r>
              <a:rPr lang="tr-TR" dirty="0" err="1" smtClean="0"/>
              <a:t>Alexander</a:t>
            </a:r>
            <a:r>
              <a:rPr lang="tr-TR" dirty="0" smtClean="0"/>
              <a:t> Johnson, </a:t>
            </a:r>
            <a:r>
              <a:rPr lang="tr-TR" dirty="0" err="1" smtClean="0"/>
              <a:t>Julian</a:t>
            </a:r>
            <a:r>
              <a:rPr lang="tr-TR" dirty="0" smtClean="0"/>
              <a:t> </a:t>
            </a:r>
            <a:r>
              <a:rPr lang="tr-TR" dirty="0" err="1" smtClean="0"/>
              <a:t>Lewis</a:t>
            </a:r>
            <a:r>
              <a:rPr lang="tr-TR" dirty="0" smtClean="0"/>
              <a:t>, </a:t>
            </a:r>
            <a:r>
              <a:rPr lang="tr-TR" dirty="0" err="1" smtClean="0"/>
              <a:t>David</a:t>
            </a:r>
            <a:r>
              <a:rPr lang="tr-TR" dirty="0" smtClean="0"/>
              <a:t> Morgan, Martin </a:t>
            </a:r>
            <a:r>
              <a:rPr lang="tr-TR" dirty="0" err="1" smtClean="0"/>
              <a:t>Raff</a:t>
            </a:r>
            <a:r>
              <a:rPr lang="tr-TR" dirty="0" smtClean="0"/>
              <a:t>, </a:t>
            </a:r>
            <a:r>
              <a:rPr lang="tr-TR" dirty="0" err="1" smtClean="0"/>
              <a:t>Keith</a:t>
            </a:r>
            <a:r>
              <a:rPr lang="tr-TR" dirty="0" smtClean="0"/>
              <a:t> </a:t>
            </a:r>
            <a:r>
              <a:rPr lang="tr-TR" dirty="0" err="1" smtClean="0"/>
              <a:t>Roberts</a:t>
            </a:r>
            <a:r>
              <a:rPr lang="tr-TR" dirty="0" smtClean="0"/>
              <a:t>, Peter </a:t>
            </a:r>
            <a:r>
              <a:rPr lang="tr-TR" dirty="0" err="1" smtClean="0"/>
              <a:t>Walter</a:t>
            </a:r>
            <a:r>
              <a:rPr lang="tr-TR" dirty="0" smtClean="0"/>
              <a:t>-</a:t>
            </a:r>
            <a:r>
              <a:rPr lang="tr-TR" dirty="0" err="1" smtClean="0"/>
              <a:t>Molecular</a:t>
            </a:r>
            <a:r>
              <a:rPr lang="tr-TR" dirty="0" smtClean="0"/>
              <a:t> </a:t>
            </a:r>
            <a:r>
              <a:rPr lang="tr-TR" dirty="0" err="1" smtClean="0"/>
              <a:t>Biology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-</a:t>
            </a:r>
            <a:r>
              <a:rPr lang="tr-TR" dirty="0" err="1" smtClean="0"/>
              <a:t>Garland</a:t>
            </a:r>
            <a:r>
              <a:rPr lang="tr-TR" dirty="0" smtClean="0"/>
              <a:t> </a:t>
            </a:r>
            <a:r>
              <a:rPr lang="tr-TR" dirty="0" err="1" smtClean="0"/>
              <a:t>Science</a:t>
            </a:r>
            <a:r>
              <a:rPr lang="tr-TR" dirty="0" smtClean="0"/>
              <a:t> (2015)</a:t>
            </a:r>
          </a:p>
          <a:p>
            <a:r>
              <a:rPr lang="en-US" dirty="0" smtClean="0"/>
              <a:t>Geoffrey M. Cooper &amp; Robert E. </a:t>
            </a:r>
            <a:r>
              <a:rPr lang="en-US" dirty="0" err="1" smtClean="0"/>
              <a:t>Hausman</a:t>
            </a:r>
            <a:r>
              <a:rPr lang="en-US" dirty="0" smtClean="0"/>
              <a:t>-The Cell. A Molecular Approach-</a:t>
            </a:r>
            <a:r>
              <a:rPr lang="en-US" dirty="0" err="1" smtClean="0"/>
              <a:t>Sinauer</a:t>
            </a:r>
            <a:r>
              <a:rPr lang="en-US" dirty="0" smtClean="0"/>
              <a:t> Associates (2007)</a:t>
            </a:r>
            <a:endParaRPr lang="tr-TR" dirty="0" smtClean="0"/>
          </a:p>
          <a:p>
            <a:r>
              <a:rPr lang="tr-TR" dirty="0" err="1" smtClean="0"/>
              <a:t>Harvey</a:t>
            </a:r>
            <a:r>
              <a:rPr lang="tr-TR" dirty="0" smtClean="0"/>
              <a:t> </a:t>
            </a:r>
            <a:r>
              <a:rPr lang="tr-TR" dirty="0" err="1" smtClean="0"/>
              <a:t>Lodish</a:t>
            </a:r>
            <a:r>
              <a:rPr lang="tr-TR" dirty="0" smtClean="0"/>
              <a:t>, </a:t>
            </a:r>
            <a:r>
              <a:rPr lang="tr-TR" dirty="0" err="1" smtClean="0"/>
              <a:t>Arnold</a:t>
            </a:r>
            <a:r>
              <a:rPr lang="tr-TR" dirty="0" smtClean="0"/>
              <a:t> Berk, </a:t>
            </a:r>
            <a:r>
              <a:rPr lang="tr-TR" dirty="0" err="1" smtClean="0"/>
              <a:t>Chris</a:t>
            </a:r>
            <a:r>
              <a:rPr lang="tr-TR" dirty="0" smtClean="0"/>
              <a:t> A. </a:t>
            </a:r>
            <a:r>
              <a:rPr lang="tr-TR" dirty="0" err="1" smtClean="0"/>
              <a:t>Kaiser</a:t>
            </a:r>
            <a:r>
              <a:rPr lang="tr-TR" dirty="0" smtClean="0"/>
              <a:t>, </a:t>
            </a:r>
            <a:r>
              <a:rPr lang="tr-TR" dirty="0" err="1" smtClean="0"/>
              <a:t>Monty</a:t>
            </a:r>
            <a:r>
              <a:rPr lang="tr-TR" dirty="0" smtClean="0"/>
              <a:t> </a:t>
            </a:r>
            <a:r>
              <a:rPr lang="tr-TR" dirty="0" err="1" smtClean="0"/>
              <a:t>Krieger</a:t>
            </a:r>
            <a:r>
              <a:rPr lang="tr-TR" dirty="0" smtClean="0"/>
              <a:t>, </a:t>
            </a:r>
            <a:r>
              <a:rPr lang="tr-TR" dirty="0" err="1" smtClean="0"/>
              <a:t>Matthew</a:t>
            </a:r>
            <a:r>
              <a:rPr lang="tr-TR" dirty="0" smtClean="0"/>
              <a:t> P. </a:t>
            </a:r>
            <a:r>
              <a:rPr lang="tr-TR" dirty="0" err="1" smtClean="0"/>
              <a:t>Scott</a:t>
            </a:r>
            <a:r>
              <a:rPr lang="tr-TR" dirty="0" smtClean="0"/>
              <a:t>, </a:t>
            </a:r>
            <a:r>
              <a:rPr lang="tr-TR" dirty="0" err="1" smtClean="0"/>
              <a:t>Anthony</a:t>
            </a:r>
            <a:r>
              <a:rPr lang="tr-TR" dirty="0" smtClean="0"/>
              <a:t> </a:t>
            </a:r>
            <a:r>
              <a:rPr lang="tr-TR" dirty="0" err="1" smtClean="0"/>
              <a:t>Bretscher</a:t>
            </a:r>
            <a:r>
              <a:rPr lang="tr-TR" dirty="0" smtClean="0"/>
              <a:t>, </a:t>
            </a:r>
            <a:r>
              <a:rPr lang="tr-TR" dirty="0" err="1" smtClean="0"/>
              <a:t>Hidde</a:t>
            </a:r>
            <a:r>
              <a:rPr lang="tr-TR" dirty="0" smtClean="0"/>
              <a:t> </a:t>
            </a:r>
            <a:r>
              <a:rPr lang="tr-TR" dirty="0" err="1" smtClean="0"/>
              <a:t>Ploegh</a:t>
            </a:r>
            <a:r>
              <a:rPr lang="tr-TR" dirty="0" smtClean="0"/>
              <a:t>, Paul </a:t>
            </a:r>
            <a:r>
              <a:rPr lang="tr-TR" dirty="0" err="1" smtClean="0"/>
              <a:t>Matsudaira</a:t>
            </a:r>
            <a:r>
              <a:rPr lang="tr-TR" dirty="0" smtClean="0"/>
              <a:t>-</a:t>
            </a:r>
            <a:r>
              <a:rPr lang="tr-TR" dirty="0" err="1" smtClean="0"/>
              <a:t>Molecular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Biology</a:t>
            </a:r>
            <a:r>
              <a:rPr lang="tr-TR" dirty="0" smtClean="0"/>
              <a:t> (</a:t>
            </a:r>
            <a:r>
              <a:rPr lang="tr-TR" dirty="0" err="1" smtClean="0"/>
              <a:t>Lodish</a:t>
            </a:r>
            <a:r>
              <a:rPr lang="tr-TR" dirty="0" smtClean="0"/>
              <a:t>, </a:t>
            </a:r>
            <a:r>
              <a:rPr lang="tr-TR" dirty="0" err="1" smtClean="0"/>
              <a:t>Sixth</a:t>
            </a:r>
            <a:r>
              <a:rPr lang="tr-TR" dirty="0" smtClean="0"/>
              <a:t> </a:t>
            </a:r>
            <a:r>
              <a:rPr lang="tr-TR" dirty="0" err="1" smtClean="0"/>
              <a:t>Edition</a:t>
            </a:r>
            <a:r>
              <a:rPr lang="tr-TR" dirty="0" smtClean="0"/>
              <a:t>)-W. H. </a:t>
            </a:r>
            <a:r>
              <a:rPr lang="tr-TR" dirty="0" err="1" smtClean="0"/>
              <a:t>Freeman</a:t>
            </a:r>
            <a:r>
              <a:rPr lang="tr-TR" dirty="0" smtClean="0"/>
              <a:t> (2007)</a:t>
            </a:r>
          </a:p>
          <a:p>
            <a:r>
              <a:rPr lang="tr-TR" dirty="0" err="1" smtClean="0"/>
              <a:t>CarlosLópez</a:t>
            </a:r>
            <a:r>
              <a:rPr lang="tr-TR" dirty="0" smtClean="0"/>
              <a:t>-</a:t>
            </a:r>
            <a:r>
              <a:rPr lang="tr-TR" dirty="0" err="1" smtClean="0"/>
              <a:t>Otín</a:t>
            </a:r>
            <a:r>
              <a:rPr lang="tr-TR" dirty="0" smtClean="0"/>
              <a:t>, </a:t>
            </a:r>
            <a:r>
              <a:rPr lang="tr-TR" dirty="0" err="1" smtClean="0"/>
              <a:t>Maria</a:t>
            </a:r>
            <a:r>
              <a:rPr lang="tr-TR" dirty="0" smtClean="0"/>
              <a:t> A.</a:t>
            </a:r>
            <a:r>
              <a:rPr lang="tr-TR" dirty="0" err="1" smtClean="0"/>
              <a:t>Blasco</a:t>
            </a:r>
            <a:r>
              <a:rPr lang="tr-TR" dirty="0" smtClean="0"/>
              <a:t>,</a:t>
            </a:r>
            <a:r>
              <a:rPr lang="tr-TR" dirty="0" err="1" smtClean="0"/>
              <a:t>Linda</a:t>
            </a:r>
            <a:r>
              <a:rPr lang="tr-TR" dirty="0" smtClean="0"/>
              <a:t> </a:t>
            </a:r>
            <a:r>
              <a:rPr lang="tr-TR" dirty="0" err="1" smtClean="0"/>
              <a:t>Partridge</a:t>
            </a:r>
            <a:r>
              <a:rPr lang="tr-TR" dirty="0" smtClean="0"/>
              <a:t>,</a:t>
            </a:r>
            <a:r>
              <a:rPr lang="tr-TR" dirty="0" err="1" smtClean="0"/>
              <a:t>Manuel</a:t>
            </a:r>
            <a:r>
              <a:rPr lang="tr-TR" dirty="0" smtClean="0"/>
              <a:t> </a:t>
            </a:r>
            <a:r>
              <a:rPr lang="tr-TR" dirty="0" err="1" smtClean="0"/>
              <a:t>Serrano</a:t>
            </a:r>
            <a:r>
              <a:rPr lang="tr-TR" dirty="0" smtClean="0"/>
              <a:t>, </a:t>
            </a:r>
            <a:r>
              <a:rPr lang="tr-TR" dirty="0" err="1" smtClean="0"/>
              <a:t>Guido</a:t>
            </a:r>
            <a:r>
              <a:rPr lang="tr-TR" dirty="0" smtClean="0"/>
              <a:t> </a:t>
            </a:r>
            <a:r>
              <a:rPr lang="tr-TR" dirty="0" err="1" smtClean="0"/>
              <a:t>Kroemer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Hallmarks</a:t>
            </a:r>
            <a:r>
              <a:rPr lang="tr-TR" dirty="0" smtClean="0"/>
              <a:t> of </a:t>
            </a:r>
            <a:r>
              <a:rPr lang="tr-TR" dirty="0" err="1" smtClean="0"/>
              <a:t>Aging</a:t>
            </a:r>
            <a:r>
              <a:rPr lang="tr-TR" dirty="0" smtClean="0"/>
              <a:t>.</a:t>
            </a:r>
            <a:r>
              <a:rPr lang="fr-FR" dirty="0" smtClean="0"/>
              <a:t> Volume 153, Issue 6, </a:t>
            </a:r>
            <a:r>
              <a:rPr lang="tr-TR" dirty="0"/>
              <a:t>(</a:t>
            </a:r>
            <a:r>
              <a:rPr lang="fr-FR" dirty="0" smtClean="0"/>
              <a:t>2013</a:t>
            </a:r>
            <a:r>
              <a:rPr lang="tr-TR" dirty="0" smtClean="0"/>
              <a:t>)</a:t>
            </a:r>
            <a:r>
              <a:rPr lang="fr-FR" dirty="0" smtClean="0"/>
              <a:t>, Pages 1194-1217</a:t>
            </a:r>
          </a:p>
          <a:p>
            <a:r>
              <a:rPr lang="en-US" dirty="0" err="1" smtClean="0"/>
              <a:t>Domhnall</a:t>
            </a:r>
            <a:r>
              <a:rPr lang="en-US" dirty="0" smtClean="0"/>
              <a:t> McHugh and </a:t>
            </a:r>
            <a:r>
              <a:rPr lang="en-US" dirty="0" err="1" smtClean="0"/>
              <a:t>Jesús</a:t>
            </a:r>
            <a:r>
              <a:rPr lang="en-US" dirty="0" smtClean="0"/>
              <a:t> Gil</a:t>
            </a:r>
            <a:r>
              <a:rPr lang="tr-TR" dirty="0" smtClean="0"/>
              <a:t>, </a:t>
            </a:r>
            <a:r>
              <a:rPr lang="en-US" dirty="0" smtClean="0"/>
              <a:t>Senescence and aging: Causes, consequences, and therapeutic avenues</a:t>
            </a:r>
            <a:r>
              <a:rPr lang="tr-TR" dirty="0" smtClean="0"/>
              <a:t>. J Cell </a:t>
            </a:r>
            <a:r>
              <a:rPr lang="tr-TR" dirty="0" err="1" smtClean="0"/>
              <a:t>Biol</a:t>
            </a:r>
            <a:r>
              <a:rPr lang="tr-TR" dirty="0" smtClean="0"/>
              <a:t>. (2018) Jan 2; 217(1): 65–77.</a:t>
            </a:r>
            <a:endParaRPr lang="en-US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027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</a:t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                       AGING;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is </a:t>
            </a:r>
            <a:r>
              <a:rPr lang="tr-TR" dirty="0" err="1" smtClean="0"/>
              <a:t>directly</a:t>
            </a:r>
            <a:r>
              <a:rPr lang="tr-TR" dirty="0" smtClean="0"/>
              <a:t> </a:t>
            </a:r>
            <a:r>
              <a:rPr lang="tr-TR" dirty="0" err="1" smtClean="0"/>
              <a:t>related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disorders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as;</a:t>
            </a:r>
          </a:p>
          <a:p>
            <a:endParaRPr lang="tr-TR" dirty="0"/>
          </a:p>
          <a:p>
            <a:r>
              <a:rPr lang="tr-TR" dirty="0" smtClean="0"/>
              <a:t>- </a:t>
            </a:r>
            <a:r>
              <a:rPr lang="tr-TR" dirty="0" err="1" smtClean="0"/>
              <a:t>Cancer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Cardiovascular</a:t>
            </a:r>
            <a:r>
              <a:rPr lang="tr-TR" dirty="0" smtClean="0"/>
              <a:t> </a:t>
            </a:r>
            <a:r>
              <a:rPr lang="tr-TR" dirty="0" err="1" smtClean="0"/>
              <a:t>diseases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Diabetes</a:t>
            </a:r>
            <a:r>
              <a:rPr lang="tr-TR" dirty="0" smtClean="0"/>
              <a:t> </a:t>
            </a:r>
            <a:r>
              <a:rPr lang="tr-TR" dirty="0" err="1" smtClean="0"/>
              <a:t>mellitus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Neurodegenerative</a:t>
            </a:r>
            <a:r>
              <a:rPr lang="tr-TR" dirty="0" smtClean="0"/>
              <a:t> </a:t>
            </a:r>
            <a:r>
              <a:rPr lang="tr-TR" dirty="0" err="1" smtClean="0"/>
              <a:t>disorders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Osteoporosis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Glaucoma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486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                   </a:t>
            </a:r>
            <a:br>
              <a:rPr lang="tr-TR" dirty="0" smtClean="0"/>
            </a:br>
            <a:r>
              <a:rPr lang="tr-TR" dirty="0" smtClean="0"/>
              <a:t>                       LIFE SPAN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Genetic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Pharmacological</a:t>
            </a:r>
            <a:r>
              <a:rPr lang="tr-TR" dirty="0" smtClean="0"/>
              <a:t>  </a:t>
            </a:r>
            <a:r>
              <a:rPr lang="tr-TR" dirty="0" err="1" smtClean="0"/>
              <a:t>ablation</a:t>
            </a:r>
            <a:r>
              <a:rPr lang="tr-TR" dirty="0" smtClean="0"/>
              <a:t> (</a:t>
            </a:r>
            <a:r>
              <a:rPr lang="tr-TR" dirty="0" err="1" smtClean="0"/>
              <a:t>removal</a:t>
            </a:r>
            <a:r>
              <a:rPr lang="tr-TR" dirty="0" smtClean="0"/>
              <a:t>) of </a:t>
            </a:r>
            <a:r>
              <a:rPr lang="tr-TR" dirty="0" err="1" smtClean="0"/>
              <a:t>senescent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r>
              <a:rPr lang="tr-TR" dirty="0" smtClean="0"/>
              <a:t> </a:t>
            </a:r>
            <a:r>
              <a:rPr lang="tr-TR" dirty="0" err="1" smtClean="0"/>
              <a:t>extends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life </a:t>
            </a:r>
            <a:r>
              <a:rPr lang="tr-TR" dirty="0" err="1" smtClean="0"/>
              <a:t>span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improves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r>
              <a:rPr lang="tr-TR" dirty="0" smtClean="0"/>
              <a:t> </a:t>
            </a:r>
            <a:r>
              <a:rPr lang="tr-TR" dirty="0" err="1" smtClean="0"/>
              <a:t>span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981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tr-TR" dirty="0" err="1" smtClean="0"/>
              <a:t>Caenorhabditis</a:t>
            </a:r>
            <a:r>
              <a:rPr lang="tr-TR" dirty="0" smtClean="0"/>
              <a:t> </a:t>
            </a:r>
            <a:r>
              <a:rPr lang="tr-TR" dirty="0" err="1" smtClean="0"/>
              <a:t>elegans</a:t>
            </a:r>
            <a:r>
              <a:rPr lang="tr-TR" dirty="0" smtClean="0"/>
              <a:t> (C. </a:t>
            </a:r>
            <a:r>
              <a:rPr lang="tr-TR" dirty="0" err="1" smtClean="0"/>
              <a:t>Elegans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Is an </a:t>
            </a:r>
            <a:r>
              <a:rPr lang="tr-TR" dirty="0" err="1" smtClean="0"/>
              <a:t>important</a:t>
            </a:r>
            <a:r>
              <a:rPr lang="tr-TR" dirty="0" smtClean="0"/>
              <a:t> </a:t>
            </a:r>
            <a:r>
              <a:rPr lang="tr-TR" dirty="0" err="1" smtClean="0"/>
              <a:t>organism</a:t>
            </a:r>
            <a:r>
              <a:rPr lang="tr-TR" dirty="0" smtClean="0"/>
              <a:t> (</a:t>
            </a:r>
            <a:r>
              <a:rPr lang="tr-TR" dirty="0" err="1" smtClean="0"/>
              <a:t>round</a:t>
            </a:r>
            <a:r>
              <a:rPr lang="tr-TR" dirty="0" smtClean="0"/>
              <a:t> </a:t>
            </a:r>
            <a:r>
              <a:rPr lang="tr-TR" dirty="0" err="1" smtClean="0"/>
              <a:t>worm</a:t>
            </a:r>
            <a:r>
              <a:rPr lang="tr-TR" dirty="0" smtClean="0"/>
              <a:t>) </a:t>
            </a:r>
            <a:r>
              <a:rPr lang="tr-TR" dirty="0" err="1" smtClean="0"/>
              <a:t>that</a:t>
            </a:r>
            <a:r>
              <a:rPr lang="tr-TR" dirty="0" smtClean="0"/>
              <a:t> is </a:t>
            </a:r>
            <a:r>
              <a:rPr lang="tr-TR" dirty="0" err="1" smtClean="0"/>
              <a:t>isolated</a:t>
            </a:r>
            <a:r>
              <a:rPr lang="tr-TR" dirty="0" smtClean="0"/>
              <a:t> as </a:t>
            </a:r>
            <a:r>
              <a:rPr lang="tr-TR" dirty="0" err="1" smtClean="0"/>
              <a:t>long</a:t>
            </a:r>
            <a:r>
              <a:rPr lang="tr-TR" dirty="0" smtClean="0"/>
              <a:t>-</a:t>
            </a:r>
            <a:r>
              <a:rPr lang="tr-TR" dirty="0" err="1" smtClean="0"/>
              <a:t>lived</a:t>
            </a:r>
            <a:r>
              <a:rPr lang="tr-TR" dirty="0" smtClean="0"/>
              <a:t> </a:t>
            </a:r>
            <a:r>
              <a:rPr lang="tr-TR" dirty="0" err="1" smtClean="0"/>
              <a:t>strains</a:t>
            </a:r>
            <a:r>
              <a:rPr lang="tr-TR" dirty="0" smtClean="0"/>
              <a:t> (1983, Klas)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gives</a:t>
            </a:r>
            <a:r>
              <a:rPr lang="tr-TR" dirty="0" smtClean="0"/>
              <a:t> a lot of </a:t>
            </a:r>
            <a:r>
              <a:rPr lang="tr-TR" dirty="0" err="1" smtClean="0"/>
              <a:t>knowledge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molecular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biological</a:t>
            </a:r>
            <a:r>
              <a:rPr lang="tr-TR" dirty="0" smtClean="0"/>
              <a:t>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aging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</a:t>
            </a:r>
            <a:endParaRPr lang="tr-TR" dirty="0"/>
          </a:p>
        </p:txBody>
      </p:sp>
      <p:pic>
        <p:nvPicPr>
          <p:cNvPr id="4" name="3 Resim" descr="1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78" y="3280705"/>
            <a:ext cx="6424369" cy="31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idx="1"/>
          </p:nvPr>
        </p:nvSpPr>
        <p:spPr>
          <a:xfrm>
            <a:off x="677334" y="1765739"/>
            <a:ext cx="8596668" cy="4275624"/>
          </a:xfrm>
        </p:spPr>
        <p:txBody>
          <a:bodyPr/>
          <a:lstStyle/>
          <a:p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organisms</a:t>
            </a:r>
            <a:r>
              <a:rPr lang="tr-TR" dirty="0"/>
              <a:t>; 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can be </a:t>
            </a:r>
            <a:r>
              <a:rPr lang="tr-TR" dirty="0" err="1" smtClean="0"/>
              <a:t>used</a:t>
            </a:r>
            <a:r>
              <a:rPr lang="tr-TR" dirty="0" smtClean="0"/>
              <a:t> in </a:t>
            </a:r>
            <a:r>
              <a:rPr lang="tr-TR" dirty="0" err="1" smtClean="0"/>
              <a:t>aging</a:t>
            </a:r>
            <a:r>
              <a:rPr lang="tr-TR" dirty="0" smtClean="0"/>
              <a:t> </a:t>
            </a:r>
            <a:r>
              <a:rPr lang="tr-TR" dirty="0" err="1" smtClean="0"/>
              <a:t>studies</a:t>
            </a:r>
            <a:r>
              <a:rPr lang="tr-TR" dirty="0" smtClean="0"/>
              <a:t>; </a:t>
            </a:r>
            <a:r>
              <a:rPr lang="tr-TR" dirty="0" err="1" smtClean="0"/>
              <a:t>such</a:t>
            </a:r>
            <a:r>
              <a:rPr lang="tr-TR" dirty="0" smtClean="0"/>
              <a:t> as; </a:t>
            </a:r>
            <a:r>
              <a:rPr lang="tr-TR" dirty="0" err="1" smtClean="0"/>
              <a:t>Drosofila</a:t>
            </a:r>
            <a:r>
              <a:rPr lang="tr-TR" dirty="0" smtClean="0"/>
              <a:t>, </a:t>
            </a:r>
            <a:r>
              <a:rPr lang="tr-TR" dirty="0" err="1" smtClean="0"/>
              <a:t>Mice</a:t>
            </a:r>
            <a:r>
              <a:rPr lang="tr-TR" dirty="0" smtClean="0"/>
              <a:t> </a:t>
            </a:r>
            <a:r>
              <a:rPr lang="tr-TR" dirty="0" err="1" smtClean="0"/>
              <a:t>etc</a:t>
            </a:r>
            <a:r>
              <a:rPr lang="tr-TR" dirty="0" smtClean="0"/>
              <a:t>.   </a:t>
            </a:r>
          </a:p>
          <a:p>
            <a:endParaRPr lang="tr-TR" dirty="0"/>
          </a:p>
        </p:txBody>
      </p:sp>
      <p:pic>
        <p:nvPicPr>
          <p:cNvPr id="4" name="3 Resim" descr="2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925" y="2641545"/>
            <a:ext cx="5145963" cy="3424404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3153103" y="6222123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Drosophila</a:t>
            </a:r>
            <a:r>
              <a:rPr lang="tr-TR" dirty="0" smtClean="0"/>
              <a:t> </a:t>
            </a:r>
            <a:r>
              <a:rPr lang="tr-TR" dirty="0" err="1"/>
              <a:t>m</a:t>
            </a:r>
            <a:r>
              <a:rPr lang="tr-TR" dirty="0" err="1" smtClean="0"/>
              <a:t>elanogaster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49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Aging</a:t>
            </a:r>
            <a:r>
              <a:rPr lang="tr-TR" dirty="0" smtClean="0"/>
              <a:t> </a:t>
            </a:r>
            <a:r>
              <a:rPr lang="tr-TR" dirty="0" err="1" smtClean="0"/>
              <a:t>hallmarks</a:t>
            </a:r>
            <a:r>
              <a:rPr lang="tr-TR" dirty="0" smtClean="0"/>
              <a:t> can be </a:t>
            </a:r>
            <a:r>
              <a:rPr lang="tr-TR" dirty="0" err="1" smtClean="0"/>
              <a:t>divided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categories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1- PRIMARY: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causes</a:t>
            </a:r>
            <a:r>
              <a:rPr lang="tr-TR" dirty="0" smtClean="0"/>
              <a:t> of </a:t>
            </a:r>
            <a:r>
              <a:rPr lang="tr-TR" dirty="0" err="1" smtClean="0"/>
              <a:t>age-related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r>
              <a:rPr lang="tr-TR" dirty="0" smtClean="0"/>
              <a:t>.</a:t>
            </a:r>
          </a:p>
          <a:p>
            <a:r>
              <a:rPr lang="tr-TR" dirty="0" smtClean="0"/>
              <a:t>2- ANTAGONISTIC: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responses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r>
              <a:rPr lang="tr-TR" dirty="0" smtClean="0"/>
              <a:t>.</a:t>
            </a:r>
          </a:p>
          <a:p>
            <a:r>
              <a:rPr lang="tr-TR" dirty="0" smtClean="0"/>
              <a:t>3- INTEGRATIVE: </a:t>
            </a:r>
            <a:r>
              <a:rPr lang="tr-TR" dirty="0" err="1" smtClean="0"/>
              <a:t>Consequences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responses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9195511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1692</TotalTime>
  <Words>1119</Words>
  <Application>Microsoft Office PowerPoint</Application>
  <PresentationFormat>Geniş ekran</PresentationFormat>
  <Paragraphs>210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0" baseType="lpstr">
      <vt:lpstr>Arial</vt:lpstr>
      <vt:lpstr>Calibri</vt:lpstr>
      <vt:lpstr>Trebuchet MS</vt:lpstr>
      <vt:lpstr>Wingdings 3</vt:lpstr>
      <vt:lpstr>Yüzeyler</vt:lpstr>
      <vt:lpstr>Cellular Senescence and Aging</vt:lpstr>
      <vt:lpstr>             SENESCENCE AND AGING</vt:lpstr>
      <vt:lpstr>Figure1: Senescence and the central hallmark of aging. </vt:lpstr>
      <vt:lpstr>             Biological Mechanism</vt:lpstr>
      <vt:lpstr>                                            AGING; </vt:lpstr>
      <vt:lpstr>                                            LIFE SPAN</vt:lpstr>
      <vt:lpstr>    Caenorhabditis elegans (C. Elegans)</vt:lpstr>
      <vt:lpstr>PowerPoint Sunusu</vt:lpstr>
      <vt:lpstr>Aging hallmarks can be divided into categories;</vt:lpstr>
      <vt:lpstr>                              SENESCENCE induces;</vt:lpstr>
      <vt:lpstr> Factors that lead to SENESCENCE;  the Hallmarks of AGING   </vt:lpstr>
      <vt:lpstr>    Figure 2: HALLMARKS OF AGING</vt:lpstr>
      <vt:lpstr>1-TELOMERE SHORTENING (EROSION):</vt:lpstr>
      <vt:lpstr>    Telomerase deficiency;</vt:lpstr>
      <vt:lpstr>On the other hand;</vt:lpstr>
      <vt:lpstr>Figure 3:Telomers in aging process</vt:lpstr>
      <vt:lpstr>Why did Dolly die earlier?</vt:lpstr>
      <vt:lpstr>2-LOSS OF PROTEOSTASIS</vt:lpstr>
      <vt:lpstr>FİG.4: Loss of Proteostasis</vt:lpstr>
      <vt:lpstr> Proteostasis is; the mechanism that regulates</vt:lpstr>
      <vt:lpstr>              3- GENOMIC INSTABILITY</vt:lpstr>
      <vt:lpstr>The results of genetic lesions leads to;</vt:lpstr>
      <vt:lpstr> Fig. 5:  Genomic Alterations</vt:lpstr>
      <vt:lpstr>DNA Alterations  may AFFECT;</vt:lpstr>
      <vt:lpstr>In pathological conditions early senescence is observed (PROGERIA)</vt:lpstr>
      <vt:lpstr>Syndromes</vt:lpstr>
      <vt:lpstr>4- MITOCHONDRIAL DYSFUNCTION</vt:lpstr>
      <vt:lpstr>           ROS-Reactive Oxygen Species</vt:lpstr>
      <vt:lpstr>Figure 6: Metabolic alterations</vt:lpstr>
      <vt:lpstr>5-ALTERED INTERCELLULAR COMMUNICATION</vt:lpstr>
      <vt:lpstr>Figure 7: Altered Intercellular Communication</vt:lpstr>
      <vt:lpstr>                     INFLAMMATION</vt:lpstr>
      <vt:lpstr>                      INFLAMMATION</vt:lpstr>
      <vt:lpstr>6- EPIGENETIC ALTERATIONS</vt:lpstr>
      <vt:lpstr> Epigenetic Alterations;</vt:lpstr>
      <vt:lpstr>Fig. 8: Epigenetic Alterations</vt:lpstr>
      <vt:lpstr>7-STEM CELL EXHAUSTION</vt:lpstr>
      <vt:lpstr>PowerPoint Sunusu</vt:lpstr>
      <vt:lpstr>8- DEREGULATED NUTRIENT SENSING</vt:lpstr>
      <vt:lpstr>Figure 9: Metabolic alterations</vt:lpstr>
      <vt:lpstr>9- CELLULAR SENESCENCE</vt:lpstr>
      <vt:lpstr>Figure 10: Cellular Senescence</vt:lpstr>
      <vt:lpstr>Figure 11: Aging and Diseases</vt:lpstr>
      <vt:lpstr> Fıgure 12: How can we extend the life span?</vt:lpstr>
      <vt:lpstr>                                      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Senescence and Aging</dc:title>
  <dc:creator>fulya</dc:creator>
  <cp:lastModifiedBy>fulya</cp:lastModifiedBy>
  <cp:revision>156</cp:revision>
  <dcterms:created xsi:type="dcterms:W3CDTF">2018-10-12T08:41:44Z</dcterms:created>
  <dcterms:modified xsi:type="dcterms:W3CDTF">2019-12-25T12:45:21Z</dcterms:modified>
</cp:coreProperties>
</file>