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63" r:id="rId4"/>
    <p:sldId id="259" r:id="rId5"/>
    <p:sldId id="260" r:id="rId6"/>
    <p:sldId id="261" r:id="rId7"/>
    <p:sldId id="264" r:id="rId8"/>
    <p:sldId id="262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5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402AA0-1682-4F42-B7FB-5C79B2C6F47C}" type="datetimeFigureOut">
              <a:rPr lang="tr-TR" smtClean="0"/>
              <a:t>4.03.2018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8C425-6C63-4188-A1A0-2DD6070670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482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 txBox="1">
            <a:spLocks noGrp="1" noChangeArrowheads="1"/>
          </p:cNvSpPr>
          <p:nvPr/>
        </p:nvSpPr>
        <p:spPr bwMode="auto">
          <a:xfrm>
            <a:off x="3860800" y="9444038"/>
            <a:ext cx="295275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117" tIns="46058" rIns="92117" bIns="46058" anchor="b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A9F996D2-3EC1-4B15-AF7A-0C3BD528C198}" type="slidenum">
              <a:rPr lang="tr-TR" altLang="tr-TR" sz="1200">
                <a:solidFill>
                  <a:prstClr val="black"/>
                </a:solidFill>
                <a:latin typeface="Arial" panose="020B0604020202020204" pitchFamily="34" charset="0"/>
              </a:rPr>
              <a:pPr algn="r" eaLnBrk="1" hangingPunct="1"/>
              <a:t>2</a:t>
            </a:fld>
            <a:endParaRPr lang="tr-TR" altLang="tr-TR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468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 txBox="1">
            <a:spLocks noGrp="1" noChangeArrowheads="1"/>
          </p:cNvSpPr>
          <p:nvPr/>
        </p:nvSpPr>
        <p:spPr bwMode="auto">
          <a:xfrm>
            <a:off x="3860800" y="9444038"/>
            <a:ext cx="295275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117" tIns="46058" rIns="92117" bIns="46058" anchor="b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A9F996D2-3EC1-4B15-AF7A-0C3BD528C198}" type="slidenum">
              <a:rPr lang="tr-TR" altLang="tr-TR" sz="1200">
                <a:solidFill>
                  <a:prstClr val="black"/>
                </a:solidFill>
                <a:latin typeface="Arial" panose="020B0604020202020204" pitchFamily="34" charset="0"/>
              </a:rPr>
              <a:pPr algn="r" eaLnBrk="1" hangingPunct="1"/>
              <a:t>3</a:t>
            </a:fld>
            <a:endParaRPr lang="tr-TR" altLang="tr-TR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931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E33DE3C-8922-48FA-B410-75B04EF1E4BA}" type="slidenum">
              <a:rPr lang="tr-TR" altLang="tr-TR">
                <a:solidFill>
                  <a:prstClr val="black"/>
                </a:solidFill>
                <a:latin typeface="Arial" panose="020B0604020202020204" pitchFamily="34" charset="0"/>
              </a:rPr>
              <a:pPr eaLnBrk="1" hangingPunct="1"/>
              <a:t>4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995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 txBox="1">
            <a:spLocks noGrp="1" noChangeArrowheads="1"/>
          </p:cNvSpPr>
          <p:nvPr/>
        </p:nvSpPr>
        <p:spPr bwMode="auto">
          <a:xfrm>
            <a:off x="3860800" y="9444038"/>
            <a:ext cx="295275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117" tIns="46058" rIns="92117" bIns="46058" anchor="b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FDD3F79C-D807-4A7B-8406-9EBDFFF8E1DA}" type="slidenum">
              <a:rPr lang="tr-TR" altLang="tr-TR" sz="1200">
                <a:solidFill>
                  <a:prstClr val="black"/>
                </a:solidFill>
                <a:latin typeface="Arial" panose="020B0604020202020204" pitchFamily="34" charset="0"/>
              </a:rPr>
              <a:pPr algn="r" eaLnBrk="1" hangingPunct="1"/>
              <a:t>8</a:t>
            </a:fld>
            <a:endParaRPr lang="tr-TR" altLang="tr-TR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229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42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9996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1777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Başlık ve Diyagram veya Kuruluş Grafiğ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SmartArt Yer Tutucusu"/>
          <p:cNvSpPr>
            <a:spLocks noGrp="1"/>
          </p:cNvSpPr>
          <p:nvPr>
            <p:ph type="dgm" idx="1"/>
          </p:nvPr>
        </p:nvSpPr>
        <p:spPr>
          <a:xfrm>
            <a:off x="609600" y="1481138"/>
            <a:ext cx="10972800" cy="4525962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FAAD65-0D4F-468D-9B5B-C12319F8B0C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3802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Başlık, Küçük Resim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Çevrimiçi Resim Yer Tutucusu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09C19768-CB75-4875-B465-276199FF38B2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82088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1635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0659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1760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290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206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2912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6370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E98615-F42B-46F2-AC6A-DAA2B22A4AAA}" type="slidenum">
              <a:rPr lang="tr-TR" smtClean="0">
                <a:solidFill>
                  <a:srgbClr val="637052"/>
                </a:solidFill>
              </a:rPr>
              <a:pPr/>
              <a:t>‹#›</a:t>
            </a:fld>
            <a:endParaRPr lang="tr-TR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301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065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732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>
                <a:latin typeface="Garamond" panose="02020404030301010803" pitchFamily="18" charset="0"/>
              </a:rPr>
              <a:t>İşletme Yönetimi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414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tr-TR" altLang="tr-TR" dirty="0">
                <a:latin typeface="Garamond" panose="02020404030301010803" pitchFamily="18" charset="0"/>
              </a:rPr>
              <a:t>Üretim</a:t>
            </a:r>
            <a:endParaRPr lang="tr-TR" dirty="0">
              <a:latin typeface="Garamond" panose="02020404030301010803" pitchFamily="18" charset="0"/>
            </a:endParaRPr>
          </a:p>
        </p:txBody>
      </p:sp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tr-TR" altLang="tr-TR" sz="3600" dirty="0">
                <a:latin typeface="Garamond" panose="02020404030301010803" pitchFamily="18" charset="0"/>
              </a:rPr>
              <a:t>Üretim, insanların ihtiyaçlarını karşılamak üzere üretim faktörlerinin bir araya getirilerek mal ve hizmetlerin meydana getirilmesi olayıdır.</a:t>
            </a:r>
          </a:p>
          <a:p>
            <a:pPr algn="just" eaLnBrk="1" hangingPunct="1">
              <a:lnSpc>
                <a:spcPct val="90000"/>
              </a:lnSpc>
            </a:pPr>
            <a:endParaRPr lang="tr-TR" altLang="tr-TR" sz="3600" dirty="0">
              <a:latin typeface="Garamond" panose="02020404030301010803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tr-TR" altLang="tr-TR" sz="3600" dirty="0">
                <a:latin typeface="Garamond" panose="02020404030301010803" pitchFamily="18" charset="0"/>
              </a:rPr>
              <a:t>Üretimin temel amacı ve konusu, insan ihtiyaçlarını karşılayacak mal ve hizmet üretmektir.</a:t>
            </a:r>
          </a:p>
        </p:txBody>
      </p:sp>
    </p:spTree>
    <p:extLst>
      <p:ext uri="{BB962C8B-B14F-4D97-AF65-F5344CB8AC3E}">
        <p14:creationId xmlns:p14="http://schemas.microsoft.com/office/powerpoint/2010/main" val="2556956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tr-TR" altLang="tr-TR" dirty="0">
                <a:latin typeface="Garamond" panose="02020404030301010803" pitchFamily="18" charset="0"/>
              </a:rPr>
              <a:t>Üretim</a:t>
            </a:r>
            <a:endParaRPr lang="tr-TR" dirty="0">
              <a:latin typeface="Garamond" panose="02020404030301010803" pitchFamily="18" charset="0"/>
            </a:endParaRPr>
          </a:p>
        </p:txBody>
      </p:sp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1097280" y="1845734"/>
            <a:ext cx="10058400" cy="2580492"/>
          </a:xfrm>
        </p:spPr>
        <p:txBody>
          <a:bodyPr anchor="ctr">
            <a:normAutofit/>
          </a:bodyPr>
          <a:lstStyle/>
          <a:p>
            <a:pPr marL="0" indent="0" algn="just" eaLnBrk="1" hangingPunct="1">
              <a:lnSpc>
                <a:spcPct val="90000"/>
              </a:lnSpc>
              <a:buNone/>
            </a:pPr>
            <a:endParaRPr lang="tr-TR" altLang="tr-TR" sz="3600" dirty="0">
              <a:latin typeface="Garamond" panose="02020404030301010803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tr-TR" altLang="tr-TR" sz="3600" dirty="0">
                <a:latin typeface="Garamond" panose="02020404030301010803" pitchFamily="18" charset="0"/>
              </a:rPr>
              <a:t>Üretimin temel amacı ve konusu, insan ihtiyaçlarını karşılayacak mal ve hizmet üretmektir.</a:t>
            </a:r>
          </a:p>
        </p:txBody>
      </p:sp>
    </p:spTree>
    <p:extLst>
      <p:ext uri="{BB962C8B-B14F-4D97-AF65-F5344CB8AC3E}">
        <p14:creationId xmlns:p14="http://schemas.microsoft.com/office/powerpoint/2010/main" val="2874474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b="1">
                <a:latin typeface="Garamond" panose="02020404030301010803" pitchFamily="18" charset="0"/>
              </a:rPr>
              <a:t>Üretim Faktörleri</a:t>
            </a:r>
            <a:endParaRPr lang="tr-TR" altLang="tr-TR">
              <a:latin typeface="Garamond" panose="02020404030301010803" pitchFamily="18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Arial" panose="020B0604020202020204" pitchFamily="34" charset="0"/>
              <a:buAutoNum type="arabicPeriod"/>
            </a:pPr>
            <a:r>
              <a:rPr lang="tr-TR" altLang="tr-TR" sz="3600" dirty="0">
                <a:latin typeface="Garamond" panose="02020404030301010803" pitchFamily="18" charset="0"/>
              </a:rPr>
              <a:t>Doğal Kaynaklar</a:t>
            </a:r>
          </a:p>
          <a:p>
            <a:pPr marL="742950" indent="-742950">
              <a:buFont typeface="Arial" panose="020B0604020202020204" pitchFamily="34" charset="0"/>
              <a:buAutoNum type="arabicPeriod"/>
            </a:pPr>
            <a:r>
              <a:rPr lang="tr-TR" altLang="tr-TR" sz="3600" dirty="0">
                <a:latin typeface="Garamond" panose="02020404030301010803" pitchFamily="18" charset="0"/>
              </a:rPr>
              <a:t>Emek (İnsan Kaynakları) </a:t>
            </a:r>
          </a:p>
          <a:p>
            <a:pPr marL="742950" indent="-742950">
              <a:buFont typeface="Arial" panose="020B0604020202020204" pitchFamily="34" charset="0"/>
              <a:buAutoNum type="arabicPeriod"/>
            </a:pPr>
            <a:r>
              <a:rPr lang="tr-TR" altLang="tr-TR" sz="3600" dirty="0">
                <a:latin typeface="Garamond" panose="02020404030301010803" pitchFamily="18" charset="0"/>
              </a:rPr>
              <a:t>Sermaye</a:t>
            </a:r>
          </a:p>
          <a:p>
            <a:pPr marL="742950" indent="-742950">
              <a:buFont typeface="Arial" panose="020B0604020202020204" pitchFamily="34" charset="0"/>
              <a:buAutoNum type="arabicPeriod"/>
            </a:pPr>
            <a:r>
              <a:rPr lang="tr-TR" altLang="tr-TR" sz="3600" dirty="0">
                <a:latin typeface="Garamond" panose="02020404030301010803" pitchFamily="18" charset="0"/>
              </a:rPr>
              <a:t>Girişimci</a:t>
            </a:r>
          </a:p>
          <a:p>
            <a:pPr marL="742950" indent="-742950">
              <a:buFont typeface="Arial" panose="020B0604020202020204" pitchFamily="34" charset="0"/>
              <a:buAutoNum type="arabicPeriod"/>
            </a:pPr>
            <a:r>
              <a:rPr lang="tr-TR" altLang="tr-TR" sz="3600" dirty="0">
                <a:latin typeface="Garamond" panose="02020404030301010803" pitchFamily="18" charset="0"/>
              </a:rPr>
              <a:t>Bilgi ve Teknoloji</a:t>
            </a:r>
          </a:p>
        </p:txBody>
      </p:sp>
    </p:spTree>
    <p:extLst>
      <p:ext uri="{BB962C8B-B14F-4D97-AF65-F5344CB8AC3E}">
        <p14:creationId xmlns:p14="http://schemas.microsoft.com/office/powerpoint/2010/main" val="4197318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5400" dirty="0">
                <a:solidFill>
                  <a:srgbClr val="FF0000"/>
                </a:solidFill>
                <a:latin typeface="Garamond" panose="02020404030301010803" pitchFamily="18" charset="0"/>
              </a:rPr>
              <a:t>İşletme Fonksiyonları</a:t>
            </a:r>
            <a:endParaRPr lang="en-US" altLang="tr-TR" sz="54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818865" y="1524000"/>
            <a:ext cx="10458735" cy="5105400"/>
          </a:xfrm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tr-TR" altLang="tr-TR" sz="3200" dirty="0">
                <a:latin typeface="Garamond" panose="02020404030301010803" pitchFamily="18" charset="0"/>
              </a:rPr>
              <a:t>    </a:t>
            </a:r>
          </a:p>
          <a:p>
            <a:pPr algn="just">
              <a:buFontTx/>
              <a:buNone/>
            </a:pPr>
            <a:r>
              <a:rPr lang="tr-TR" altLang="tr-TR" sz="4400" dirty="0">
                <a:latin typeface="Garamond" panose="02020404030301010803" pitchFamily="18" charset="0"/>
              </a:rPr>
              <a:t>    </a:t>
            </a:r>
            <a:r>
              <a:rPr lang="tr-TR" altLang="tr-TR" sz="3600" dirty="0">
                <a:latin typeface="Garamond" panose="02020404030301010803" pitchFamily="18" charset="0"/>
              </a:rPr>
              <a:t>Bir işletmede çok farklı nitelikte faaliyetler gerçekleştirilmektedir. Bu faaliyetler işletmenin içinde bulunduğu sektöre göre farklılık göstermektedir.</a:t>
            </a:r>
            <a:endParaRPr lang="en-US" altLang="tr-TR" sz="3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37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1143000"/>
          </a:xfrm>
        </p:spPr>
        <p:txBody>
          <a:bodyPr/>
          <a:lstStyle/>
          <a:p>
            <a:r>
              <a:rPr lang="tr-TR" altLang="tr-TR" sz="5400" dirty="0">
                <a:solidFill>
                  <a:srgbClr val="FF0000"/>
                </a:solidFill>
                <a:latin typeface="Garamond" panose="02020404030301010803" pitchFamily="18" charset="0"/>
              </a:rPr>
              <a:t>İşletme Fonksiyonları</a:t>
            </a:r>
            <a:endParaRPr lang="en-US" altLang="tr-TR" sz="54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9093" y="1869743"/>
            <a:ext cx="9673107" cy="468118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tr-TR" altLang="tr-TR" sz="3000" dirty="0">
                <a:latin typeface="Garamond" panose="02020404030301010803" pitchFamily="18" charset="0"/>
              </a:rPr>
              <a:t>bir işletmede gerçekleştirilebilecek fonksiyonlar şöyle belirtilebilir: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3000" b="1" dirty="0">
                <a:latin typeface="Garamond" panose="02020404030301010803" pitchFamily="18" charset="0"/>
              </a:rPr>
              <a:t>-Yönetim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3000" b="1" dirty="0">
                <a:latin typeface="Garamond" panose="02020404030301010803" pitchFamily="18" charset="0"/>
              </a:rPr>
              <a:t>-Üretim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3000" b="1" dirty="0">
                <a:latin typeface="Garamond" panose="02020404030301010803" pitchFamily="18" charset="0"/>
              </a:rPr>
              <a:t>-Pazarlama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3000" b="1" dirty="0">
                <a:latin typeface="Garamond" panose="02020404030301010803" pitchFamily="18" charset="0"/>
              </a:rPr>
              <a:t>-Finansman          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3000" b="1" dirty="0">
                <a:latin typeface="Garamond" panose="02020404030301010803" pitchFamily="18" charset="0"/>
              </a:rPr>
              <a:t>-</a:t>
            </a:r>
            <a:endParaRPr lang="en-US" altLang="tr-TR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632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1143000"/>
          </a:xfrm>
        </p:spPr>
        <p:txBody>
          <a:bodyPr/>
          <a:lstStyle/>
          <a:p>
            <a:r>
              <a:rPr lang="tr-TR" altLang="tr-TR" sz="5400" dirty="0">
                <a:solidFill>
                  <a:srgbClr val="FF0000"/>
                </a:solidFill>
                <a:latin typeface="Garamond" panose="02020404030301010803" pitchFamily="18" charset="0"/>
              </a:rPr>
              <a:t>İşletme Fonksiyonları</a:t>
            </a:r>
            <a:endParaRPr lang="en-US" altLang="tr-TR" sz="54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9093" y="1869743"/>
            <a:ext cx="9673107" cy="468118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tr-TR" altLang="tr-TR" sz="3000" b="1" dirty="0">
                <a:latin typeface="Garamond" panose="02020404030301010803" pitchFamily="18" charset="0"/>
              </a:rPr>
              <a:t>İnsan Kaynakları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3000" b="1" dirty="0">
                <a:latin typeface="Garamond" panose="02020404030301010803" pitchFamily="18" charset="0"/>
              </a:rPr>
              <a:t>-Muhasebe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3000" b="1" dirty="0">
                <a:latin typeface="Garamond" panose="02020404030301010803" pitchFamily="18" charset="0"/>
              </a:rPr>
              <a:t>-Ar-ge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3000" b="1" dirty="0">
                <a:latin typeface="Garamond" panose="02020404030301010803" pitchFamily="18" charset="0"/>
              </a:rPr>
              <a:t>-Halkla İlişkiler</a:t>
            </a:r>
          </a:p>
          <a:p>
            <a:pPr>
              <a:lnSpc>
                <a:spcPct val="90000"/>
              </a:lnSpc>
            </a:pPr>
            <a:endParaRPr lang="en-US" altLang="tr-TR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165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0" name="Rectangle 4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tr-TR" altLang="tr-TR" b="1" dirty="0">
                <a:latin typeface="Garamond" panose="02020404030301010803" pitchFamily="18" charset="0"/>
              </a:rPr>
              <a:t>Yönetim</a:t>
            </a:r>
            <a:endParaRPr lang="tr-TR" dirty="0">
              <a:latin typeface="Garamond" panose="02020404030301010803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21" y="1337481"/>
            <a:ext cx="11791666" cy="5117909"/>
          </a:xfrm>
        </p:spPr>
        <p:txBody>
          <a:bodyPr anchor="ctr"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tr-TR" altLang="tr-TR" sz="2800" b="1" dirty="0">
                <a:latin typeface="Garamond" panose="02020404030301010803" pitchFamily="18" charset="0"/>
              </a:rPr>
              <a:t>Yönetim, örgütsel kaynakları planlayarak, örgütleyerek, yönelterek ve kontrol ederek başkaları aracılığıyla etkili ve verimli bir şekilde örgütsel amaçlara ulaşmaktır.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altLang="tr-TR" sz="2800" b="1" dirty="0">
                <a:latin typeface="Garamond" panose="02020404030301010803" pitchFamily="18" charset="0"/>
              </a:rPr>
              <a:t>Yönetim dört temel unsuru kapsar:</a:t>
            </a:r>
          </a:p>
          <a:p>
            <a:pPr marL="817563" lvl="1" indent="-457200" algn="just"/>
            <a:r>
              <a:rPr lang="tr-TR" altLang="tr-TR" sz="2800" i="1" dirty="0">
                <a:latin typeface="Garamond" panose="02020404030301010803" pitchFamily="18" charset="0"/>
              </a:rPr>
              <a:t>Yapılacak bir iş </a:t>
            </a:r>
          </a:p>
          <a:p>
            <a:pPr marL="817563" lvl="1" indent="-457200" algn="just"/>
            <a:r>
              <a:rPr lang="tr-TR" altLang="tr-TR" sz="2800" i="1" dirty="0">
                <a:latin typeface="Garamond" panose="02020404030301010803" pitchFamily="18" charset="0"/>
              </a:rPr>
              <a:t>İşi yapacak kişiler </a:t>
            </a:r>
          </a:p>
          <a:p>
            <a:pPr marL="817563" lvl="1" indent="-457200" algn="just"/>
            <a:r>
              <a:rPr lang="tr-TR" altLang="tr-TR" sz="2800" i="1" dirty="0">
                <a:latin typeface="Garamond" panose="02020404030301010803" pitchFamily="18" charset="0"/>
              </a:rPr>
              <a:t>Etkili ve Verimli </a:t>
            </a:r>
            <a:r>
              <a:rPr lang="tr-TR" altLang="tr-TR" sz="2800" i="1">
                <a:latin typeface="Garamond" panose="02020404030301010803" pitchFamily="18" charset="0"/>
              </a:rPr>
              <a:t>olma </a:t>
            </a:r>
          </a:p>
          <a:p>
            <a:pPr marL="817563" lvl="1" indent="-457200" algn="just"/>
            <a:r>
              <a:rPr lang="tr-TR" altLang="tr-TR" sz="2800" i="1">
                <a:latin typeface="Garamond" panose="02020404030301010803" pitchFamily="18" charset="0"/>
              </a:rPr>
              <a:t>Dört </a:t>
            </a:r>
            <a:r>
              <a:rPr lang="tr-TR" altLang="tr-TR" sz="2800" i="1" dirty="0">
                <a:latin typeface="Garamond" panose="02020404030301010803" pitchFamily="18" charset="0"/>
              </a:rPr>
              <a:t>yönetsel işlevi kullanma (Planlama, örgütleme, yöneltme ve kontrol)</a:t>
            </a:r>
            <a:endParaRPr lang="tr-TR" altLang="tr-TR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176785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172</Words>
  <Application>Microsoft Office PowerPoint</Application>
  <PresentationFormat>Geniş ekran</PresentationFormat>
  <Paragraphs>40</Paragraphs>
  <Slides>8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Garamond</vt:lpstr>
      <vt:lpstr>Geçmişe bakış</vt:lpstr>
      <vt:lpstr>İşletme Yönetimi</vt:lpstr>
      <vt:lpstr>Üretim</vt:lpstr>
      <vt:lpstr>Üretim</vt:lpstr>
      <vt:lpstr>Üretim Faktörleri</vt:lpstr>
      <vt:lpstr>İşletme Fonksiyonları</vt:lpstr>
      <vt:lpstr>İşletme Fonksiyonları</vt:lpstr>
      <vt:lpstr>İşletme Fonksiyonları</vt:lpstr>
      <vt:lpstr>Yönetim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İşletme Yönetimi</dc:title>
  <dc:creator>emir üner</dc:creator>
  <cp:lastModifiedBy>emir</cp:lastModifiedBy>
  <cp:revision>6</cp:revision>
  <dcterms:created xsi:type="dcterms:W3CDTF">2017-10-29T12:36:35Z</dcterms:created>
  <dcterms:modified xsi:type="dcterms:W3CDTF">2018-03-04T12:03:04Z</dcterms:modified>
</cp:coreProperties>
</file>