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63" r:id="rId4"/>
    <p:sldId id="259" r:id="rId5"/>
    <p:sldId id="260" r:id="rId6"/>
    <p:sldId id="261" r:id="rId7"/>
    <p:sldId id="264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9F996D2-3EC1-4B15-AF7A-0C3BD528C198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2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468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9F996D2-3EC1-4B15-AF7A-0C3BD528C198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3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931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33DE3C-8922-48FA-B410-75B04EF1E4BA}" type="slidenum">
              <a:rPr lang="tr-TR" altLang="tr-TR">
                <a:solidFill>
                  <a:prstClr val="black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tr-TR" altLang="tr-T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995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DD3F79C-D807-4A7B-8406-9EBDFFF8E1DA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8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229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 altLang="tr-TR" dirty="0">
                <a:latin typeface="Garamond" panose="02020404030301010803" pitchFamily="18" charset="0"/>
              </a:rPr>
              <a:t>Üretim</a:t>
            </a:r>
            <a:endParaRPr lang="tr-TR" dirty="0">
              <a:latin typeface="Garamond" panose="02020404030301010803" pitchFamily="18" charset="0"/>
            </a:endParaRPr>
          </a:p>
        </p:txBody>
      </p:sp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3600" dirty="0">
                <a:latin typeface="Garamond" panose="02020404030301010803" pitchFamily="18" charset="0"/>
              </a:rPr>
              <a:t>Üretim, insanların ihtiyaçlarını karşılamak üzere üretim faktörlerinin bir araya getirilerek mal ve hizmetlerin meydana getirilmesi olayıdır.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3600" dirty="0">
              <a:latin typeface="Garamond" panose="02020404030301010803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600" dirty="0">
                <a:latin typeface="Garamond" panose="02020404030301010803" pitchFamily="18" charset="0"/>
              </a:rPr>
              <a:t>Üretimin temel amacı ve konusu, insan ihtiyaçlarını karşılayacak mal ve hizmet üretmektir.</a:t>
            </a:r>
          </a:p>
        </p:txBody>
      </p:sp>
    </p:spTree>
    <p:extLst>
      <p:ext uri="{BB962C8B-B14F-4D97-AF65-F5344CB8AC3E}">
        <p14:creationId xmlns:p14="http://schemas.microsoft.com/office/powerpoint/2010/main" val="2556956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 altLang="tr-TR" dirty="0">
                <a:latin typeface="Garamond" panose="02020404030301010803" pitchFamily="18" charset="0"/>
              </a:rPr>
              <a:t>Üretim</a:t>
            </a:r>
            <a:endParaRPr lang="tr-TR" dirty="0">
              <a:latin typeface="Garamond" panose="02020404030301010803" pitchFamily="18" charset="0"/>
            </a:endParaRPr>
          </a:p>
        </p:txBody>
      </p:sp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1097280" y="1845734"/>
            <a:ext cx="10058400" cy="2580492"/>
          </a:xfrm>
        </p:spPr>
        <p:txBody>
          <a:bodyPr anchor="ctr"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endParaRPr lang="tr-TR" altLang="tr-TR" sz="3600" dirty="0">
              <a:latin typeface="Garamond" panose="02020404030301010803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tr-TR" sz="3600" dirty="0">
                <a:latin typeface="Garamond" panose="02020404030301010803" pitchFamily="18" charset="0"/>
              </a:rPr>
              <a:t>Üretimin temel amacı ve konusu, insan ihtiyaçlarını karşılayacak mal ve hizmet üretmektir.</a:t>
            </a:r>
          </a:p>
        </p:txBody>
      </p:sp>
    </p:spTree>
    <p:extLst>
      <p:ext uri="{BB962C8B-B14F-4D97-AF65-F5344CB8AC3E}">
        <p14:creationId xmlns:p14="http://schemas.microsoft.com/office/powerpoint/2010/main" val="2874474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>
                <a:latin typeface="Garamond" panose="02020404030301010803" pitchFamily="18" charset="0"/>
              </a:rPr>
              <a:t>Üretim Faktörleri</a:t>
            </a:r>
            <a:endParaRPr lang="tr-TR" altLang="tr-TR">
              <a:latin typeface="Garamond" panose="02020404030301010803" pitchFamily="18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Doğal Kaynaklar</a:t>
            </a:r>
          </a:p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Emek (İnsan Kaynakları) </a:t>
            </a:r>
          </a:p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Sermaye</a:t>
            </a:r>
          </a:p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Girişimci</a:t>
            </a:r>
          </a:p>
          <a:p>
            <a:pPr marL="742950" indent="-742950">
              <a:buFont typeface="Arial" panose="020B0604020202020204" pitchFamily="34" charset="0"/>
              <a:buAutoNum type="arabicPeriod"/>
            </a:pPr>
            <a:r>
              <a:rPr lang="tr-TR" altLang="tr-TR" sz="3600" dirty="0">
                <a:latin typeface="Garamond" panose="02020404030301010803" pitchFamily="18" charset="0"/>
              </a:rPr>
              <a:t>Bilgi ve Teknoloji</a:t>
            </a:r>
          </a:p>
        </p:txBody>
      </p:sp>
    </p:spTree>
    <p:extLst>
      <p:ext uri="{BB962C8B-B14F-4D97-AF65-F5344CB8AC3E}">
        <p14:creationId xmlns:p14="http://schemas.microsoft.com/office/powerpoint/2010/main" val="4197318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5400" dirty="0">
                <a:solidFill>
                  <a:srgbClr val="FF0000"/>
                </a:solidFill>
                <a:latin typeface="Garamond" panose="02020404030301010803" pitchFamily="18" charset="0"/>
              </a:rPr>
              <a:t>İşletme Fonksiyonları</a:t>
            </a:r>
            <a:endParaRPr lang="en-US" altLang="tr-TR" sz="54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818865" y="1524000"/>
            <a:ext cx="10458735" cy="5105400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tr-TR" altLang="tr-TR" sz="3200" dirty="0">
                <a:latin typeface="Garamond" panose="02020404030301010803" pitchFamily="18" charset="0"/>
              </a:rPr>
              <a:t>    </a:t>
            </a:r>
          </a:p>
          <a:p>
            <a:pPr algn="just">
              <a:buFontTx/>
              <a:buNone/>
            </a:pPr>
            <a:r>
              <a:rPr lang="tr-TR" altLang="tr-TR" sz="4400" dirty="0">
                <a:latin typeface="Garamond" panose="02020404030301010803" pitchFamily="18" charset="0"/>
              </a:rPr>
              <a:t>    </a:t>
            </a:r>
            <a:r>
              <a:rPr lang="tr-TR" altLang="tr-TR" sz="3600" dirty="0">
                <a:latin typeface="Garamond" panose="02020404030301010803" pitchFamily="18" charset="0"/>
              </a:rPr>
              <a:t>Bir işletmede çok farklı nitelikte faaliyetler gerçekleştirilmektedir. Bu faaliyetler işletmenin içinde bulunduğu sektöre göre farklılık göstermektedir.</a:t>
            </a:r>
            <a:endParaRPr lang="en-US" altLang="tr-TR" sz="3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37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r>
              <a:rPr lang="tr-TR" altLang="tr-TR" sz="5400" dirty="0">
                <a:solidFill>
                  <a:srgbClr val="FF0000"/>
                </a:solidFill>
                <a:latin typeface="Garamond" panose="02020404030301010803" pitchFamily="18" charset="0"/>
              </a:rPr>
              <a:t>İşletme Fonksiyonları</a:t>
            </a:r>
            <a:endParaRPr lang="en-US" altLang="tr-TR" sz="54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93" y="1869743"/>
            <a:ext cx="9673107" cy="468118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dirty="0">
                <a:latin typeface="Garamond" panose="02020404030301010803" pitchFamily="18" charset="0"/>
              </a:rPr>
              <a:t>bir işletmede gerçekleştirilebilecek fonksiyonlar şöyle belirtilebilir: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-Yönetim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-Üretim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-Pazarlama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-Finansman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</a:t>
            </a:r>
            <a:endParaRPr lang="en-US" alt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632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r>
              <a:rPr lang="tr-TR" altLang="tr-TR" sz="5400" dirty="0">
                <a:solidFill>
                  <a:srgbClr val="FF0000"/>
                </a:solidFill>
                <a:latin typeface="Garamond" panose="02020404030301010803" pitchFamily="18" charset="0"/>
              </a:rPr>
              <a:t>İşletme Fonksiyonları</a:t>
            </a:r>
            <a:endParaRPr lang="en-US" altLang="tr-TR" sz="54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93" y="1869743"/>
            <a:ext cx="9673107" cy="468118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İnsan Kaynakları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-Muhasebe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-Ar-ge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3000" b="1" dirty="0">
                <a:latin typeface="Garamond" panose="02020404030301010803" pitchFamily="18" charset="0"/>
              </a:rPr>
              <a:t>-Halkla İlişkiler</a:t>
            </a:r>
          </a:p>
          <a:p>
            <a:pPr>
              <a:lnSpc>
                <a:spcPct val="90000"/>
              </a:lnSpc>
            </a:pPr>
            <a:endParaRPr lang="en-US" alt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165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ctr">
              <a:defRPr/>
            </a:pPr>
            <a:r>
              <a:rPr lang="tr-TR" altLang="tr-TR" b="1" dirty="0">
                <a:latin typeface="Garamond" panose="02020404030301010803" pitchFamily="18" charset="0"/>
              </a:rPr>
              <a:t>Yönetim</a:t>
            </a:r>
            <a:endParaRPr lang="tr-TR" dirty="0">
              <a:latin typeface="Garamond" panose="02020404030301010803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21" y="1337481"/>
            <a:ext cx="11791666" cy="5117909"/>
          </a:xfrm>
        </p:spPr>
        <p:txBody>
          <a:bodyPr anchor="ctr"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800" b="1" dirty="0">
                <a:latin typeface="Garamond" panose="02020404030301010803" pitchFamily="18" charset="0"/>
              </a:rPr>
              <a:t>Yönetim, örgütsel kaynakları planlayarak, örgütleyerek, yönelterek ve kontrol ederek başkaları aracılığıyla etkili ve verimli bir şekilde örgütsel amaçlara ulaşmaktır.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b="1" dirty="0">
                <a:latin typeface="Garamond" panose="02020404030301010803" pitchFamily="18" charset="0"/>
              </a:rPr>
              <a:t>Yönetim dört temel unsuru kapsar:</a:t>
            </a:r>
          </a:p>
          <a:p>
            <a:pPr marL="817563" lvl="1" indent="-457200" algn="just"/>
            <a:r>
              <a:rPr lang="tr-TR" altLang="tr-TR" sz="2800" i="1" dirty="0">
                <a:latin typeface="Garamond" panose="02020404030301010803" pitchFamily="18" charset="0"/>
              </a:rPr>
              <a:t>Yapılacak bir iş </a:t>
            </a:r>
          </a:p>
          <a:p>
            <a:pPr marL="817563" lvl="1" indent="-457200" algn="just"/>
            <a:r>
              <a:rPr lang="tr-TR" altLang="tr-TR" sz="2800" i="1" dirty="0">
                <a:latin typeface="Garamond" panose="02020404030301010803" pitchFamily="18" charset="0"/>
              </a:rPr>
              <a:t>İşi yapacak kişiler </a:t>
            </a:r>
          </a:p>
          <a:p>
            <a:pPr marL="817563" lvl="1" indent="-457200" algn="just"/>
            <a:r>
              <a:rPr lang="tr-TR" altLang="tr-TR" sz="2800" i="1" dirty="0">
                <a:latin typeface="Garamond" panose="02020404030301010803" pitchFamily="18" charset="0"/>
              </a:rPr>
              <a:t>Etkili ve Verimli </a:t>
            </a:r>
            <a:r>
              <a:rPr lang="tr-TR" altLang="tr-TR" sz="2800" i="1">
                <a:latin typeface="Garamond" panose="02020404030301010803" pitchFamily="18" charset="0"/>
              </a:rPr>
              <a:t>olma </a:t>
            </a:r>
          </a:p>
          <a:p>
            <a:pPr marL="817563" lvl="1" indent="-457200" algn="just"/>
            <a:r>
              <a:rPr lang="tr-TR" altLang="tr-TR" sz="2800" i="1">
                <a:latin typeface="Garamond" panose="02020404030301010803" pitchFamily="18" charset="0"/>
              </a:rPr>
              <a:t>Dört </a:t>
            </a:r>
            <a:r>
              <a:rPr lang="tr-TR" altLang="tr-TR" sz="2800" i="1" dirty="0">
                <a:latin typeface="Garamond" panose="02020404030301010803" pitchFamily="18" charset="0"/>
              </a:rPr>
              <a:t>yönetsel işlevi kullanma (Planlama, örgütleme, yöneltme ve kontrol)</a:t>
            </a:r>
            <a:endParaRPr lang="tr-TR" altLang="tr-TR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17678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172</Words>
  <Application>Microsoft Office PowerPoint</Application>
  <PresentationFormat>Geniş ekran</PresentationFormat>
  <Paragraphs>40</Paragraphs>
  <Slides>8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Geçmişe bakış</vt:lpstr>
      <vt:lpstr>İşletme Yönetimi</vt:lpstr>
      <vt:lpstr>Üretim</vt:lpstr>
      <vt:lpstr>Üretim</vt:lpstr>
      <vt:lpstr>Üretim Faktörleri</vt:lpstr>
      <vt:lpstr>İşletme Fonksiyonları</vt:lpstr>
      <vt:lpstr>İşletme Fonksiyonları</vt:lpstr>
      <vt:lpstr>İşletme Fonksiyonları</vt:lpstr>
      <vt:lpstr>Yönetim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6</cp:revision>
  <dcterms:created xsi:type="dcterms:W3CDTF">2017-10-29T12:36:35Z</dcterms:created>
  <dcterms:modified xsi:type="dcterms:W3CDTF">2018-03-04T12:03:04Z</dcterms:modified>
</cp:coreProperties>
</file>