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9" r:id="rId3"/>
    <p:sldId id="356" r:id="rId4"/>
    <p:sldId id="344" r:id="rId5"/>
    <p:sldId id="340" r:id="rId6"/>
    <p:sldId id="341" r:id="rId7"/>
    <p:sldId id="342" r:id="rId8"/>
    <p:sldId id="343" r:id="rId9"/>
    <p:sldId id="320" r:id="rId10"/>
    <p:sldId id="284" r:id="rId11"/>
    <p:sldId id="27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93" autoAdjust="0"/>
    <p:restoredTop sz="94660" autoAdjust="0"/>
  </p:normalViewPr>
  <p:slideViewPr>
    <p:cSldViewPr>
      <p:cViewPr varScale="1">
        <p:scale>
          <a:sx n="90" d="100"/>
          <a:sy n="90" d="100"/>
        </p:scale>
        <p:origin x="1210" y="53"/>
      </p:cViewPr>
      <p:guideLst>
        <p:guide orient="horz" pos="2160"/>
        <p:guide pos="2880"/>
      </p:guideLst>
    </p:cSldViewPr>
  </p:slideViewPr>
  <p:outlineViewPr>
    <p:cViewPr>
      <p:scale>
        <a:sx n="33" d="100"/>
        <a:sy n="33" d="100"/>
      </p:scale>
      <p:origin x="0" y="45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CBD45B-E730-475D-BD20-F78503D34471}" type="datetimeFigureOut">
              <a:rPr lang="tr-TR" smtClean="0"/>
              <a:pPr/>
              <a:t>10.10.2019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C859D-B9DD-4026-99DC-E9A994B5962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10.10.2019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10.10.2019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10.10.2019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10.10.2019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643314"/>
            <a:ext cx="7072362" cy="1071570"/>
          </a:xfrm>
        </p:spPr>
        <p:txBody>
          <a:bodyPr>
            <a:noAutofit/>
          </a:bodyPr>
          <a:lstStyle/>
          <a:p>
            <a:r>
              <a:rPr lang="tr-TR" sz="2600" b="1" dirty="0" smtClean="0">
                <a:latin typeface="+mn-lt"/>
              </a:rPr>
              <a:t/>
            </a:r>
            <a:br>
              <a:rPr lang="tr-TR" sz="2600" b="1" dirty="0" smtClean="0">
                <a:latin typeface="+mn-lt"/>
              </a:rPr>
            </a:br>
            <a:r>
              <a:rPr lang="tr-TR" sz="2600" b="1" dirty="0" smtClean="0">
                <a:latin typeface="+mn-lt"/>
              </a:rPr>
              <a:t>Türkçe Ses Dizgesinin İşleyişi - I</a:t>
            </a:r>
            <a:endParaRPr lang="tr-TR" sz="2600"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1600" i="0" u="none" strike="noStrike" kern="1200" cap="none" spc="0" normalizeH="0" baseline="0" noProof="0" dirty="0" smtClean="0">
                <a:ln>
                  <a:noFill/>
                </a:ln>
                <a:solidFill>
                  <a:schemeClr val="tx1"/>
                </a:solidFill>
                <a:effectLst/>
                <a:uLnTx/>
                <a:uFillTx/>
                <a:ea typeface="+mj-ea"/>
                <a:cs typeface="+mj-cs"/>
              </a:rPr>
              <a:t>r</a:t>
            </a:r>
            <a:r>
              <a:rPr kumimoji="0" lang="tr-TR" sz="1600" i="0" u="none" strike="noStrike" kern="1200" cap="none" spc="0" normalizeH="0" baseline="0" noProof="0" dirty="0" smtClean="0">
                <a:ln>
                  <a:noFill/>
                </a:ln>
                <a:solidFill>
                  <a:schemeClr val="tx1"/>
                </a:solidFill>
                <a:effectLst/>
                <a:uLnTx/>
                <a:uFillTx/>
                <a:ea typeface="+mj-ea"/>
                <a:cs typeface="+mj-cs"/>
              </a:rPr>
              <a:t>. </a:t>
            </a:r>
            <a:r>
              <a:rPr kumimoji="0" lang="tr-TR" sz="1600" i="0" u="none" strike="noStrike" kern="1200" cap="none" spc="0" normalizeH="0" baseline="0" noProof="0" dirty="0" err="1" smtClean="0">
                <a:ln>
                  <a:noFill/>
                </a:ln>
                <a:solidFill>
                  <a:schemeClr val="tx1"/>
                </a:solidFill>
                <a:effectLst/>
                <a:uLnTx/>
                <a:uFillTx/>
                <a:ea typeface="+mj-ea"/>
                <a:cs typeface="+mj-cs"/>
              </a:rPr>
              <a:t>Öğr</a:t>
            </a:r>
            <a:r>
              <a:rPr kumimoji="0" lang="tr-TR" sz="1600" i="0" u="none" strike="noStrike" kern="1200" cap="none" spc="0" normalizeH="0" baseline="0" noProof="0" dirty="0" smtClean="0">
                <a:ln>
                  <a:noFill/>
                </a:ln>
                <a:solidFill>
                  <a:schemeClr val="tx1"/>
                </a:solidFill>
                <a:effectLst/>
                <a:uLnTx/>
                <a:uFillTx/>
                <a:ea typeface="+mj-ea"/>
                <a:cs typeface="+mj-cs"/>
              </a:rPr>
              <a:t>. Üyesi İpek Pınar Uzun</a:t>
            </a:r>
          </a:p>
        </p:txBody>
      </p:sp>
      <p:pic>
        <p:nvPicPr>
          <p:cNvPr id="6" name="Picture 5" descr="C:\Documents and Settings\XP\Desktop\adsıznnnnnnn.JPG"/>
          <p:cNvPicPr>
            <a:picLocks noChangeAspect="1" noChangeArrowheads="1"/>
          </p:cNvPicPr>
          <p:nvPr/>
        </p:nvPicPr>
        <p:blipFill>
          <a:blip r:embed="rId2" cstate="print"/>
          <a:srcRect/>
          <a:stretch>
            <a:fillRect/>
          </a:stretch>
        </p:blipFill>
        <p:spPr bwMode="auto">
          <a:xfrm>
            <a:off x="1857356" y="1428736"/>
            <a:ext cx="5357850" cy="15456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Sesin Temel Sıklığı/F0 (</a:t>
            </a:r>
            <a:r>
              <a:rPr lang="tr-TR" sz="2200" dirty="0" smtClean="0"/>
              <a:t>Fundamental Frequency</a:t>
            </a:r>
            <a:r>
              <a:rPr lang="tr-TR" sz="2200" b="1" dirty="0" smtClean="0"/>
              <a:t>)</a:t>
            </a:r>
            <a:endParaRPr lang="tr-TR" sz="2200" b="1" dirty="0"/>
          </a:p>
        </p:txBody>
      </p:sp>
      <p:sp>
        <p:nvSpPr>
          <p:cNvPr id="9" name="Rectangle 8"/>
          <p:cNvSpPr/>
          <p:nvPr/>
        </p:nvSpPr>
        <p:spPr>
          <a:xfrm>
            <a:off x="500034" y="1428736"/>
            <a:ext cx="8143932" cy="1815882"/>
          </a:xfrm>
          <a:prstGeom prst="rect">
            <a:avLst/>
          </a:prstGeom>
        </p:spPr>
        <p:txBody>
          <a:bodyPr wrap="square">
            <a:spAutoFit/>
          </a:bodyPr>
          <a:lstStyle/>
          <a:p>
            <a:pPr algn="just"/>
            <a:r>
              <a:rPr lang="tr-TR" sz="1600" dirty="0" smtClean="0">
                <a:latin typeface="Book Antiqua" pitchFamily="18" charset="0"/>
              </a:rPr>
              <a:t>Titreyen her cismin bütün parçaları ayrıca titreşmekte olduğu için temel sıklık (</a:t>
            </a:r>
            <a:r>
              <a:rPr lang="tr-TR" sz="1600" i="1" dirty="0" smtClean="0">
                <a:latin typeface="Book Antiqua" pitchFamily="18" charset="0"/>
              </a:rPr>
              <a:t>fundamental frequency/F0</a:t>
            </a:r>
            <a:r>
              <a:rPr lang="tr-TR" sz="1600" dirty="0" smtClean="0">
                <a:latin typeface="Book Antiqua" pitchFamily="18" charset="0"/>
              </a:rPr>
              <a:t>) dışında başka yan frekanslar da üretilmektedir. Bu yan frekanslara </a:t>
            </a:r>
            <a:r>
              <a:rPr lang="tr-TR" sz="1600" i="1" dirty="0" smtClean="0">
                <a:latin typeface="Book Antiqua" pitchFamily="18" charset="0"/>
              </a:rPr>
              <a:t>harmonikler </a:t>
            </a:r>
            <a:r>
              <a:rPr lang="tr-TR" sz="1600" dirty="0" smtClean="0">
                <a:latin typeface="Book Antiqua" pitchFamily="18" charset="0"/>
              </a:rPr>
              <a:t>(</a:t>
            </a:r>
            <a:r>
              <a:rPr lang="tr-TR" sz="1600" i="1" dirty="0" smtClean="0">
                <a:latin typeface="Book Antiqua" pitchFamily="18" charset="0"/>
              </a:rPr>
              <a:t>harmonics</a:t>
            </a:r>
            <a:r>
              <a:rPr lang="tr-TR" sz="1600" dirty="0" smtClean="0">
                <a:latin typeface="Book Antiqua" pitchFamily="18" charset="0"/>
              </a:rPr>
              <a:t>) denmektedir. </a:t>
            </a:r>
          </a:p>
          <a:p>
            <a:pPr algn="just"/>
            <a:endParaRPr lang="tr-TR" sz="1600" dirty="0" smtClean="0">
              <a:latin typeface="Book Antiqua" pitchFamily="18" charset="0"/>
            </a:endParaRPr>
          </a:p>
          <a:p>
            <a:pPr algn="just"/>
            <a:r>
              <a:rPr lang="tr-TR" sz="1600" dirty="0" smtClean="0">
                <a:latin typeface="Book Antiqua" pitchFamily="18" charset="0"/>
              </a:rPr>
              <a:t>Karmaşık sesler arasında en yüksek genliği ve en düşük sıklığı olan titreşim, </a:t>
            </a:r>
            <a:r>
              <a:rPr lang="tr-TR" sz="1600" b="1" i="1" dirty="0" smtClean="0">
                <a:latin typeface="Book Antiqua" pitchFamily="18" charset="0"/>
              </a:rPr>
              <a:t>temel sıklık</a:t>
            </a:r>
            <a:r>
              <a:rPr lang="tr-TR" sz="1600" dirty="0" smtClean="0">
                <a:latin typeface="Book Antiqua" pitchFamily="18" charset="0"/>
              </a:rPr>
              <a:t> ya da </a:t>
            </a:r>
            <a:r>
              <a:rPr lang="tr-TR" sz="1600" b="1" i="1" dirty="0" smtClean="0">
                <a:latin typeface="Book Antiqua" pitchFamily="18" charset="0"/>
              </a:rPr>
              <a:t>1.harmonik</a:t>
            </a:r>
            <a:r>
              <a:rPr lang="tr-TR" sz="1600" dirty="0" smtClean="0">
                <a:latin typeface="Book Antiqua" pitchFamily="18" charset="0"/>
              </a:rPr>
              <a:t> olarak tanımlanabilir. Bir seste ne kadar harmonik değeri varsa, o sesin kalitesi de o kadar yüksek olmaktadır:  </a:t>
            </a:r>
          </a:p>
        </p:txBody>
      </p:sp>
      <p:graphicFrame>
        <p:nvGraphicFramePr>
          <p:cNvPr id="10" name="Table 9"/>
          <p:cNvGraphicFramePr>
            <a:graphicFrameLocks noGrp="1"/>
          </p:cNvGraphicFramePr>
          <p:nvPr/>
        </p:nvGraphicFramePr>
        <p:xfrm>
          <a:off x="5214942" y="3643314"/>
          <a:ext cx="2928959" cy="2143140"/>
        </p:xfrm>
        <a:graphic>
          <a:graphicData uri="http://schemas.openxmlformats.org/drawingml/2006/table">
            <a:tbl>
              <a:tblPr/>
              <a:tblGrid>
                <a:gridCol w="1560413">
                  <a:extLst>
                    <a:ext uri="{9D8B030D-6E8A-4147-A177-3AD203B41FA5}">
                      <a16:colId xmlns:a16="http://schemas.microsoft.com/office/drawing/2014/main" val="20000"/>
                    </a:ext>
                  </a:extLst>
                </a:gridCol>
                <a:gridCol w="1368546">
                  <a:extLst>
                    <a:ext uri="{9D8B030D-6E8A-4147-A177-3AD203B41FA5}">
                      <a16:colId xmlns:a16="http://schemas.microsoft.com/office/drawing/2014/main" val="20001"/>
                    </a:ext>
                  </a:extLst>
                </a:gridCol>
              </a:tblGrid>
              <a:tr h="434401">
                <a:tc>
                  <a:txBody>
                    <a:bodyPr/>
                    <a:lstStyle/>
                    <a:p>
                      <a:pPr algn="ctr">
                        <a:lnSpc>
                          <a:spcPct val="150000"/>
                        </a:lnSpc>
                        <a:spcAft>
                          <a:spcPts val="0"/>
                        </a:spcAft>
                      </a:pPr>
                      <a:r>
                        <a:rPr lang="tr-TR" sz="1400" b="1" dirty="0">
                          <a:solidFill>
                            <a:srgbClr val="000000"/>
                          </a:solidFill>
                          <a:latin typeface="Book Antiqua" pitchFamily="18" charset="0"/>
                          <a:ea typeface="Times New Roman"/>
                          <a:cs typeface="Times New Roman"/>
                        </a:rPr>
                        <a:t>SIKLIK</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8DB3E2"/>
                    </a:solidFill>
                  </a:tcPr>
                </a:tc>
                <a:tc>
                  <a:txBody>
                    <a:bodyPr/>
                    <a:lstStyle/>
                    <a:p>
                      <a:pPr algn="ctr">
                        <a:lnSpc>
                          <a:spcPct val="150000"/>
                        </a:lnSpc>
                        <a:spcAft>
                          <a:spcPts val="0"/>
                        </a:spcAft>
                      </a:pPr>
                      <a:r>
                        <a:rPr lang="tr-TR" sz="1400" b="1">
                          <a:solidFill>
                            <a:srgbClr val="000000"/>
                          </a:solidFill>
                          <a:latin typeface="Book Antiqua" pitchFamily="18" charset="0"/>
                          <a:ea typeface="Times New Roman"/>
                          <a:cs typeface="Times New Roman"/>
                        </a:rPr>
                        <a:t>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8DB3E2"/>
                    </a:solidFill>
                  </a:tcPr>
                </a:tc>
                <a:extLst>
                  <a:ext uri="{0D108BD9-81ED-4DB2-BD59-A6C34878D82A}">
                    <a16:rowId xmlns:a16="http://schemas.microsoft.com/office/drawing/2014/main" val="10000"/>
                  </a:ext>
                </a:extLst>
              </a:tr>
              <a:tr h="426939">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1 . f = 440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dirty="0">
                          <a:solidFill>
                            <a:srgbClr val="000000"/>
                          </a:solidFill>
                          <a:latin typeface="Book Antiqua" pitchFamily="18" charset="0"/>
                          <a:ea typeface="Calibri"/>
                          <a:cs typeface="Times New Roman"/>
                        </a:rPr>
                        <a:t>1. Harmoni</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26939">
                <a:tc>
                  <a:txBody>
                    <a:bodyPr/>
                    <a:lstStyle/>
                    <a:p>
                      <a:pPr algn="ctr">
                        <a:lnSpc>
                          <a:spcPts val="1440"/>
                        </a:lnSpc>
                        <a:spcAft>
                          <a:spcPts val="1000"/>
                        </a:spcAft>
                      </a:pPr>
                      <a:r>
                        <a:rPr lang="tr-TR" sz="1400">
                          <a:solidFill>
                            <a:srgbClr val="000000"/>
                          </a:solidFill>
                          <a:latin typeface="Book Antiqua" pitchFamily="18" charset="0"/>
                          <a:ea typeface="Times New Roman"/>
                          <a:cs typeface="Times New Roman"/>
                        </a:rPr>
                        <a:t>1 . f = 880 Hz</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a:solidFill>
                            <a:srgbClr val="000000"/>
                          </a:solidFill>
                          <a:latin typeface="Book Antiqua" pitchFamily="18" charset="0"/>
                          <a:ea typeface="Calibri"/>
                          <a:cs typeface="Times New Roman"/>
                        </a:rPr>
                        <a:t>2. 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26939">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3. f = 1320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a:solidFill>
                            <a:srgbClr val="000000"/>
                          </a:solidFill>
                          <a:latin typeface="Book Antiqua" pitchFamily="18" charset="0"/>
                          <a:ea typeface="Calibri"/>
                          <a:cs typeface="Times New Roman"/>
                        </a:rPr>
                        <a:t>3. Harmoni</a:t>
                      </a:r>
                      <a:endParaRPr lang="tr-TR" sz="120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27922">
                <a:tc>
                  <a:txBody>
                    <a:bodyPr/>
                    <a:lstStyle/>
                    <a:p>
                      <a:pPr algn="ctr">
                        <a:lnSpc>
                          <a:spcPts val="1440"/>
                        </a:lnSpc>
                        <a:spcAft>
                          <a:spcPts val="1000"/>
                        </a:spcAft>
                      </a:pPr>
                      <a:r>
                        <a:rPr lang="tr-TR" sz="1400" dirty="0">
                          <a:solidFill>
                            <a:srgbClr val="000000"/>
                          </a:solidFill>
                          <a:latin typeface="Book Antiqua" pitchFamily="18" charset="0"/>
                          <a:ea typeface="Times New Roman"/>
                          <a:cs typeface="Times New Roman"/>
                        </a:rPr>
                        <a:t>4 . f = 1760 Hz</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1440"/>
                        </a:lnSpc>
                        <a:spcAft>
                          <a:spcPts val="1000"/>
                        </a:spcAft>
                      </a:pPr>
                      <a:r>
                        <a:rPr lang="tr-TR" sz="1400" dirty="0">
                          <a:solidFill>
                            <a:srgbClr val="000000"/>
                          </a:solidFill>
                          <a:latin typeface="Book Antiqua" pitchFamily="18" charset="0"/>
                          <a:ea typeface="Calibri"/>
                          <a:cs typeface="Times New Roman"/>
                        </a:rPr>
                        <a:t>4. Harmoni</a:t>
                      </a:r>
                      <a:endParaRPr lang="tr-TR" sz="1200" dirty="0">
                        <a:latin typeface="Book Antiqua" pitchFamily="18" charset="0"/>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grpSp>
        <p:nvGrpSpPr>
          <p:cNvPr id="16" name="Group 15"/>
          <p:cNvGrpSpPr/>
          <p:nvPr/>
        </p:nvGrpSpPr>
        <p:grpSpPr>
          <a:xfrm>
            <a:off x="571472" y="3429000"/>
            <a:ext cx="5072098" cy="2600343"/>
            <a:chOff x="1571604" y="3786190"/>
            <a:chExt cx="5072098" cy="2600343"/>
          </a:xfrm>
        </p:grpSpPr>
        <p:pic>
          <p:nvPicPr>
            <p:cNvPr id="17" name="Picture 16" descr="Overtone.png"/>
            <p:cNvPicPr>
              <a:picLocks noChangeAspect="1"/>
            </p:cNvPicPr>
            <p:nvPr/>
          </p:nvPicPr>
          <p:blipFill>
            <a:blip r:embed="rId2" cstate="print"/>
            <a:stretch>
              <a:fillRect/>
            </a:stretch>
          </p:blipFill>
          <p:spPr>
            <a:xfrm>
              <a:off x="1571604" y="3786190"/>
              <a:ext cx="2500330" cy="2600343"/>
            </a:xfrm>
            <a:prstGeom prst="rect">
              <a:avLst/>
            </a:prstGeom>
          </p:spPr>
        </p:pic>
        <p:sp>
          <p:nvSpPr>
            <p:cNvPr id="18" name="TextBox 17"/>
            <p:cNvSpPr txBox="1"/>
            <p:nvPr/>
          </p:nvSpPr>
          <p:spPr>
            <a:xfrm>
              <a:off x="4071934" y="3857628"/>
              <a:ext cx="2571768" cy="307777"/>
            </a:xfrm>
            <a:prstGeom prst="rect">
              <a:avLst/>
            </a:prstGeom>
            <a:noFill/>
          </p:spPr>
          <p:txBody>
            <a:bodyPr wrap="square" rtlCol="0">
              <a:spAutoFit/>
            </a:bodyPr>
            <a:lstStyle/>
            <a:p>
              <a:r>
                <a:rPr lang="tr-TR" sz="1400" b="1" dirty="0" smtClean="0">
                  <a:latin typeface="Book Antiqua" pitchFamily="18" charset="0"/>
                </a:rPr>
                <a:t>1. harmonik</a:t>
              </a:r>
              <a:endParaRPr lang="tr-TR" sz="1400" b="1" dirty="0">
                <a:latin typeface="Book Antiqua" pitchFamily="18" charset="0"/>
              </a:endParaRPr>
            </a:p>
          </p:txBody>
        </p:sp>
        <p:sp>
          <p:nvSpPr>
            <p:cNvPr id="19" name="TextBox 18"/>
            <p:cNvSpPr txBox="1"/>
            <p:nvPr/>
          </p:nvSpPr>
          <p:spPr>
            <a:xfrm>
              <a:off x="4071934" y="4214818"/>
              <a:ext cx="2571768" cy="307777"/>
            </a:xfrm>
            <a:prstGeom prst="rect">
              <a:avLst/>
            </a:prstGeom>
            <a:noFill/>
          </p:spPr>
          <p:txBody>
            <a:bodyPr wrap="square" rtlCol="0">
              <a:spAutoFit/>
            </a:bodyPr>
            <a:lstStyle/>
            <a:p>
              <a:r>
                <a:rPr lang="tr-TR" sz="1400" b="1" dirty="0" smtClean="0">
                  <a:latin typeface="Book Antiqua" pitchFamily="18" charset="0"/>
                </a:rPr>
                <a:t>2. harmonik</a:t>
              </a:r>
              <a:endParaRPr lang="tr-TR" sz="1400" b="1" dirty="0">
                <a:latin typeface="Book Antiqua" pitchFamily="18" charset="0"/>
              </a:endParaRPr>
            </a:p>
          </p:txBody>
        </p:sp>
        <p:sp>
          <p:nvSpPr>
            <p:cNvPr id="20" name="TextBox 19"/>
            <p:cNvSpPr txBox="1"/>
            <p:nvPr/>
          </p:nvSpPr>
          <p:spPr>
            <a:xfrm>
              <a:off x="4071934" y="4572008"/>
              <a:ext cx="2571768" cy="307777"/>
            </a:xfrm>
            <a:prstGeom prst="rect">
              <a:avLst/>
            </a:prstGeom>
            <a:noFill/>
          </p:spPr>
          <p:txBody>
            <a:bodyPr wrap="square" rtlCol="0">
              <a:spAutoFit/>
            </a:bodyPr>
            <a:lstStyle/>
            <a:p>
              <a:r>
                <a:rPr lang="tr-TR" sz="1400" b="1" dirty="0" smtClean="0">
                  <a:latin typeface="Book Antiqua" pitchFamily="18" charset="0"/>
                </a:rPr>
                <a:t>3. harmonik</a:t>
              </a:r>
              <a:endParaRPr lang="tr-TR" sz="1400" b="1" dirty="0">
                <a:latin typeface="Book Antiqua" pitchFamily="18" charset="0"/>
              </a:endParaRPr>
            </a:p>
          </p:txBody>
        </p:sp>
        <p:sp>
          <p:nvSpPr>
            <p:cNvPr id="21" name="TextBox 20"/>
            <p:cNvSpPr txBox="1"/>
            <p:nvPr/>
          </p:nvSpPr>
          <p:spPr>
            <a:xfrm>
              <a:off x="4071934" y="4929198"/>
              <a:ext cx="2571768" cy="307777"/>
            </a:xfrm>
            <a:prstGeom prst="rect">
              <a:avLst/>
            </a:prstGeom>
            <a:noFill/>
          </p:spPr>
          <p:txBody>
            <a:bodyPr wrap="square" rtlCol="0">
              <a:spAutoFit/>
            </a:bodyPr>
            <a:lstStyle/>
            <a:p>
              <a:r>
                <a:rPr lang="tr-TR" sz="1400" b="1" dirty="0" smtClean="0">
                  <a:latin typeface="Book Antiqua" pitchFamily="18" charset="0"/>
                </a:rPr>
                <a:t>4. harmonik</a:t>
              </a:r>
              <a:endParaRPr lang="tr-TR" sz="1400" b="1" dirty="0">
                <a:latin typeface="Book Antiqua" pitchFamily="18" charset="0"/>
              </a:endParaRPr>
            </a:p>
          </p:txBody>
        </p:sp>
        <p:sp>
          <p:nvSpPr>
            <p:cNvPr id="22" name="TextBox 21"/>
            <p:cNvSpPr txBox="1"/>
            <p:nvPr/>
          </p:nvSpPr>
          <p:spPr>
            <a:xfrm>
              <a:off x="4071934" y="5366579"/>
              <a:ext cx="2571768" cy="307777"/>
            </a:xfrm>
            <a:prstGeom prst="rect">
              <a:avLst/>
            </a:prstGeom>
            <a:noFill/>
          </p:spPr>
          <p:txBody>
            <a:bodyPr wrap="square" rtlCol="0">
              <a:spAutoFit/>
            </a:bodyPr>
            <a:lstStyle/>
            <a:p>
              <a:r>
                <a:rPr lang="tr-TR" sz="1400" b="1" dirty="0" smtClean="0">
                  <a:latin typeface="Book Antiqua" pitchFamily="18" charset="0"/>
                </a:rPr>
                <a:t>5. harmonik</a:t>
              </a:r>
              <a:endParaRPr lang="tr-TR" sz="1400" b="1" dirty="0">
                <a:latin typeface="Book Antiqua" pitchFamily="18" charset="0"/>
              </a:endParaRPr>
            </a:p>
          </p:txBody>
        </p:sp>
        <p:sp>
          <p:nvSpPr>
            <p:cNvPr id="23" name="TextBox 22"/>
            <p:cNvSpPr txBox="1"/>
            <p:nvPr/>
          </p:nvSpPr>
          <p:spPr>
            <a:xfrm>
              <a:off x="4071934" y="5715016"/>
              <a:ext cx="2571768" cy="307777"/>
            </a:xfrm>
            <a:prstGeom prst="rect">
              <a:avLst/>
            </a:prstGeom>
            <a:noFill/>
          </p:spPr>
          <p:txBody>
            <a:bodyPr wrap="square" rtlCol="0">
              <a:spAutoFit/>
            </a:bodyPr>
            <a:lstStyle/>
            <a:p>
              <a:r>
                <a:rPr lang="tr-TR" sz="1400" b="1" dirty="0" smtClean="0">
                  <a:latin typeface="Book Antiqua" pitchFamily="18" charset="0"/>
                </a:rPr>
                <a:t>6. harmonik</a:t>
              </a:r>
              <a:endParaRPr lang="tr-TR" sz="1400" b="1" dirty="0">
                <a:latin typeface="Book Antiqua" pitchFamily="18" charset="0"/>
              </a:endParaRPr>
            </a:p>
          </p:txBody>
        </p:sp>
        <p:sp>
          <p:nvSpPr>
            <p:cNvPr id="24" name="TextBox 23"/>
            <p:cNvSpPr txBox="1"/>
            <p:nvPr/>
          </p:nvSpPr>
          <p:spPr>
            <a:xfrm>
              <a:off x="4071934" y="6072206"/>
              <a:ext cx="2571768" cy="307777"/>
            </a:xfrm>
            <a:prstGeom prst="rect">
              <a:avLst/>
            </a:prstGeom>
            <a:noFill/>
          </p:spPr>
          <p:txBody>
            <a:bodyPr wrap="square" rtlCol="0">
              <a:spAutoFit/>
            </a:bodyPr>
            <a:lstStyle/>
            <a:p>
              <a:r>
                <a:rPr lang="tr-TR" sz="1400" b="1" dirty="0" smtClean="0">
                  <a:latin typeface="Book Antiqua" pitchFamily="18" charset="0"/>
                </a:rPr>
                <a:t>7. harmonik</a:t>
              </a:r>
              <a:endParaRPr lang="tr-TR" sz="1400" b="1" dirty="0">
                <a:latin typeface="Book Antiqua" pitchFamily="18" charset="0"/>
              </a:endParaRPr>
            </a:p>
          </p:txBody>
        </p:sp>
      </p:grpSp>
      <p:sp>
        <p:nvSpPr>
          <p:cNvPr id="25"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21</a:t>
            </a:r>
            <a:endParaRPr lang="tr-TR"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Formantlar (</a:t>
            </a:r>
            <a:r>
              <a:rPr lang="tr-TR" sz="2200" dirty="0" smtClean="0"/>
              <a:t>Formants</a:t>
            </a:r>
            <a:r>
              <a:rPr lang="tr-TR" sz="2200" b="1" dirty="0" smtClean="0"/>
              <a:t>)</a:t>
            </a:r>
            <a:endParaRPr lang="tr-TR" sz="2200" dirty="0"/>
          </a:p>
        </p:txBody>
      </p:sp>
      <p:sp>
        <p:nvSpPr>
          <p:cNvPr id="7" name="Rectangle 6"/>
          <p:cNvSpPr/>
          <p:nvPr/>
        </p:nvSpPr>
        <p:spPr>
          <a:xfrm>
            <a:off x="428596" y="1285860"/>
            <a:ext cx="8286808" cy="2308324"/>
          </a:xfrm>
          <a:prstGeom prst="rect">
            <a:avLst/>
          </a:prstGeom>
        </p:spPr>
        <p:txBody>
          <a:bodyPr wrap="square">
            <a:spAutoFit/>
          </a:bodyPr>
          <a:lstStyle/>
          <a:p>
            <a:pPr lvl="0" algn="just"/>
            <a:r>
              <a:rPr lang="tr-TR" sz="1600" dirty="0" smtClean="0">
                <a:solidFill>
                  <a:srgbClr val="000000"/>
                </a:solidFill>
                <a:latin typeface="Book Antiqua" pitchFamily="18" charset="0"/>
              </a:rPr>
              <a:t>Ünlülerin sesbilgisel görünümlerinin belirlenmesindeki en temel ölçütlerden biri </a:t>
            </a:r>
            <a:r>
              <a:rPr lang="tr-TR" sz="1600" b="1" dirty="0" smtClean="0">
                <a:solidFill>
                  <a:srgbClr val="000000"/>
                </a:solidFill>
                <a:latin typeface="Book Antiqua" pitchFamily="18" charset="0"/>
              </a:rPr>
              <a:t>formant </a:t>
            </a:r>
            <a:r>
              <a:rPr lang="tr-TR" sz="1600" dirty="0" smtClean="0">
                <a:solidFill>
                  <a:srgbClr val="000000"/>
                </a:solidFill>
                <a:latin typeface="Book Antiqua" pitchFamily="18" charset="0"/>
              </a:rPr>
              <a:t>(</a:t>
            </a:r>
            <a:r>
              <a:rPr lang="tr-TR" sz="1600" i="1" dirty="0" smtClean="0">
                <a:solidFill>
                  <a:srgbClr val="000000"/>
                </a:solidFill>
                <a:latin typeface="Book Antiqua" pitchFamily="18" charset="0"/>
              </a:rPr>
              <a:t>formant</a:t>
            </a:r>
            <a:r>
              <a:rPr lang="tr-TR" sz="1600" dirty="0" smtClean="0">
                <a:solidFill>
                  <a:srgbClr val="000000"/>
                </a:solidFill>
                <a:latin typeface="Book Antiqua" pitchFamily="18" charset="0"/>
              </a:rPr>
              <a:t>)</a:t>
            </a:r>
            <a:r>
              <a:rPr lang="tr-TR" sz="1600" b="1" dirty="0" smtClean="0">
                <a:solidFill>
                  <a:srgbClr val="000000"/>
                </a:solidFill>
                <a:latin typeface="Book Antiqua" pitchFamily="18" charset="0"/>
              </a:rPr>
              <a:t> </a:t>
            </a:r>
            <a:r>
              <a:rPr lang="tr-TR" sz="1600" dirty="0" smtClean="0">
                <a:solidFill>
                  <a:srgbClr val="000000"/>
                </a:solidFill>
                <a:latin typeface="Book Antiqua" pitchFamily="18" charset="0"/>
              </a:rPr>
              <a:t>değerleridir. </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Formantların bant aralıkları ses yolundaki akustik kayıplarla belirlenir. Buna göre, konuşma sesleriyle ilişkilendirilen ve 0-5000 Hz arasında değişim gösteren dört formant değeri bulunmaktadır: </a:t>
            </a:r>
          </a:p>
          <a:p>
            <a:pPr lvl="0" algn="just"/>
            <a:endParaRPr lang="tr-TR" sz="1600" dirty="0" smtClean="0">
              <a:solidFill>
                <a:srgbClr val="000000"/>
              </a:solidFill>
              <a:latin typeface="Book Antiqua" pitchFamily="18" charset="0"/>
            </a:endParaRPr>
          </a:p>
          <a:p>
            <a:pPr lvl="0" algn="just"/>
            <a:r>
              <a:rPr lang="tr-TR" sz="1600" dirty="0" smtClean="0">
                <a:solidFill>
                  <a:srgbClr val="000000"/>
                </a:solidFill>
                <a:latin typeface="Book Antiqua" pitchFamily="18" charset="0"/>
              </a:rPr>
              <a:t>Birinci formant (F1/500-1000 Hz), ikinci formant (F2/1000-2000 Hz), üçüncü formant (F3/2000-3000 Hz), dördüncü formant (F4/3000-4000 Hz). </a:t>
            </a:r>
          </a:p>
        </p:txBody>
      </p:sp>
      <p:grpSp>
        <p:nvGrpSpPr>
          <p:cNvPr id="8" name="Group 7"/>
          <p:cNvGrpSpPr/>
          <p:nvPr/>
        </p:nvGrpSpPr>
        <p:grpSpPr>
          <a:xfrm>
            <a:off x="642910" y="3929066"/>
            <a:ext cx="7858180" cy="1950851"/>
            <a:chOff x="642910" y="3929066"/>
            <a:chExt cx="7858180" cy="1950851"/>
          </a:xfrm>
        </p:grpSpPr>
        <p:grpSp>
          <p:nvGrpSpPr>
            <p:cNvPr id="9" name="Group 12"/>
            <p:cNvGrpSpPr/>
            <p:nvPr/>
          </p:nvGrpSpPr>
          <p:grpSpPr>
            <a:xfrm>
              <a:off x="714348" y="3929066"/>
              <a:ext cx="7549569" cy="857256"/>
              <a:chOff x="785786" y="3571876"/>
              <a:chExt cx="6990341" cy="857256"/>
            </a:xfrm>
          </p:grpSpPr>
          <p:pic>
            <p:nvPicPr>
              <p:cNvPr id="14" name="Picture 13"/>
              <p:cNvPicPr/>
              <p:nvPr/>
            </p:nvPicPr>
            <p:blipFill>
              <a:blip r:embed="rId2" cstate="print">
                <a:grayscl/>
              </a:blip>
              <a:srcRect/>
              <a:stretch>
                <a:fillRect/>
              </a:stretch>
            </p:blipFill>
            <p:spPr bwMode="auto">
              <a:xfrm>
                <a:off x="785786" y="3571876"/>
                <a:ext cx="1428760" cy="857256"/>
              </a:xfrm>
              <a:prstGeom prst="rect">
                <a:avLst/>
              </a:prstGeom>
              <a:noFill/>
              <a:ln w="9525">
                <a:solidFill>
                  <a:schemeClr val="tx1"/>
                </a:solidFill>
                <a:miter lim="800000"/>
                <a:headEnd/>
                <a:tailEnd/>
              </a:ln>
            </p:spPr>
          </p:pic>
          <p:pic>
            <p:nvPicPr>
              <p:cNvPr id="15" name="Picture 14"/>
              <p:cNvPicPr/>
              <p:nvPr/>
            </p:nvPicPr>
            <p:blipFill>
              <a:blip r:embed="rId3" cstate="print">
                <a:grayscl/>
              </a:blip>
              <a:srcRect/>
              <a:stretch>
                <a:fillRect/>
              </a:stretch>
            </p:blipFill>
            <p:spPr bwMode="auto">
              <a:xfrm>
                <a:off x="3497784" y="3571876"/>
                <a:ext cx="1428760" cy="857256"/>
              </a:xfrm>
              <a:prstGeom prst="rect">
                <a:avLst/>
              </a:prstGeom>
              <a:noFill/>
              <a:ln w="9525">
                <a:solidFill>
                  <a:schemeClr val="tx1"/>
                </a:solidFill>
                <a:miter lim="800000"/>
                <a:headEnd/>
                <a:tailEnd/>
              </a:ln>
            </p:spPr>
          </p:pic>
          <p:pic>
            <p:nvPicPr>
              <p:cNvPr id="16" name="Picture 15"/>
              <p:cNvPicPr/>
              <p:nvPr/>
            </p:nvPicPr>
            <p:blipFill>
              <a:blip r:embed="rId4" cstate="print">
                <a:grayscl/>
              </a:blip>
              <a:srcRect/>
              <a:stretch>
                <a:fillRect/>
              </a:stretch>
            </p:blipFill>
            <p:spPr bwMode="auto">
              <a:xfrm>
                <a:off x="6275929" y="3571876"/>
                <a:ext cx="1500198" cy="857256"/>
              </a:xfrm>
              <a:prstGeom prst="rect">
                <a:avLst/>
              </a:prstGeom>
              <a:noFill/>
              <a:ln w="9525">
                <a:solidFill>
                  <a:schemeClr val="tx1"/>
                </a:solidFill>
                <a:miter lim="800000"/>
                <a:headEnd/>
                <a:tailEnd/>
              </a:ln>
            </p:spPr>
          </p:pic>
        </p:grpSp>
        <p:sp>
          <p:nvSpPr>
            <p:cNvPr id="10" name="Rectangle 1"/>
            <p:cNvSpPr>
              <a:spLocks noChangeArrowheads="1"/>
            </p:cNvSpPr>
            <p:nvPr/>
          </p:nvSpPr>
          <p:spPr bwMode="auto">
            <a:xfrm>
              <a:off x="642910" y="5167654"/>
              <a:ext cx="78581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F1 formant frekansı	                             </a:t>
              </a:r>
              <a:r>
                <a:rPr kumimoji="0" lang="tr-TR" sz="1200" b="1" i="0" u="none" strike="noStrike" cap="none" normalizeH="0" dirty="0" smtClean="0">
                  <a:ln>
                    <a:noFill/>
                  </a:ln>
                  <a:solidFill>
                    <a:schemeClr val="tx1"/>
                  </a:solidFill>
                  <a:effectLst/>
                  <a:latin typeface="Book Antiqua" pitchFamily="18" charset="0"/>
                  <a:ea typeface="Calibri" pitchFamily="34" charset="0"/>
                  <a:cs typeface="Arial" pitchFamily="34" charset="0"/>
                </a:rPr>
                <a:t>   </a:t>
              </a: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F2 formant frekansı	                          </a:t>
              </a:r>
              <a:r>
                <a:rPr kumimoji="0" lang="tr-TR" sz="1200" b="1" i="0" u="none" strike="noStrike" cap="none" normalizeH="0" dirty="0" smtClean="0">
                  <a:ln>
                    <a:noFill/>
                  </a:ln>
                  <a:solidFill>
                    <a:schemeClr val="tx1"/>
                  </a:solidFill>
                  <a:effectLst/>
                  <a:latin typeface="Book Antiqua" pitchFamily="18" charset="0"/>
                  <a:ea typeface="Calibri" pitchFamily="34" charset="0"/>
                  <a:cs typeface="Arial" pitchFamily="34" charset="0"/>
                </a:rPr>
                <a:t>     </a:t>
              </a:r>
              <a:r>
                <a:rPr kumimoji="0" lang="tr-TR" sz="1200" b="1" i="0" u="none" strike="noStrike" cap="none" normalizeH="0" baseline="0" dirty="0" smtClean="0">
                  <a:ln>
                    <a:noFill/>
                  </a:ln>
                  <a:solidFill>
                    <a:schemeClr val="tx1"/>
                  </a:solidFill>
                  <a:effectLst/>
                  <a:latin typeface="Book Antiqua" pitchFamily="18" charset="0"/>
                  <a:ea typeface="Calibri" pitchFamily="34" charset="0"/>
                  <a:cs typeface="Arial" pitchFamily="34" charset="0"/>
                </a:rPr>
                <a:t>        F3 formant frekansı</a:t>
              </a:r>
              <a:endParaRPr kumimoji="0" lang="tr-TR" sz="2000" b="0" i="0" u="none" strike="noStrike" cap="none" normalizeH="0" baseline="0" dirty="0" smtClean="0">
                <a:ln>
                  <a:noFill/>
                </a:ln>
                <a:solidFill>
                  <a:schemeClr val="tx1"/>
                </a:solidFill>
                <a:effectLst/>
                <a:latin typeface="Book Antiqua" pitchFamily="18" charset="0"/>
              </a:endParaRPr>
            </a:p>
          </p:txBody>
        </p:sp>
        <p:sp>
          <p:nvSpPr>
            <p:cNvPr id="11" name="Rectangle 10"/>
            <p:cNvSpPr/>
            <p:nvPr/>
          </p:nvSpPr>
          <p:spPr>
            <a:xfrm>
              <a:off x="702802" y="5550115"/>
              <a:ext cx="1467068"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F1/500-1000 Hz</a:t>
              </a:r>
              <a:endParaRPr lang="tr-TR" sz="1400" dirty="0"/>
            </a:p>
          </p:txBody>
        </p:sp>
        <p:sp>
          <p:nvSpPr>
            <p:cNvPr id="12" name="Rectangle 11"/>
            <p:cNvSpPr/>
            <p:nvPr/>
          </p:nvSpPr>
          <p:spPr>
            <a:xfrm>
              <a:off x="3643306" y="5572140"/>
              <a:ext cx="1566454"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F2/1000-2000 Hz</a:t>
              </a:r>
              <a:endParaRPr lang="tr-TR" sz="1400" dirty="0"/>
            </a:p>
          </p:txBody>
        </p:sp>
        <p:sp>
          <p:nvSpPr>
            <p:cNvPr id="13" name="Rectangle 12"/>
            <p:cNvSpPr/>
            <p:nvPr/>
          </p:nvSpPr>
          <p:spPr>
            <a:xfrm>
              <a:off x="6720322" y="5572140"/>
              <a:ext cx="1566454" cy="307777"/>
            </a:xfrm>
            <a:prstGeom prst="rect">
              <a:avLst/>
            </a:prstGeom>
            <a:solidFill>
              <a:schemeClr val="bg2">
                <a:lumMod val="20000"/>
                <a:lumOff val="80000"/>
              </a:schemeClr>
            </a:solidFill>
          </p:spPr>
          <p:txBody>
            <a:bodyPr wrap="none">
              <a:spAutoFit/>
            </a:bodyPr>
            <a:lstStyle/>
            <a:p>
              <a:r>
                <a:rPr lang="tr-TR" sz="1400" dirty="0" smtClean="0">
                  <a:solidFill>
                    <a:srgbClr val="000000"/>
                  </a:solidFill>
                </a:rPr>
                <a:t>F3/2000-3000 Hz</a:t>
              </a:r>
              <a:endParaRPr lang="tr-TR" sz="1400" dirty="0"/>
            </a:p>
          </p:txBody>
        </p:sp>
      </p:grpSp>
      <p:sp>
        <p:nvSpPr>
          <p:cNvPr id="1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22</a:t>
            </a:r>
            <a:endParaRPr lang="tr-TR"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205884"/>
            <a:ext cx="8229600" cy="4937760"/>
          </a:xfrm>
        </p:spPr>
        <p:txBody>
          <a:bodyPr>
            <a:noAutofit/>
          </a:bodyPr>
          <a:lstStyle/>
          <a:p>
            <a:pPr lvl="0"/>
            <a:r>
              <a:rPr lang="tr-TR" sz="1100" dirty="0" smtClean="0">
                <a:latin typeface="Book Antiqua" pitchFamily="18" charset="0"/>
              </a:rPr>
              <a:t>Carr, P. (2008). </a:t>
            </a:r>
            <a:r>
              <a:rPr lang="tr-TR" sz="1100" i="1" dirty="0" smtClean="0">
                <a:latin typeface="Book Antiqua" pitchFamily="18" charset="0"/>
              </a:rPr>
              <a:t>A Glossary of Phonology. </a:t>
            </a:r>
            <a:r>
              <a:rPr lang="tr-TR" sz="1100" dirty="0" smtClean="0">
                <a:latin typeface="Book Antiqua" pitchFamily="18" charset="0"/>
              </a:rPr>
              <a:t>Edinburgh University Press.</a:t>
            </a:r>
          </a:p>
          <a:p>
            <a:pPr lvl="0"/>
            <a:r>
              <a:rPr lang="tr-TR" sz="1100" dirty="0" smtClean="0">
                <a:latin typeface="Book Antiqua" pitchFamily="18" charset="0"/>
              </a:rPr>
              <a:t>Clark, J. (2007). </a:t>
            </a:r>
            <a:r>
              <a:rPr lang="tr-TR" sz="1100" i="1" dirty="0" smtClean="0">
                <a:latin typeface="Book Antiqua" pitchFamily="18" charset="0"/>
              </a:rPr>
              <a:t>An Introduction to Phonetics and Phonology</a:t>
            </a:r>
            <a:r>
              <a:rPr lang="tr-TR" sz="1100" dirty="0" smtClean="0">
                <a:latin typeface="Book Antiqua" pitchFamily="18" charset="0"/>
              </a:rPr>
              <a:t>. Üçüncü Baskı. Blackwell Yayınları.</a:t>
            </a:r>
          </a:p>
          <a:p>
            <a:pPr lvl="0"/>
            <a:r>
              <a:rPr lang="tr-TR" sz="1100" dirty="0" smtClean="0">
                <a:latin typeface="Book Antiqua" pitchFamily="18" charset="0"/>
              </a:rPr>
              <a:t>Crystal, D. (1980). </a:t>
            </a:r>
            <a:r>
              <a:rPr lang="tr-TR" sz="1100" i="1" dirty="0" smtClean="0">
                <a:latin typeface="Book Antiqua" pitchFamily="18" charset="0"/>
              </a:rPr>
              <a:t>A Dictionary of Linguistics and Phonetics</a:t>
            </a:r>
            <a:r>
              <a:rPr lang="tr-TR" sz="1100" dirty="0" smtClean="0">
                <a:latin typeface="Book Antiqua" pitchFamily="18" charset="0"/>
              </a:rPr>
              <a:t>. Wiley Yayınları. </a:t>
            </a:r>
          </a:p>
          <a:p>
            <a:pPr lvl="0"/>
            <a:r>
              <a:rPr lang="tr-TR" sz="1100" dirty="0" smtClean="0">
                <a:latin typeface="Book Antiqua" pitchFamily="18" charset="0"/>
              </a:rPr>
              <a:t>Ergenç, İ. (2002). </a:t>
            </a:r>
            <a:r>
              <a:rPr lang="tr-TR" sz="1100" i="1" dirty="0" smtClean="0">
                <a:latin typeface="Book Antiqua" pitchFamily="18" charset="0"/>
              </a:rPr>
              <a:t>Konuşma Dili ve Türkçenin Söyleyiş Sözlüğü</a:t>
            </a:r>
            <a:r>
              <a:rPr lang="tr-TR" sz="1100" dirty="0" smtClean="0">
                <a:latin typeface="Book Antiqua" pitchFamily="18" charset="0"/>
              </a:rPr>
              <a:t>. Multilingual Yayınları. </a:t>
            </a:r>
          </a:p>
          <a:p>
            <a:pPr lvl="0"/>
            <a:r>
              <a:rPr lang="tr-TR" sz="1100" dirty="0" smtClean="0">
                <a:latin typeface="Book Antiqua" pitchFamily="18" charset="0"/>
              </a:rPr>
              <a:t>Gussenhoven, C. (2011). </a:t>
            </a:r>
            <a:r>
              <a:rPr lang="tr-TR" sz="1100" i="1" dirty="0" smtClean="0">
                <a:latin typeface="Book Antiqua" pitchFamily="18" charset="0"/>
              </a:rPr>
              <a:t>Understanding Phonology.</a:t>
            </a:r>
            <a:r>
              <a:rPr lang="tr-TR" sz="1100" dirty="0" smtClean="0">
                <a:latin typeface="Book Antiqua" pitchFamily="18" charset="0"/>
              </a:rPr>
              <a:t> 3. Baskı. Hodder Education.</a:t>
            </a:r>
          </a:p>
          <a:p>
            <a:pPr lvl="0"/>
            <a:r>
              <a:rPr lang="tr-TR" sz="1100" i="1" dirty="0" smtClean="0">
                <a:latin typeface="Book Antiqua" pitchFamily="18" charset="0"/>
              </a:rPr>
              <a:t>Handbook of the International Phonetic Association: A Guide to the Use of the International Phonetic Alphabet</a:t>
            </a:r>
            <a:r>
              <a:rPr lang="tr-TR" sz="1100" dirty="0" smtClean="0">
                <a:latin typeface="Book Antiqua" pitchFamily="18" charset="0"/>
              </a:rPr>
              <a:t>. (1999). Cambridge Üniversitesi Yayınları. </a:t>
            </a:r>
          </a:p>
          <a:p>
            <a:pPr lvl="0"/>
            <a:r>
              <a:rPr lang="tr-TR" sz="1100" dirty="0" smtClean="0">
                <a:latin typeface="Book Antiqua" pitchFamily="18" charset="0"/>
              </a:rPr>
              <a:t>Johnson, K. (2003). </a:t>
            </a:r>
            <a:r>
              <a:rPr lang="tr-TR" sz="1100" i="1" dirty="0" smtClean="0">
                <a:latin typeface="Book Antiqua" pitchFamily="18" charset="0"/>
              </a:rPr>
              <a:t>Acoustics &amp; Auditory Phonetics</a:t>
            </a:r>
            <a:r>
              <a:rPr lang="tr-TR" sz="1100" dirty="0" smtClean="0">
                <a:latin typeface="Book Antiqua" pitchFamily="18" charset="0"/>
              </a:rPr>
              <a:t>. Blackwell Publishing. İkinci Baskı.</a:t>
            </a:r>
          </a:p>
          <a:p>
            <a:pPr lvl="0"/>
            <a:r>
              <a:rPr lang="tr-TR" sz="1100" dirty="0" smtClean="0">
                <a:latin typeface="Book Antiqua" pitchFamily="18" charset="0"/>
              </a:rPr>
              <a:t>Katz, W.F. (2013). </a:t>
            </a:r>
            <a:r>
              <a:rPr lang="tr-TR" sz="1100" i="1" dirty="0" smtClean="0">
                <a:latin typeface="Book Antiqua" pitchFamily="18" charset="0"/>
              </a:rPr>
              <a:t>Phonetic for Dummies. </a:t>
            </a:r>
            <a:r>
              <a:rPr lang="tr-TR" sz="1100" dirty="0" smtClean="0">
                <a:latin typeface="Book Antiqua" pitchFamily="18" charset="0"/>
              </a:rPr>
              <a:t>John Wiley &amp; Sons.</a:t>
            </a:r>
          </a:p>
          <a:p>
            <a:pPr lvl="0"/>
            <a:r>
              <a:rPr lang="tr-TR" sz="1100" dirty="0" smtClean="0">
                <a:latin typeface="Book Antiqua" pitchFamily="18" charset="0"/>
              </a:rPr>
              <a:t>Kent, R.D. ve Read, C. (2002). </a:t>
            </a:r>
            <a:r>
              <a:rPr lang="tr-TR" sz="1100" i="1" dirty="0" smtClean="0">
                <a:latin typeface="Book Antiqua" pitchFamily="18" charset="0"/>
              </a:rPr>
              <a:t>Acoustic Analysis of Speech</a:t>
            </a:r>
            <a:r>
              <a:rPr lang="tr-TR" sz="1100" dirty="0" smtClean="0">
                <a:latin typeface="Book Antiqua" pitchFamily="18" charset="0"/>
              </a:rPr>
              <a:t>. Thomson Learning. İkinci Baskı.</a:t>
            </a:r>
          </a:p>
          <a:p>
            <a:pPr lvl="0"/>
            <a:r>
              <a:rPr lang="tr-TR" sz="1100" dirty="0" smtClean="0">
                <a:latin typeface="Book Antiqua" pitchFamily="18" charset="0"/>
              </a:rPr>
              <a:t>Lacy, de P. (2007). </a:t>
            </a:r>
            <a:r>
              <a:rPr lang="tr-TR" sz="1100" i="1" dirty="0" smtClean="0">
                <a:latin typeface="Book Antiqua" pitchFamily="18" charset="0"/>
              </a:rPr>
              <a:t>The Cambridge Handbook of Phonology</a:t>
            </a:r>
            <a:r>
              <a:rPr lang="tr-TR" sz="1100" dirty="0" smtClean="0">
                <a:latin typeface="Book Antiqua" pitchFamily="18" charset="0"/>
              </a:rPr>
              <a:t>. Cambridge University Press.</a:t>
            </a:r>
          </a:p>
          <a:p>
            <a:pPr lvl="0"/>
            <a:r>
              <a:rPr lang="tr-TR" sz="1100" dirty="0" smtClean="0">
                <a:latin typeface="Book Antiqua" pitchFamily="18" charset="0"/>
              </a:rPr>
              <a:t>Ladefoged, P. (2005). </a:t>
            </a:r>
            <a:r>
              <a:rPr lang="tr-TR" sz="1100" i="1" dirty="0" smtClean="0">
                <a:latin typeface="Book Antiqua" pitchFamily="18" charset="0"/>
              </a:rPr>
              <a:t>Vowels and Consonants</a:t>
            </a:r>
            <a:r>
              <a:rPr lang="tr-TR" sz="1100" dirty="0" smtClean="0">
                <a:latin typeface="Book Antiqua" pitchFamily="18" charset="0"/>
              </a:rPr>
              <a:t>. Blackwell Publishing. İkinci Baskı.</a:t>
            </a:r>
          </a:p>
          <a:p>
            <a:pPr lvl="0"/>
            <a:r>
              <a:rPr lang="tr-TR" sz="1100" dirty="0" smtClean="0">
                <a:latin typeface="Book Antiqua" pitchFamily="18" charset="0"/>
              </a:rPr>
              <a:t>Ladefoged, P. (2006). </a:t>
            </a:r>
            <a:r>
              <a:rPr lang="tr-TR" sz="1100" i="1" dirty="0" smtClean="0">
                <a:latin typeface="Book Antiqua" pitchFamily="18" charset="0"/>
              </a:rPr>
              <a:t>A Course in Phonetics</a:t>
            </a:r>
            <a:r>
              <a:rPr lang="tr-TR" sz="1100" dirty="0" smtClean="0">
                <a:latin typeface="Book Antiqua" pitchFamily="18" charset="0"/>
              </a:rPr>
              <a:t>. Thomson/Wadsworth Yayınları. Beşinci Baskı.</a:t>
            </a:r>
          </a:p>
          <a:p>
            <a:pPr lvl="0"/>
            <a:r>
              <a:rPr lang="tr-TR" sz="1100" dirty="0" smtClean="0">
                <a:latin typeface="Book Antiqua" pitchFamily="18" charset="0"/>
              </a:rPr>
              <a:t>Odden, D. (2005). </a:t>
            </a:r>
            <a:r>
              <a:rPr lang="tr-TR" sz="1100" i="1" dirty="0" smtClean="0">
                <a:latin typeface="Book Antiqua" pitchFamily="18" charset="0"/>
              </a:rPr>
              <a:t>Introducing Phonology</a:t>
            </a:r>
            <a:r>
              <a:rPr lang="tr-TR" sz="1100" dirty="0" smtClean="0">
                <a:latin typeface="Book Antiqua" pitchFamily="18" charset="0"/>
              </a:rPr>
              <a:t>. Cambridge University Press.</a:t>
            </a:r>
          </a:p>
          <a:p>
            <a:pPr lvl="0"/>
            <a:r>
              <a:rPr lang="tr-TR" sz="1100" dirty="0" smtClean="0">
                <a:latin typeface="Book Antiqua" pitchFamily="18" charset="0"/>
              </a:rPr>
              <a:t>Özsoy, S., Erk-Emeksiz, Z., Turan, Ü.D. ve Uzun, L. (2011). </a:t>
            </a:r>
            <a:r>
              <a:rPr lang="tr-TR" sz="1100" i="1" dirty="0" smtClean="0">
                <a:latin typeface="Book Antiqua" pitchFamily="18" charset="0"/>
              </a:rPr>
              <a:t>Genel Dilbilim II</a:t>
            </a:r>
            <a:r>
              <a:rPr lang="tr-TR" sz="1100" dirty="0" smtClean="0">
                <a:latin typeface="Book Antiqua" pitchFamily="18" charset="0"/>
              </a:rPr>
              <a:t>. (Ed. Özsoy, S., Erk-Emeksiz, Z.). Anadolu Üniversitesi Yayını.</a:t>
            </a:r>
            <a:r>
              <a:rPr lang="tr-TR" sz="1100" i="1" dirty="0" smtClean="0">
                <a:latin typeface="Book Antiqua" pitchFamily="18" charset="0"/>
              </a:rPr>
              <a:t> </a:t>
            </a:r>
            <a:endParaRPr lang="tr-TR" sz="1100" dirty="0" smtClean="0">
              <a:latin typeface="Book Antiqua" pitchFamily="18" charset="0"/>
            </a:endParaRPr>
          </a:p>
          <a:p>
            <a:pPr lvl="0"/>
            <a:r>
              <a:rPr lang="tr-TR" sz="1100" dirty="0" smtClean="0">
                <a:latin typeface="Book Antiqua" pitchFamily="18" charset="0"/>
              </a:rPr>
              <a:t>Reetz, H. ve Jongman, A. (2009). </a:t>
            </a:r>
            <a:r>
              <a:rPr lang="tr-TR" sz="1100" i="1" dirty="0" smtClean="0">
                <a:latin typeface="Book Antiqua" pitchFamily="18" charset="0"/>
              </a:rPr>
              <a:t>Phonetics: Transcription, Production, Acoustics and Perception</a:t>
            </a:r>
            <a:r>
              <a:rPr lang="tr-TR" sz="1100" dirty="0" smtClean="0">
                <a:latin typeface="Book Antiqua" pitchFamily="18" charset="0"/>
              </a:rPr>
              <a:t>. Blackwell Yayınları.</a:t>
            </a:r>
          </a:p>
          <a:p>
            <a:pPr lvl="0"/>
            <a:r>
              <a:rPr lang="tr-TR" sz="1100" dirty="0" smtClean="0">
                <a:latin typeface="Book Antiqua" pitchFamily="18" charset="0"/>
              </a:rPr>
              <a:t>Seikel, J.A., King, D.W. ve Drumright, D.G. (2009). </a:t>
            </a:r>
            <a:r>
              <a:rPr lang="tr-TR" sz="1100" i="1" dirty="0" smtClean="0">
                <a:latin typeface="Book Antiqua" pitchFamily="18" charset="0"/>
              </a:rPr>
              <a:t>Anatomy &amp; Physiology for Speech, Language and Hearing</a:t>
            </a:r>
            <a:r>
              <a:rPr lang="tr-TR" sz="1100" dirty="0" smtClean="0">
                <a:latin typeface="Book Antiqua" pitchFamily="18" charset="0"/>
              </a:rPr>
              <a:t>. 4. Baskı. Delmar Cangage Learning Yayınları.</a:t>
            </a:r>
          </a:p>
          <a:p>
            <a:pPr lvl="0"/>
            <a:r>
              <a:rPr lang="tr-TR" sz="1100" dirty="0" smtClean="0">
                <a:latin typeface="Book Antiqua" pitchFamily="18" charset="0"/>
              </a:rPr>
              <a:t>Stevens, K. (2000). </a:t>
            </a:r>
            <a:r>
              <a:rPr lang="tr-TR" sz="1100" i="1" dirty="0" smtClean="0">
                <a:latin typeface="Book Antiqua" pitchFamily="18" charset="0"/>
              </a:rPr>
              <a:t>Acoustic Phonetics</a:t>
            </a:r>
            <a:r>
              <a:rPr lang="tr-TR" sz="1100" dirty="0" smtClean="0">
                <a:latin typeface="Book Antiqua" pitchFamily="18" charset="0"/>
              </a:rPr>
              <a:t>. The MIT Press. Birinci Baskı.</a:t>
            </a:r>
          </a:p>
          <a:p>
            <a:pPr lvl="0"/>
            <a:r>
              <a:rPr lang="tr-TR" sz="1100" dirty="0" smtClean="0">
                <a:latin typeface="Book Antiqua" pitchFamily="18" charset="0"/>
              </a:rPr>
              <a:t>Zsiga, E.C. (2013). </a:t>
            </a:r>
            <a:r>
              <a:rPr lang="tr-TR" sz="1100" i="1" dirty="0" smtClean="0">
                <a:latin typeface="Book Antiqua" pitchFamily="18" charset="0"/>
              </a:rPr>
              <a:t>The Sounds of Language: An Introduction to Phonetics and Phonology</a:t>
            </a:r>
            <a:r>
              <a:rPr lang="tr-TR" sz="1100" dirty="0" smtClean="0">
                <a:latin typeface="Book Antiqua" pitchFamily="18" charset="0"/>
              </a:rPr>
              <a:t>. Wiley-Blackwell Yayınları. </a:t>
            </a:r>
            <a:endParaRPr lang="tr-TR" sz="1100" dirty="0">
              <a:latin typeface="Book Antiqua" pitchFamily="18" charset="0"/>
            </a:endParaRPr>
          </a:p>
        </p:txBody>
      </p:sp>
      <p:sp>
        <p:nvSpPr>
          <p:cNvPr id="4"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a:t>
            </a:r>
            <a:endParaRPr lang="tr-TR" sz="1600" dirty="0"/>
          </a:p>
        </p:txBody>
      </p:sp>
      <p:sp>
        <p:nvSpPr>
          <p:cNvPr id="5" name="TextBox 4"/>
          <p:cNvSpPr txBox="1"/>
          <p:nvPr/>
        </p:nvSpPr>
        <p:spPr>
          <a:xfrm>
            <a:off x="500034" y="571480"/>
            <a:ext cx="8001056" cy="523220"/>
          </a:xfrm>
          <a:prstGeom prst="rect">
            <a:avLst/>
          </a:prstGeom>
          <a:noFill/>
        </p:spPr>
        <p:txBody>
          <a:bodyPr wrap="square" rtlCol="0">
            <a:spAutoFit/>
          </a:bodyPr>
          <a:lstStyle/>
          <a:p>
            <a:r>
              <a:rPr lang="tr-TR" sz="2800" b="1" dirty="0" smtClean="0"/>
              <a:t>Okuma Listesi</a:t>
            </a:r>
            <a:endParaRPr lang="tr-TR" sz="2800" b="1" dirty="0"/>
          </a:p>
        </p:txBody>
      </p:sp>
      <p:pic>
        <p:nvPicPr>
          <p:cNvPr id="6" name="Picture 5" descr="default_book_image.gif"/>
          <p:cNvPicPr>
            <a:picLocks noChangeAspect="1"/>
          </p:cNvPicPr>
          <p:nvPr/>
        </p:nvPicPr>
        <p:blipFill>
          <a:blip r:embed="rId2" cstate="print"/>
          <a:stretch>
            <a:fillRect/>
          </a:stretch>
        </p:blipFill>
        <p:spPr>
          <a:xfrm>
            <a:off x="7619764" y="357166"/>
            <a:ext cx="947988" cy="64294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Ses Üretim Organları (</a:t>
            </a:r>
            <a:r>
              <a:rPr lang="tr-TR" sz="2200" dirty="0" smtClean="0"/>
              <a:t>Speech Organs</a:t>
            </a:r>
            <a:r>
              <a:rPr lang="tr-TR" sz="2200" b="1" dirty="0" smtClean="0"/>
              <a:t>)</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Ses üretimini gerçekleştiren organlar arasında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ağız</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boğaz</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akciğerler</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nefes borusu</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ve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burun</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bulunur. Boğazın iç kısmı, boğazın üst bölümünde bulunan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yutak</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 ve ses tellerini kapsayan alt bölümündeki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gırtlak</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tan oluşur. </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Yutak, ağız </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ve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burun</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un bulunduğu bölüm </a:t>
            </a:r>
            <a:r>
              <a:rPr kumimoji="0" lang="tr-TR" b="1"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ses üretim yolu </a:t>
            </a:r>
            <a:r>
              <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rPr>
              <a:t>olarak tanımlanır. Ses yolunun şeklinin değişmesi, ses yolundaki organların hareket ettirilmesiyle mümkündür.</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smtClean="0">
              <a:ln>
                <a:noFill/>
              </a:ln>
              <a:solidFill>
                <a:schemeClr val="tx1"/>
              </a:solidFill>
              <a:effectLst/>
              <a:uLnTx/>
              <a:uFillTx/>
              <a:latin typeface="Book Antiqua" pitchFamily="18" charset="0"/>
              <a:cs typeface="Segoe UI" pitchFamily="34" charset="0"/>
            </a:endParaRP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a:ln>
                <a:noFill/>
              </a:ln>
              <a:solidFill>
                <a:schemeClr val="tx1"/>
              </a:solidFill>
              <a:effectLst/>
              <a:uLnTx/>
              <a:uFillTx/>
              <a:latin typeface="Book Antiqua" pitchFamily="18" charset="0"/>
              <a:cs typeface="Segoe UI" pitchFamily="34" charset="0"/>
            </a:endParaRPr>
          </a:p>
        </p:txBody>
      </p:sp>
      <p:pic>
        <p:nvPicPr>
          <p:cNvPr id="10" name="Picture 9" descr="image0032.gif"/>
          <p:cNvPicPr/>
          <p:nvPr/>
        </p:nvPicPr>
        <p:blipFill>
          <a:blip r:embed="rId2" cstate="print"/>
          <a:srcRect/>
          <a:stretch>
            <a:fillRect/>
          </a:stretch>
        </p:blipFill>
        <p:spPr bwMode="auto">
          <a:xfrm>
            <a:off x="5643570" y="3714752"/>
            <a:ext cx="2849841" cy="2308246"/>
          </a:xfrm>
          <a:prstGeom prst="rect">
            <a:avLst/>
          </a:prstGeom>
          <a:noFill/>
          <a:ln w="12700">
            <a:noFill/>
            <a:miter lim="800000"/>
            <a:headEnd/>
            <a:tailEnd/>
          </a:ln>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14</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357166"/>
            <a:ext cx="8001056" cy="769441"/>
          </a:xfrm>
          <a:prstGeom prst="rect">
            <a:avLst/>
          </a:prstGeom>
          <a:noFill/>
        </p:spPr>
        <p:txBody>
          <a:bodyPr wrap="square" rtlCol="0">
            <a:spAutoFit/>
          </a:bodyPr>
          <a:lstStyle/>
          <a:p>
            <a:r>
              <a:rPr lang="tr-TR" sz="2200" b="1" dirty="0" smtClean="0"/>
              <a:t>Dural Hava Akımı ve Aerodinamik Süreçler</a:t>
            </a:r>
          </a:p>
          <a:p>
            <a:r>
              <a:rPr lang="tr-TR" sz="2200" b="1" dirty="0" smtClean="0"/>
              <a:t>(</a:t>
            </a:r>
            <a:r>
              <a:rPr lang="tr-TR" sz="2200" dirty="0" smtClean="0"/>
              <a:t>Static Airflow and Aerodynamic Processing</a:t>
            </a:r>
            <a:r>
              <a:rPr lang="tr-TR" sz="2200" b="1" dirty="0" smtClean="0"/>
              <a:t>)</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algn="just"/>
            <a:r>
              <a:rPr lang="tr-TR" i="1" dirty="0" smtClean="0">
                <a:latin typeface="Book Antiqua" pitchFamily="18" charset="0"/>
              </a:rPr>
              <a:t> </a:t>
            </a:r>
            <a:endParaRPr lang="tr-TR" dirty="0" smtClean="0">
              <a:latin typeface="Book Antiqua" pitchFamily="18" charset="0"/>
            </a:endParaRPr>
          </a:p>
          <a:p>
            <a:pPr algn="just"/>
            <a:r>
              <a:rPr lang="tr-TR" dirty="0" smtClean="0">
                <a:latin typeface="Book Antiqua" pitchFamily="18" charset="0"/>
              </a:rPr>
              <a:t>Konuşma eylemi sırasında akciğerlerin işlevi oldukça fazladır. </a:t>
            </a:r>
            <a:r>
              <a:rPr lang="tr-TR" b="1" dirty="0" smtClean="0">
                <a:latin typeface="Book Antiqua" pitchFamily="18" charset="0"/>
              </a:rPr>
              <a:t>Pulmonik hava </a:t>
            </a:r>
            <a:r>
              <a:rPr lang="tr-TR" dirty="0" smtClean="0">
                <a:latin typeface="Book Antiqua" pitchFamily="18" charset="0"/>
              </a:rPr>
              <a:t>olarak da adlandırılan akciğerlerdeki havanın dışarı atılması sonucu </a:t>
            </a:r>
            <a:r>
              <a:rPr lang="tr-TR" b="1" dirty="0" smtClean="0">
                <a:latin typeface="Book Antiqua" pitchFamily="18" charset="0"/>
              </a:rPr>
              <a:t>çıkış havası (egresif hava)</a:t>
            </a:r>
            <a:r>
              <a:rPr lang="tr-TR" dirty="0" smtClean="0">
                <a:latin typeface="Book Antiqua" pitchFamily="18" charset="0"/>
              </a:rPr>
              <a:t> ortaya çıkar. </a:t>
            </a:r>
          </a:p>
          <a:p>
            <a:pPr algn="just"/>
            <a:endParaRPr lang="tr-TR" dirty="0" smtClean="0">
              <a:latin typeface="Book Antiqua" pitchFamily="18" charset="0"/>
            </a:endParaRPr>
          </a:p>
          <a:p>
            <a:pPr algn="just"/>
            <a:r>
              <a:rPr lang="tr-TR" b="1" i="1" dirty="0" smtClean="0">
                <a:latin typeface="Book Antiqua" pitchFamily="18" charset="0"/>
              </a:rPr>
              <a:t>Egresif hava aracılığıyla konuşma seslerinin büyük bir kısmı üretilir. </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Egresif havanın tersine, havanın akciğerlere akması sonucu konuşma eylemi igresif havayla gerçekleştirilebilir. Ancak günlük konuşmalar sırasında bu havayla üretilen sesler pek fazla kullanılmamakta, bu seslerin kalitesi düşük, boğuk ve belirsizdir. </a:t>
            </a:r>
          </a:p>
          <a:p>
            <a:pPr algn="just"/>
            <a:r>
              <a:rPr lang="tr-TR" dirty="0" smtClean="0">
                <a:latin typeface="Book Antiqua" pitchFamily="18" charset="0"/>
              </a:rPr>
              <a:t> </a:t>
            </a:r>
            <a:endParaRPr lang="tr-TR" dirty="0">
              <a:latin typeface="Book Antiqua" pitchFamily="18" charset="0"/>
            </a:endParaRPr>
          </a:p>
        </p:txBody>
      </p:sp>
      <p:sp>
        <p:nvSpPr>
          <p:cNvPr id="6" name="Rectangle 5"/>
          <p:cNvSpPr/>
          <p:nvPr/>
        </p:nvSpPr>
        <p:spPr>
          <a:xfrm>
            <a:off x="3500430" y="5643578"/>
            <a:ext cx="5226111" cy="369332"/>
          </a:xfrm>
          <a:prstGeom prst="rect">
            <a:avLst/>
          </a:prstGeom>
        </p:spPr>
        <p:txBody>
          <a:bodyPr wrap="none">
            <a:spAutoFit/>
          </a:bodyPr>
          <a:lstStyle/>
          <a:p>
            <a:r>
              <a:rPr lang="tr-TR" b="1" dirty="0" smtClean="0"/>
              <a:t>http://web.udl.es/usuaris/m0163949/airflow.htm</a:t>
            </a:r>
            <a:endParaRPr lang="tr-TR" b="1" dirty="0"/>
          </a:p>
        </p:txBody>
      </p:sp>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15</a:t>
            </a:r>
            <a:endParaRPr lang="tr-T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İşitme Organları (</a:t>
            </a:r>
            <a:r>
              <a:rPr lang="tr-TR" sz="2200" dirty="0" smtClean="0"/>
              <a:t>Auditory Organs</a:t>
            </a:r>
            <a:r>
              <a:rPr lang="tr-TR" sz="2200" b="1" dirty="0" smtClean="0"/>
              <a:t>) – Dış Kulak</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marL="274320" indent="-274320" algn="just">
              <a:spcBef>
                <a:spcPts val="600"/>
              </a:spcBef>
              <a:buClr>
                <a:schemeClr val="accent1"/>
              </a:buClr>
              <a:buSzPct val="76000"/>
              <a:buFont typeface="Wingdings 3"/>
              <a:buChar char=""/>
            </a:pPr>
            <a:r>
              <a:rPr lang="tr-TR" dirty="0" smtClean="0"/>
              <a:t>Dış kulak, ses dalgalarının kulağa gelmesinde etkin rol oynayan kulak kepçesi ve halkalardan oluşur. İşitme kanalı olarak da tanımlanabilen dış kulak yolu 2,5 cm uzunluğundadır ve 3000-4000 Hz aralığında belirli frekanstaki sesler için yükseltme özelliği taşır. </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a:ln>
                <a:noFill/>
              </a:ln>
              <a:solidFill>
                <a:schemeClr val="tx1"/>
              </a:solidFill>
              <a:effectLst/>
              <a:uLnTx/>
              <a:uFillTx/>
              <a:latin typeface="Book Antiqua" pitchFamily="18" charset="0"/>
              <a:cs typeface="Segoe UI" pitchFamily="34" charset="0"/>
            </a:endParaRPr>
          </a:p>
        </p:txBody>
      </p:sp>
      <p:pic>
        <p:nvPicPr>
          <p:cNvPr id="6" name="11 Resim" descr="figure-01-aurikula.jpg"/>
          <p:cNvPicPr/>
          <p:nvPr/>
        </p:nvPicPr>
        <p:blipFill>
          <a:blip r:embed="rId2" cstate="print"/>
          <a:stretch>
            <a:fillRect/>
          </a:stretch>
        </p:blipFill>
        <p:spPr>
          <a:xfrm>
            <a:off x="4572000" y="2924944"/>
            <a:ext cx="3609991" cy="2647196"/>
          </a:xfrm>
          <a:prstGeom prst="rect">
            <a:avLst/>
          </a:prstGeom>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16</a:t>
            </a:r>
            <a:endParaRPr lang="tr-T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İşitme Organları (</a:t>
            </a:r>
            <a:r>
              <a:rPr lang="tr-TR" sz="2200" dirty="0" smtClean="0"/>
              <a:t>Auditory Organs</a:t>
            </a:r>
            <a:r>
              <a:rPr lang="tr-TR" sz="2200" b="1" dirty="0" smtClean="0"/>
              <a:t>) – Orta Kulak</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marL="274320" indent="-274320" algn="just">
              <a:spcBef>
                <a:spcPts val="600"/>
              </a:spcBef>
              <a:buClr>
                <a:schemeClr val="accent1"/>
              </a:buClr>
              <a:buSzPct val="76000"/>
              <a:buFont typeface="Wingdings 3"/>
              <a:buChar char=""/>
            </a:pPr>
            <a:r>
              <a:rPr lang="tr-TR" dirty="0" smtClean="0"/>
              <a:t>Dış kulak ve orta kulak, daire biçimindeki ve ses dalgalarının titreşmesini sağlayan kulak zarıyla birbirinden ayrılır. Orta kulakta titreşen ses dalgaları kulak zarında mekanik sese dönüşür ve bu ses oldukça ince yapılı üç kemikçik (</a:t>
            </a:r>
            <a:r>
              <a:rPr lang="tr-TR" i="1" dirty="0" smtClean="0"/>
              <a:t>çekiç, örs, üzengi</a:t>
            </a:r>
            <a:r>
              <a:rPr lang="tr-TR" dirty="0" smtClean="0"/>
              <a:t>) tarafından iç kulağa iletir.</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a:ln>
                <a:noFill/>
              </a:ln>
              <a:solidFill>
                <a:schemeClr val="tx1"/>
              </a:solidFill>
              <a:effectLst/>
              <a:uLnTx/>
              <a:uFillTx/>
              <a:latin typeface="Book Antiqua" pitchFamily="18" charset="0"/>
              <a:cs typeface="Segoe UI" pitchFamily="34" charset="0"/>
            </a:endParaRPr>
          </a:p>
        </p:txBody>
      </p:sp>
      <p:pic>
        <p:nvPicPr>
          <p:cNvPr id="6" name="13 Resim" descr="Orta Kulak Barotravmaları2.JPG"/>
          <p:cNvPicPr/>
          <p:nvPr/>
        </p:nvPicPr>
        <p:blipFill>
          <a:blip r:embed="rId2" cstate="print"/>
          <a:stretch>
            <a:fillRect/>
          </a:stretch>
        </p:blipFill>
        <p:spPr>
          <a:xfrm>
            <a:off x="5364088" y="3212976"/>
            <a:ext cx="3022689" cy="2644916"/>
          </a:xfrm>
          <a:prstGeom prst="rect">
            <a:avLst/>
          </a:prstGeom>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17</a:t>
            </a:r>
            <a:endParaRPr lang="tr-T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İşitme Organları (</a:t>
            </a:r>
            <a:r>
              <a:rPr lang="tr-TR" sz="2200" dirty="0" smtClean="0"/>
              <a:t>Auditory Organs</a:t>
            </a:r>
            <a:r>
              <a:rPr lang="tr-TR" sz="2200" b="1" dirty="0" smtClean="0"/>
              <a:t>) – İç Kulak </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marL="274320" indent="-274320" algn="just">
              <a:spcBef>
                <a:spcPts val="600"/>
              </a:spcBef>
              <a:buClr>
                <a:schemeClr val="accent1"/>
              </a:buClr>
              <a:buSzPct val="76000"/>
              <a:buFont typeface="Wingdings 3"/>
              <a:buChar char=""/>
            </a:pPr>
            <a:r>
              <a:rPr lang="tr-TR" dirty="0" smtClean="0"/>
              <a:t>İç kulakta denge kontrolünü sağlayan </a:t>
            </a:r>
            <a:r>
              <a:rPr lang="tr-TR" i="1" dirty="0" smtClean="0"/>
              <a:t>yarım dairesel kanallar </a:t>
            </a:r>
            <a:r>
              <a:rPr lang="tr-TR" dirty="0" smtClean="0"/>
              <a:t>ve 33 mm uzunluğundaki salyangoz adı verilen koklea, orta kulakta üretilen mekanik ses dalgalarının sinir hücreleri aracılığıyla elektriksel akımına dönüştürür. Bu akım işitme sinirleri tarafından beyin sapı ve temporal loba iletilir.</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a:ln>
                <a:noFill/>
              </a:ln>
              <a:solidFill>
                <a:schemeClr val="tx1"/>
              </a:solidFill>
              <a:effectLst/>
              <a:uLnTx/>
              <a:uFillTx/>
              <a:latin typeface="Book Antiqua" pitchFamily="18" charset="0"/>
              <a:cs typeface="Segoe UI" pitchFamily="34" charset="0"/>
            </a:endParaRPr>
          </a:p>
        </p:txBody>
      </p:sp>
      <p:pic>
        <p:nvPicPr>
          <p:cNvPr id="6" name="14 Resim" descr="kanatomi.gif"/>
          <p:cNvPicPr/>
          <p:nvPr/>
        </p:nvPicPr>
        <p:blipFill>
          <a:blip r:embed="rId2" cstate="print"/>
          <a:stretch>
            <a:fillRect/>
          </a:stretch>
        </p:blipFill>
        <p:spPr>
          <a:xfrm>
            <a:off x="5004048" y="3284984"/>
            <a:ext cx="3411875" cy="2288296"/>
          </a:xfrm>
          <a:prstGeom prst="rect">
            <a:avLst/>
          </a:prstGeom>
        </p:spPr>
      </p:pic>
      <p:sp>
        <p:nvSpPr>
          <p:cNvPr id="8"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18</a:t>
            </a:r>
            <a:endParaRPr lang="tr-TR"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İşitme Kuramları</a:t>
            </a:r>
            <a:endParaRPr lang="tr-TR" sz="2200" dirty="0"/>
          </a:p>
        </p:txBody>
      </p:sp>
      <p:sp>
        <p:nvSpPr>
          <p:cNvPr id="7" name="4 İçerik Yer Tutucusu"/>
          <p:cNvSpPr txBox="1">
            <a:spLocks/>
          </p:cNvSpPr>
          <p:nvPr/>
        </p:nvSpPr>
        <p:spPr>
          <a:xfrm>
            <a:off x="457200" y="1600200"/>
            <a:ext cx="8229600" cy="4525963"/>
          </a:xfrm>
          <a:prstGeom prst="rect">
            <a:avLst/>
          </a:prstGeom>
        </p:spPr>
        <p:txBody>
          <a:bodyPr vert="horz">
            <a:normAutofit/>
          </a:bodyPr>
          <a:lstStyle/>
          <a:p>
            <a:pPr lvl="0" algn="just"/>
            <a:r>
              <a:rPr lang="tr-TR" b="1" i="1" dirty="0" smtClean="0">
                <a:latin typeface="Book Antiqua" pitchFamily="18" charset="0"/>
              </a:rPr>
              <a:t>Tınlama Kuramı: </a:t>
            </a:r>
            <a:r>
              <a:rPr lang="tr-TR" dirty="0" smtClean="0">
                <a:latin typeface="Book Antiqua" pitchFamily="18" charset="0"/>
              </a:rPr>
              <a:t>Hermann Von Herlmholtz tarafından ortaya atılmıştır. Salyangozdaki liflerin belirli frekans aralığında titreşmesi ve burada bulunan diğer liflerin frekans değişimine dayalı tepki göstermesidir.</a:t>
            </a:r>
            <a:r>
              <a:rPr lang="tr-TR" b="1" dirty="0" smtClean="0">
                <a:latin typeface="Book Antiqua" pitchFamily="18" charset="0"/>
              </a:rPr>
              <a:t> </a:t>
            </a:r>
          </a:p>
          <a:p>
            <a:pPr lvl="0" algn="just"/>
            <a:endParaRPr lang="tr-TR" dirty="0" smtClean="0">
              <a:latin typeface="Book Antiqua" pitchFamily="18" charset="0"/>
            </a:endParaRPr>
          </a:p>
          <a:p>
            <a:pPr lvl="0" algn="just"/>
            <a:r>
              <a:rPr lang="tr-TR" b="1" i="1" dirty="0" smtClean="0">
                <a:latin typeface="Book Antiqua" pitchFamily="18" charset="0"/>
              </a:rPr>
              <a:t>Frekans Kuramı: </a:t>
            </a:r>
            <a:r>
              <a:rPr lang="tr-TR" dirty="0" smtClean="0">
                <a:latin typeface="Book Antiqua" pitchFamily="18" charset="0"/>
              </a:rPr>
              <a:t>William Rutherford’un sunduğu bu kuramda, sinir lifleri ses dalgasının frekanslarını bir saniyede belirli sayıda sinyaller olarak iletmektedir. </a:t>
            </a:r>
          </a:p>
          <a:p>
            <a:pPr lvl="0" algn="just"/>
            <a:endParaRPr lang="tr-TR" b="1" i="1" dirty="0" smtClean="0">
              <a:latin typeface="Book Antiqua" pitchFamily="18" charset="0"/>
            </a:endParaRPr>
          </a:p>
          <a:p>
            <a:pPr lvl="0" algn="just"/>
            <a:r>
              <a:rPr lang="tr-TR" b="1" i="1" dirty="0" smtClean="0">
                <a:latin typeface="Book Antiqua" pitchFamily="18" charset="0"/>
              </a:rPr>
              <a:t>Yaylım Kuramı: </a:t>
            </a:r>
            <a:r>
              <a:rPr lang="tr-TR" dirty="0" smtClean="0">
                <a:latin typeface="Book Antiqua" pitchFamily="18" charset="0"/>
              </a:rPr>
              <a:t>E.G. Weger’in öne sürdüğü bu kuram, 5000 Hz’e kadar olan seslerin algılanmasını birçok sinir lifinin bir saniyede belirli miktarda sinir sinyalinin yaylım ateşi şeklinde üretilmesi olarak tanımlanır. </a:t>
            </a:r>
          </a:p>
          <a:p>
            <a:pPr lvl="0" algn="just"/>
            <a:endParaRPr lang="tr-TR" b="1" i="1" dirty="0" smtClean="0">
              <a:latin typeface="Book Antiqua" pitchFamily="18" charset="0"/>
            </a:endParaRPr>
          </a:p>
          <a:p>
            <a:pPr lvl="0" algn="just"/>
            <a:r>
              <a:rPr lang="tr-TR" b="1" i="1" dirty="0" smtClean="0">
                <a:latin typeface="Book Antiqua" pitchFamily="18" charset="0"/>
              </a:rPr>
              <a:t>Gezici Dalga Kuramı: </a:t>
            </a:r>
            <a:r>
              <a:rPr lang="tr-TR" dirty="0" smtClean="0">
                <a:latin typeface="Book Antiqua" pitchFamily="18" charset="0"/>
              </a:rPr>
              <a:t>Georg Von Bekesy tarafından ileri sürülmüştür. Ses titreşimlerinin baziler doku üzerinde bir dalga biçiminde hareket ettiğini söylenmektedir. </a:t>
            </a:r>
          </a:p>
          <a:p>
            <a:pPr algn="just"/>
            <a:r>
              <a:rPr lang="tr-TR" dirty="0" smtClean="0">
                <a:latin typeface="Book Antiqua" pitchFamily="18" charset="0"/>
              </a:rPr>
              <a:t> </a:t>
            </a:r>
          </a:p>
          <a:p>
            <a:pPr marL="274320" marR="0" lvl="0" indent="-274320" algn="just" defTabSz="914400" rtl="0" eaLnBrk="1" fontAlgn="auto" latinLnBrk="0" hangingPunct="1">
              <a:lnSpc>
                <a:spcPct val="100000"/>
              </a:lnSpc>
              <a:spcBef>
                <a:spcPts val="600"/>
              </a:spcBef>
              <a:spcAft>
                <a:spcPts val="0"/>
              </a:spcAft>
              <a:buClr>
                <a:schemeClr val="accent1"/>
              </a:buClr>
              <a:buSzPct val="76000"/>
              <a:buFont typeface="Wingdings 3"/>
              <a:buChar char=""/>
              <a:tabLst/>
              <a:defRPr/>
            </a:pPr>
            <a:endParaRPr kumimoji="0" lang="tr-TR" b="0" i="0" u="none" strike="noStrike" kern="1200" cap="none" spc="0" normalizeH="0" baseline="0" noProof="0" dirty="0">
              <a:ln>
                <a:noFill/>
              </a:ln>
              <a:solidFill>
                <a:schemeClr val="tx1"/>
              </a:solidFill>
              <a:effectLst/>
              <a:uLnTx/>
              <a:uFillTx/>
              <a:latin typeface="Book Antiqua" pitchFamily="18" charset="0"/>
              <a:cs typeface="Segoe UI" pitchFamily="34" charset="0"/>
            </a:endParaRPr>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19</a:t>
            </a:r>
            <a:endParaRPr lang="tr-TR"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642918"/>
            <a:ext cx="8001056" cy="430887"/>
          </a:xfrm>
          <a:prstGeom prst="rect">
            <a:avLst/>
          </a:prstGeom>
          <a:noFill/>
        </p:spPr>
        <p:txBody>
          <a:bodyPr wrap="square" rtlCol="0">
            <a:spAutoFit/>
          </a:bodyPr>
          <a:lstStyle/>
          <a:p>
            <a:r>
              <a:rPr lang="tr-TR" sz="2200" b="1" dirty="0" smtClean="0"/>
              <a:t>Sesin Temel Sıklığı/F0 (</a:t>
            </a:r>
            <a:r>
              <a:rPr lang="tr-TR" sz="2200" dirty="0" smtClean="0"/>
              <a:t>Fundamental Frequency</a:t>
            </a:r>
            <a:r>
              <a:rPr lang="tr-TR" sz="2200" b="1" dirty="0" smtClean="0"/>
              <a:t>)</a:t>
            </a:r>
            <a:endParaRPr lang="tr-TR" sz="2200" b="1" dirty="0"/>
          </a:p>
        </p:txBody>
      </p:sp>
      <p:sp>
        <p:nvSpPr>
          <p:cNvPr id="8" name="Dikdörtgen 1"/>
          <p:cNvSpPr/>
          <p:nvPr/>
        </p:nvSpPr>
        <p:spPr>
          <a:xfrm>
            <a:off x="428596" y="1214422"/>
            <a:ext cx="8286808" cy="1077218"/>
          </a:xfrm>
          <a:prstGeom prst="rect">
            <a:avLst/>
          </a:prstGeom>
        </p:spPr>
        <p:txBody>
          <a:bodyPr wrap="square">
            <a:spAutoFit/>
          </a:bodyPr>
          <a:lstStyle/>
          <a:p>
            <a:pPr algn="just"/>
            <a:r>
              <a:rPr lang="tr-TR" sz="1600" dirty="0">
                <a:latin typeface="Book Antiqua" pitchFamily="18" charset="0"/>
              </a:rPr>
              <a:t>Zaman biriminin saniye içindeki devir sayısı </a:t>
            </a:r>
            <a:r>
              <a:rPr lang="tr-TR" sz="1600" b="1" dirty="0">
                <a:latin typeface="Book Antiqua" pitchFamily="18" charset="0"/>
              </a:rPr>
              <a:t>sıklık </a:t>
            </a:r>
            <a:r>
              <a:rPr lang="tr-TR" sz="1600" dirty="0">
                <a:latin typeface="Book Antiqua" pitchFamily="18" charset="0"/>
              </a:rPr>
              <a:t>ya da</a:t>
            </a:r>
            <a:r>
              <a:rPr lang="tr-TR" sz="1600" b="1" dirty="0">
                <a:latin typeface="Book Antiqua" pitchFamily="18" charset="0"/>
              </a:rPr>
              <a:t> frekans</a:t>
            </a:r>
            <a:r>
              <a:rPr lang="tr-TR" sz="1600" dirty="0">
                <a:latin typeface="Book Antiqua" pitchFamily="18" charset="0"/>
              </a:rPr>
              <a:t> (f</a:t>
            </a:r>
            <a:r>
              <a:rPr lang="tr-TR" sz="1600" i="1" dirty="0">
                <a:latin typeface="Book Antiqua" pitchFamily="18" charset="0"/>
              </a:rPr>
              <a:t>requency</a:t>
            </a:r>
            <a:r>
              <a:rPr lang="tr-TR" sz="1600" dirty="0">
                <a:latin typeface="Book Antiqua" pitchFamily="18" charset="0"/>
              </a:rPr>
              <a:t>) olarak adlandırılmaktadır. </a:t>
            </a:r>
            <a:endParaRPr lang="tr-TR" sz="1600" dirty="0" smtClean="0">
              <a:latin typeface="Book Antiqua" pitchFamily="18" charset="0"/>
            </a:endParaRPr>
          </a:p>
          <a:p>
            <a:pPr algn="just"/>
            <a:endParaRPr lang="tr-TR" sz="1600" dirty="0" smtClean="0">
              <a:latin typeface="Book Antiqua" pitchFamily="18" charset="0"/>
            </a:endParaRPr>
          </a:p>
          <a:p>
            <a:pPr algn="just"/>
            <a:r>
              <a:rPr lang="tr-TR" sz="1600" dirty="0" smtClean="0">
                <a:latin typeface="Book Antiqua" pitchFamily="18" charset="0"/>
              </a:rPr>
              <a:t>Sıklık </a:t>
            </a:r>
            <a:r>
              <a:rPr lang="tr-TR" sz="1600" dirty="0">
                <a:latin typeface="Book Antiqua" pitchFamily="18" charset="0"/>
              </a:rPr>
              <a:t>ya da titreşim </a:t>
            </a:r>
            <a:r>
              <a:rPr lang="tr-TR" sz="1600" dirty="0" smtClean="0">
                <a:latin typeface="Book Antiqua" pitchFamily="18" charset="0"/>
              </a:rPr>
              <a:t>hızı, </a:t>
            </a:r>
            <a:r>
              <a:rPr lang="tr-TR" sz="1600" dirty="0">
                <a:latin typeface="Book Antiqua" pitchFamily="18" charset="0"/>
              </a:rPr>
              <a:t>titreyen cismin özelliklerine göre değişir.</a:t>
            </a:r>
          </a:p>
        </p:txBody>
      </p:sp>
      <p:grpSp>
        <p:nvGrpSpPr>
          <p:cNvPr id="2" name="Group 13"/>
          <p:cNvGrpSpPr/>
          <p:nvPr/>
        </p:nvGrpSpPr>
        <p:grpSpPr>
          <a:xfrm>
            <a:off x="4211960" y="2924944"/>
            <a:ext cx="4218262" cy="2997343"/>
            <a:chOff x="785786" y="2080431"/>
            <a:chExt cx="3143272" cy="2420139"/>
          </a:xfrm>
        </p:grpSpPr>
        <p:pic>
          <p:nvPicPr>
            <p:cNvPr id="7" name="Resim 1" descr="http://www-classes.usc.edu/engr/ise/599muscog/2004/projects/chuan-zhu/wave.gif"/>
            <p:cNvPicPr/>
            <p:nvPr/>
          </p:nvPicPr>
          <p:blipFill>
            <a:blip r:embed="rId2" cstate="print"/>
            <a:srcRect/>
            <a:stretch>
              <a:fillRect/>
            </a:stretch>
          </p:blipFill>
          <p:spPr bwMode="auto">
            <a:xfrm>
              <a:off x="785786" y="2143116"/>
              <a:ext cx="3143272" cy="2357454"/>
            </a:xfrm>
            <a:prstGeom prst="rect">
              <a:avLst/>
            </a:prstGeom>
            <a:noFill/>
            <a:ln w="9525">
              <a:noFill/>
              <a:miter lim="800000"/>
              <a:headEnd/>
              <a:tailEnd/>
            </a:ln>
          </p:spPr>
        </p:pic>
        <p:grpSp>
          <p:nvGrpSpPr>
            <p:cNvPr id="3" name="Group 12"/>
            <p:cNvGrpSpPr/>
            <p:nvPr/>
          </p:nvGrpSpPr>
          <p:grpSpPr>
            <a:xfrm>
              <a:off x="1214414" y="2080431"/>
              <a:ext cx="2170014" cy="1634321"/>
              <a:chOff x="1214414" y="2080431"/>
              <a:chExt cx="2170014" cy="1634321"/>
            </a:xfrm>
          </p:grpSpPr>
          <p:sp>
            <p:nvSpPr>
              <p:cNvPr id="11" name="Metin kutusu 9"/>
              <p:cNvSpPr txBox="1"/>
              <p:nvPr/>
            </p:nvSpPr>
            <p:spPr>
              <a:xfrm>
                <a:off x="1214414" y="2080431"/>
                <a:ext cx="2098576" cy="276999"/>
              </a:xfrm>
              <a:prstGeom prst="rect">
                <a:avLst/>
              </a:prstGeom>
              <a:solidFill>
                <a:schemeClr val="bg1"/>
              </a:solidFill>
            </p:spPr>
            <p:txBody>
              <a:bodyPr wrap="square" rtlCol="0">
                <a:spAutoFit/>
              </a:bodyPr>
              <a:lstStyle/>
              <a:p>
                <a:pPr algn="r"/>
                <a:r>
                  <a:rPr lang="tr-TR" sz="1200" dirty="0" smtClean="0"/>
                  <a:t>Yüksek Frekans Dalgası</a:t>
                </a:r>
                <a:endParaRPr lang="en-US" sz="1200" dirty="0"/>
              </a:p>
            </p:txBody>
          </p:sp>
          <p:sp>
            <p:nvSpPr>
              <p:cNvPr id="12" name="Metin kutusu 10"/>
              <p:cNvSpPr txBox="1"/>
              <p:nvPr/>
            </p:nvSpPr>
            <p:spPr>
              <a:xfrm>
                <a:off x="1285852" y="3437753"/>
                <a:ext cx="2098576" cy="276999"/>
              </a:xfrm>
              <a:prstGeom prst="rect">
                <a:avLst/>
              </a:prstGeom>
              <a:solidFill>
                <a:schemeClr val="bg1"/>
              </a:solidFill>
            </p:spPr>
            <p:txBody>
              <a:bodyPr wrap="square" rtlCol="0">
                <a:spAutoFit/>
              </a:bodyPr>
              <a:lstStyle/>
              <a:p>
                <a:pPr algn="r"/>
                <a:r>
                  <a:rPr lang="tr-TR" sz="1200" dirty="0" smtClean="0"/>
                  <a:t>Düşük Frekans Dalgası</a:t>
                </a:r>
                <a:endParaRPr lang="en-US" sz="1200" dirty="0"/>
              </a:p>
            </p:txBody>
          </p:sp>
        </p:grpSp>
      </p:grpSp>
      <p:sp>
        <p:nvSpPr>
          <p:cNvPr id="10" name="TextBox 3"/>
          <p:cNvSpPr txBox="1"/>
          <p:nvPr/>
        </p:nvSpPr>
        <p:spPr>
          <a:xfrm>
            <a:off x="714348" y="6357958"/>
            <a:ext cx="8001056" cy="338554"/>
          </a:xfrm>
          <a:prstGeom prst="rect">
            <a:avLst/>
          </a:prstGeom>
          <a:noFill/>
        </p:spPr>
        <p:txBody>
          <a:bodyPr wrap="square" rtlCol="0">
            <a:spAutoFit/>
          </a:bodyPr>
          <a:lstStyle/>
          <a:p>
            <a:r>
              <a:rPr lang="tr-TR" sz="1600" dirty="0" smtClean="0"/>
              <a:t>Dilbilim YL – Pınar Uzun						20</a:t>
            </a:r>
            <a:endParaRPr lang="tr-TR"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5586</TotalTime>
  <Words>772</Words>
  <Application>Microsoft Office PowerPoint</Application>
  <PresentationFormat>Ekran Gösterisi (4:3)</PresentationFormat>
  <Paragraphs>99</Paragraphs>
  <Slides>11</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11</vt:i4>
      </vt:variant>
    </vt:vector>
  </HeadingPairs>
  <TitlesOfParts>
    <vt:vector size="21" baseType="lpstr">
      <vt:lpstr>Arial</vt:lpstr>
      <vt:lpstr>Book Antiqua</vt:lpstr>
      <vt:lpstr>Bookman Old Style</vt:lpstr>
      <vt:lpstr>Calibri</vt:lpstr>
      <vt:lpstr>Gill Sans MT</vt:lpstr>
      <vt:lpstr>Segoe UI</vt:lpstr>
      <vt:lpstr>Times New Roman</vt:lpstr>
      <vt:lpstr>Wingdings</vt:lpstr>
      <vt:lpstr>Wingdings 3</vt:lpstr>
      <vt:lpstr>Origin</vt:lpstr>
      <vt:lpstr> Türkçe Ses Dizgesinin İşleyişi - 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197</cp:revision>
  <dcterms:created xsi:type="dcterms:W3CDTF">2015-09-22T13:45:05Z</dcterms:created>
  <dcterms:modified xsi:type="dcterms:W3CDTF">2019-10-10T12:03:09Z</dcterms:modified>
</cp:coreProperties>
</file>