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9" r:id="rId5"/>
    <p:sldId id="269" r:id="rId6"/>
    <p:sldId id="260" r:id="rId7"/>
    <p:sldId id="276" r:id="rId8"/>
    <p:sldId id="277" r:id="rId9"/>
    <p:sldId id="278" r:id="rId10"/>
    <p:sldId id="280" r:id="rId11"/>
    <p:sldId id="262" r:id="rId12"/>
    <p:sldId id="263" r:id="rId13"/>
    <p:sldId id="266" r:id="rId14"/>
    <p:sldId id="275" r:id="rId15"/>
    <p:sldId id="264" r:id="rId16"/>
    <p:sldId id="258"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EE5B43-3A01-4774-9A9F-B71DB10A557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B58CA71-2480-442A-8CAD-6E2DB13D31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2F26940-F565-465A-A4A3-FA2C580FE4A4}"/>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5" name="Alt Bilgi Yer Tutucusu 4">
            <a:extLst>
              <a:ext uri="{FF2B5EF4-FFF2-40B4-BE49-F238E27FC236}">
                <a16:creationId xmlns:a16="http://schemas.microsoft.com/office/drawing/2014/main" id="{0FE19792-4150-4499-8547-42484121BA5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3ED9A9-6062-46D9-A939-3768D393A695}"/>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137965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C1562F-1F71-4E8D-881D-A519836BE9E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602D7E8-B811-481D-B19E-2E0DB4B710CD}"/>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E5FCF42-8695-4749-BE74-A92674A6609C}"/>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5" name="Alt Bilgi Yer Tutucusu 4">
            <a:extLst>
              <a:ext uri="{FF2B5EF4-FFF2-40B4-BE49-F238E27FC236}">
                <a16:creationId xmlns:a16="http://schemas.microsoft.com/office/drawing/2014/main" id="{A3950995-F1DE-4E4D-948D-011356110C1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8FEBD36-254A-4EEC-9624-B47FDB16DDC6}"/>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369147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5DD0C6C-4583-41A2-B34F-D6D223EB190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F50BBBF-F8AA-4A66-91E4-99A3D97698D7}"/>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565BB4-99B6-4445-AFB2-EC52414964F6}"/>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5" name="Alt Bilgi Yer Tutucusu 4">
            <a:extLst>
              <a:ext uri="{FF2B5EF4-FFF2-40B4-BE49-F238E27FC236}">
                <a16:creationId xmlns:a16="http://schemas.microsoft.com/office/drawing/2014/main" id="{3E6E8F30-8153-4AE7-B632-5E8009C1884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38B98DF-D3C7-4D56-A6DA-18D07B18AB78}"/>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386568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E8CFA6A-7280-49FF-82E7-DD38D4D0F5F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B27EA56-8850-40B1-A2C2-23E4D67CA1D6}"/>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20D3797-B159-44A6-958D-93EF187AD318}"/>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5" name="Alt Bilgi Yer Tutucusu 4">
            <a:extLst>
              <a:ext uri="{FF2B5EF4-FFF2-40B4-BE49-F238E27FC236}">
                <a16:creationId xmlns:a16="http://schemas.microsoft.com/office/drawing/2014/main" id="{8BEDF1F1-9FC1-41AC-9664-193C0DF8B48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A24A24-5760-46DF-AC07-F4616D683FA5}"/>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156401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C097A42-81D7-41D0-94CB-4D8A57E65A9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708BEB2-8362-438E-8178-73C938CFAE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8396BD9F-8268-4258-BEE9-04CF1C1AC4AE}"/>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5" name="Alt Bilgi Yer Tutucusu 4">
            <a:extLst>
              <a:ext uri="{FF2B5EF4-FFF2-40B4-BE49-F238E27FC236}">
                <a16:creationId xmlns:a16="http://schemas.microsoft.com/office/drawing/2014/main" id="{840063A1-FDEC-4382-B55C-C44051593B9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AEB368-B662-4604-93F8-1A285792E72F}"/>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232790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4FDC6C-9D5B-4A0E-AB74-BE639ECD90B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61EB14B-47BD-4EAB-8179-35A279E4201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70F7C7B-C05C-4206-A7B7-E5F86CE6212F}"/>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AE1896A-64D6-4068-9354-F3645FECB4E2}"/>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6" name="Alt Bilgi Yer Tutucusu 5">
            <a:extLst>
              <a:ext uri="{FF2B5EF4-FFF2-40B4-BE49-F238E27FC236}">
                <a16:creationId xmlns:a16="http://schemas.microsoft.com/office/drawing/2014/main" id="{10DBF29C-48D1-4D53-AED5-AE27DAE9060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ACEE4EA-D9B6-40BB-B015-E9B60EBD57E2}"/>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327988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ECDD48-11BC-4694-B42C-F4379767105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2AE9D07-F60B-4232-A7BD-393095246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16CBF448-6BBA-41C1-B4F2-06C1B9F37957}"/>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23D3BFF-9935-4577-87EC-9E744251E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235F944-2796-4520-A61E-F0BC158EDA6E}"/>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FB48010-C6BB-45FA-BA38-5987C43C4192}"/>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8" name="Alt Bilgi Yer Tutucusu 7">
            <a:extLst>
              <a:ext uri="{FF2B5EF4-FFF2-40B4-BE49-F238E27FC236}">
                <a16:creationId xmlns:a16="http://schemas.microsoft.com/office/drawing/2014/main" id="{C60A53C9-C767-4A37-90DE-C018BF59AA1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B76D2C5-AF60-4B37-AF72-883406FD4E18}"/>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209516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B82207-776A-4E7A-B05A-45C3097B6EB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1F51B02-9C44-4C06-8D54-A76D8080FE26}"/>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4" name="Alt Bilgi Yer Tutucusu 3">
            <a:extLst>
              <a:ext uri="{FF2B5EF4-FFF2-40B4-BE49-F238E27FC236}">
                <a16:creationId xmlns:a16="http://schemas.microsoft.com/office/drawing/2014/main" id="{5081F82D-4481-47EC-875A-F40320E220F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FC97DE9-581C-467A-93CA-9CEC636DFF8E}"/>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271220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9D2E88F-9B94-4B5F-9DFB-F850CA9523D2}"/>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3" name="Alt Bilgi Yer Tutucusu 2">
            <a:extLst>
              <a:ext uri="{FF2B5EF4-FFF2-40B4-BE49-F238E27FC236}">
                <a16:creationId xmlns:a16="http://schemas.microsoft.com/office/drawing/2014/main" id="{A4B82C94-5FBD-4D78-9C69-6FEB61296BA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859AE21-E620-490E-BA24-F35A74DEA123}"/>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4553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348FAF-8716-40AD-B888-E5F71CDF67C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29524AD-0E0F-47FF-B106-FB9BEBA0E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A3CF20A-E60A-4B49-969E-E0F29CDB6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93FDE768-BE80-44A1-887F-18A3ED9D2C4C}"/>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6" name="Alt Bilgi Yer Tutucusu 5">
            <a:extLst>
              <a:ext uri="{FF2B5EF4-FFF2-40B4-BE49-F238E27FC236}">
                <a16:creationId xmlns:a16="http://schemas.microsoft.com/office/drawing/2014/main" id="{1E473DF7-156A-4F0B-B859-3DA3B4E4D47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CC60EF4-8E92-44DE-8587-118F6C67058A}"/>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238152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D59B7A-A57B-4C8D-A11D-A14D4985460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F423977-C082-44BB-A840-B5929223C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93394DC-D8EB-41AA-B47F-C7878DF4F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23F46D40-15B2-4BDE-82E2-E86EBFB96005}"/>
              </a:ext>
            </a:extLst>
          </p:cNvPr>
          <p:cNvSpPr>
            <a:spLocks noGrp="1"/>
          </p:cNvSpPr>
          <p:nvPr>
            <p:ph type="dt" sz="half" idx="10"/>
          </p:nvPr>
        </p:nvSpPr>
        <p:spPr/>
        <p:txBody>
          <a:bodyPr/>
          <a:lstStyle/>
          <a:p>
            <a:fld id="{5E53F735-C494-490F-84F7-31A4AD0F4181}" type="datetimeFigureOut">
              <a:rPr lang="tr-TR" smtClean="0"/>
              <a:t>16.03.2021</a:t>
            </a:fld>
            <a:endParaRPr lang="tr-TR"/>
          </a:p>
        </p:txBody>
      </p:sp>
      <p:sp>
        <p:nvSpPr>
          <p:cNvPr id="6" name="Alt Bilgi Yer Tutucusu 5">
            <a:extLst>
              <a:ext uri="{FF2B5EF4-FFF2-40B4-BE49-F238E27FC236}">
                <a16:creationId xmlns:a16="http://schemas.microsoft.com/office/drawing/2014/main" id="{B6DFB6FD-AEFC-48DF-A175-0214EF8D3C7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FF3A6D2-7199-412A-8D5F-21ACA3A35B0E}"/>
              </a:ext>
            </a:extLst>
          </p:cNvPr>
          <p:cNvSpPr>
            <a:spLocks noGrp="1"/>
          </p:cNvSpPr>
          <p:nvPr>
            <p:ph type="sldNum" sz="quarter" idx="12"/>
          </p:nvPr>
        </p:nvSpPr>
        <p:spPr/>
        <p:txBody>
          <a:bodyPr/>
          <a:lstStyle/>
          <a:p>
            <a:fld id="{E1FEF6F3-A452-4645-B919-4F6DF099BBF3}" type="slidenum">
              <a:rPr lang="tr-TR" smtClean="0"/>
              <a:t>‹#›</a:t>
            </a:fld>
            <a:endParaRPr lang="tr-TR"/>
          </a:p>
        </p:txBody>
      </p:sp>
    </p:spTree>
    <p:extLst>
      <p:ext uri="{BB962C8B-B14F-4D97-AF65-F5344CB8AC3E}">
        <p14:creationId xmlns:p14="http://schemas.microsoft.com/office/powerpoint/2010/main" val="321272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D6D53A9-0BEE-44E0-8E3B-BC64F5E00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0F5ED97-72FA-4109-9FB5-56DC2F523D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215CBB4-55FB-4402-A788-87CB80CFD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3F735-C494-490F-84F7-31A4AD0F4181}" type="datetimeFigureOut">
              <a:rPr lang="tr-TR" smtClean="0"/>
              <a:t>16.03.2021</a:t>
            </a:fld>
            <a:endParaRPr lang="tr-TR"/>
          </a:p>
        </p:txBody>
      </p:sp>
      <p:sp>
        <p:nvSpPr>
          <p:cNvPr id="5" name="Alt Bilgi Yer Tutucusu 4">
            <a:extLst>
              <a:ext uri="{FF2B5EF4-FFF2-40B4-BE49-F238E27FC236}">
                <a16:creationId xmlns:a16="http://schemas.microsoft.com/office/drawing/2014/main" id="{1D972AC8-56C3-4334-9A3E-480CDCE51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E148CD8-31CF-4DB1-B8BF-2875FCD1F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EF6F3-A452-4645-B919-4F6DF099BBF3}" type="slidenum">
              <a:rPr lang="tr-TR" smtClean="0"/>
              <a:t>‹#›</a:t>
            </a:fld>
            <a:endParaRPr lang="tr-TR"/>
          </a:p>
        </p:txBody>
      </p:sp>
    </p:spTree>
    <p:extLst>
      <p:ext uri="{BB962C8B-B14F-4D97-AF65-F5344CB8AC3E}">
        <p14:creationId xmlns:p14="http://schemas.microsoft.com/office/powerpoint/2010/main" val="359877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seminsenyurt@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C26856-5142-4500-8ACB-EB50559C5BEE}"/>
              </a:ext>
            </a:extLst>
          </p:cNvPr>
          <p:cNvSpPr>
            <a:spLocks noGrp="1"/>
          </p:cNvSpPr>
          <p:nvPr>
            <p:ph type="ctrTitle"/>
          </p:nvPr>
        </p:nvSpPr>
        <p:spPr/>
        <p:txBody>
          <a:bodyPr/>
          <a:lstStyle/>
          <a:p>
            <a:r>
              <a:rPr lang="tr-TR" dirty="0"/>
              <a:t>MAVİ AT’A SARILMAK</a:t>
            </a:r>
          </a:p>
        </p:txBody>
      </p:sp>
      <p:sp>
        <p:nvSpPr>
          <p:cNvPr id="3" name="Alt Başlık 2">
            <a:extLst>
              <a:ext uri="{FF2B5EF4-FFF2-40B4-BE49-F238E27FC236}">
                <a16:creationId xmlns:a16="http://schemas.microsoft.com/office/drawing/2014/main" id="{CBE772A1-16C8-4473-8870-B790DCC9CAF5}"/>
              </a:ext>
            </a:extLst>
          </p:cNvPr>
          <p:cNvSpPr>
            <a:spLocks noGrp="1"/>
          </p:cNvSpPr>
          <p:nvPr>
            <p:ph type="subTitle" idx="1"/>
          </p:nvPr>
        </p:nvSpPr>
        <p:spPr/>
        <p:txBody>
          <a:bodyPr>
            <a:normAutofit lnSpcReduction="10000"/>
          </a:bodyPr>
          <a:lstStyle/>
          <a:p>
            <a:r>
              <a:rPr lang="tr-TR" dirty="0"/>
              <a:t>Yasemin Şenyurt</a:t>
            </a:r>
          </a:p>
          <a:p>
            <a:r>
              <a:rPr lang="tr-TR" dirty="0"/>
              <a:t>2021 </a:t>
            </a:r>
          </a:p>
          <a:p>
            <a:r>
              <a:rPr lang="tr-TR" dirty="0"/>
              <a:t>Ankara </a:t>
            </a:r>
          </a:p>
          <a:p>
            <a:r>
              <a:rPr lang="tr-TR" dirty="0">
                <a:hlinkClick r:id="rId2"/>
              </a:rPr>
              <a:t>                                                                       yaseminsenyurt@gmail.com</a:t>
            </a:r>
            <a:r>
              <a:rPr lang="tr-TR" dirty="0"/>
              <a:t> </a:t>
            </a:r>
          </a:p>
        </p:txBody>
      </p:sp>
    </p:spTree>
    <p:extLst>
      <p:ext uri="{BB962C8B-B14F-4D97-AF65-F5344CB8AC3E}">
        <p14:creationId xmlns:p14="http://schemas.microsoft.com/office/powerpoint/2010/main" val="359517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Mutfakta, Temizlikte, Serviste</a:t>
            </a:r>
            <a:br>
              <a:rPr lang="tr-TR" dirty="0"/>
            </a:br>
            <a:r>
              <a:rPr lang="tr-TR" dirty="0"/>
              <a:t>Biz Varız</a:t>
            </a:r>
          </a:p>
        </p:txBody>
      </p:sp>
      <p:sp>
        <p:nvSpPr>
          <p:cNvPr id="3" name="Alt Başlık 2"/>
          <p:cNvSpPr>
            <a:spLocks noGrp="1"/>
          </p:cNvSpPr>
          <p:nvPr>
            <p:ph type="subTitle" idx="1"/>
          </p:nvPr>
        </p:nvSpPr>
        <p:spPr>
          <a:xfrm>
            <a:off x="1524000" y="3602038"/>
            <a:ext cx="9144000" cy="2214146"/>
          </a:xfrm>
        </p:spPr>
        <p:txBody>
          <a:bodyPr>
            <a:noAutofit/>
          </a:bodyPr>
          <a:lstStyle/>
          <a:p>
            <a:r>
              <a:rPr lang="tr-TR" b="1" dirty="0"/>
              <a:t>Mavi At Kafe’de bulaşık yıkıyor, mantı yapıyor, çay demliyoruz.</a:t>
            </a:r>
          </a:p>
          <a:p>
            <a:r>
              <a:rPr lang="tr-TR" b="1" dirty="0"/>
              <a:t>Mavi At Kafe’nin temizliğini  bizler gerçekleştiriyoruz. </a:t>
            </a:r>
          </a:p>
          <a:p>
            <a:r>
              <a:rPr lang="tr-TR" b="1" dirty="0"/>
              <a:t>Servis yaparken ve Mavi At’ın öyküsünü bilmeyenlere anlatırken  heyecanlanıyoruz. </a:t>
            </a:r>
          </a:p>
          <a:p>
            <a:r>
              <a:rPr lang="tr-TR" b="1" dirty="0"/>
              <a:t>Aynı zamanda Mavi At’ın yaşaması için çeşitli organizasyonlar  düzenlerken de biz varız. </a:t>
            </a:r>
          </a:p>
        </p:txBody>
      </p:sp>
    </p:spTree>
    <p:extLst>
      <p:ext uri="{BB962C8B-B14F-4D97-AF65-F5344CB8AC3E}">
        <p14:creationId xmlns:p14="http://schemas.microsoft.com/office/powerpoint/2010/main" val="139455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0363" y="0"/>
            <a:ext cx="4784651" cy="6858000"/>
          </a:xfrm>
          <a:prstGeom prst="rect">
            <a:avLst/>
          </a:prstGeom>
        </p:spPr>
      </p:pic>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5920" y="0"/>
            <a:ext cx="3816080" cy="3338624"/>
          </a:xfrm>
          <a:prstGeom prst="rect">
            <a:avLst/>
          </a:prstGeom>
        </p:spPr>
      </p:pic>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6080" y="0"/>
            <a:ext cx="4559840" cy="6858000"/>
          </a:xfrm>
          <a:prstGeom prst="rect">
            <a:avLst/>
          </a:prstGeom>
        </p:spPr>
      </p:pic>
      <p:pic>
        <p:nvPicPr>
          <p:cNvPr id="18" name="Resi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5920" y="3338624"/>
            <a:ext cx="3816080" cy="3519376"/>
          </a:xfrm>
          <a:prstGeom prst="rect">
            <a:avLst/>
          </a:prstGeom>
        </p:spPr>
      </p:pic>
    </p:spTree>
    <p:extLst>
      <p:ext uri="{BB962C8B-B14F-4D97-AF65-F5344CB8AC3E}">
        <p14:creationId xmlns:p14="http://schemas.microsoft.com/office/powerpoint/2010/main" val="50260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Başka Türlü Bir Yerde Hayata Sanatla Karışıyoruz</a:t>
            </a:r>
          </a:p>
        </p:txBody>
      </p:sp>
      <p:sp>
        <p:nvSpPr>
          <p:cNvPr id="3" name="İçerik Yer Tutucusu 2"/>
          <p:cNvSpPr>
            <a:spLocks noGrp="1"/>
          </p:cNvSpPr>
          <p:nvPr>
            <p:ph idx="1"/>
          </p:nvPr>
        </p:nvSpPr>
        <p:spPr/>
        <p:txBody>
          <a:bodyPr>
            <a:normAutofit fontScale="92500" lnSpcReduction="10000"/>
          </a:bodyPr>
          <a:lstStyle/>
          <a:p>
            <a:r>
              <a:rPr lang="tr-TR" dirty="0"/>
              <a:t>ODTÜ Psikoloji Bölümü öğrencileri ve Ankara’daki diğer üniversitelerden gelen Psikoloji Bölümü öğrencileri ile</a:t>
            </a:r>
          </a:p>
          <a:p>
            <a:r>
              <a:rPr lang="tr-TR" dirty="0"/>
              <a:t>Paylaşım Toplantıları</a:t>
            </a:r>
          </a:p>
          <a:p>
            <a:r>
              <a:rPr lang="tr-TR" dirty="0"/>
              <a:t>Dans</a:t>
            </a:r>
          </a:p>
          <a:p>
            <a:r>
              <a:rPr lang="tr-TR" dirty="0"/>
              <a:t>Tiyatro</a:t>
            </a:r>
          </a:p>
          <a:p>
            <a:r>
              <a:rPr lang="tr-TR" dirty="0"/>
              <a:t>Koro </a:t>
            </a:r>
          </a:p>
          <a:p>
            <a:pPr marL="0" indent="0">
              <a:buNone/>
            </a:pPr>
            <a:r>
              <a:rPr lang="tr-TR" dirty="0"/>
              <a:t>etkinlikleri hazırlayarak Ankara’daki  çeşitli mekanlarda Şizofreni Penceresinden Hayat’ı  on sene boyunca gerçekleştirdik.   </a:t>
            </a:r>
          </a:p>
          <a:p>
            <a:pPr marL="0" indent="0">
              <a:buNone/>
            </a:pPr>
            <a:r>
              <a:rPr lang="tr-TR" dirty="0"/>
              <a:t>Resim sergisi: İkinci Gerçeklik</a:t>
            </a:r>
          </a:p>
          <a:p>
            <a:pPr marL="0" indent="0">
              <a:buNone/>
            </a:pPr>
            <a:r>
              <a:rPr lang="tr-TR" dirty="0"/>
              <a:t>Fotoğraf sergilerimiz: Sonbahar , Biz Şizofreniz, Anraç </a:t>
            </a:r>
          </a:p>
          <a:p>
            <a:pPr marL="0" indent="0">
              <a:buNone/>
            </a:pPr>
            <a:endParaRPr lang="tr-TR" dirty="0"/>
          </a:p>
          <a:p>
            <a:pPr marL="0" indent="0">
              <a:buNone/>
            </a:pPr>
            <a:endParaRPr lang="tr-TR" dirty="0"/>
          </a:p>
          <a:p>
            <a:endParaRPr lang="tr-TR" dirty="0"/>
          </a:p>
          <a:p>
            <a:endParaRPr lang="tr-TR" dirty="0"/>
          </a:p>
          <a:p>
            <a:endParaRPr lang="tr-TR" dirty="0"/>
          </a:p>
        </p:txBody>
      </p:sp>
    </p:spTree>
    <p:extLst>
      <p:ext uri="{BB962C8B-B14F-4D97-AF65-F5344CB8AC3E}">
        <p14:creationId xmlns:p14="http://schemas.microsoft.com/office/powerpoint/2010/main" val="7676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Mavi At Hep Koşsun </a:t>
            </a:r>
          </a:p>
        </p:txBody>
      </p:sp>
      <p:sp>
        <p:nvSpPr>
          <p:cNvPr id="3" name="İçerik Yer Tutucusu 2"/>
          <p:cNvSpPr>
            <a:spLocks noGrp="1"/>
          </p:cNvSpPr>
          <p:nvPr>
            <p:ph idx="1"/>
          </p:nvPr>
        </p:nvSpPr>
        <p:spPr/>
        <p:txBody>
          <a:bodyPr>
            <a:normAutofit lnSpcReduction="10000"/>
          </a:bodyPr>
          <a:lstStyle/>
          <a:p>
            <a:r>
              <a:rPr lang="tr-TR" dirty="0"/>
              <a:t> Mavi At Kafe’de yaşadıklarım ve öğrendiklerim sayesinde hayatı daha çok seviyor ve daha çok mücadele gücü buluyorum. Birlikte çalışmanın, ekip olabilmenin gücü tüm hayatımı değiştiriyor. </a:t>
            </a:r>
          </a:p>
          <a:p>
            <a:r>
              <a:rPr lang="tr-TR" dirty="0"/>
              <a:t>Mavi At’a gelenlerle sohbet ederken  kendi öykümü, mavi atın öyküsünü anlatmaya başladığımda  onlar da aniden kendi içlerini açıyor ve kendi sıkıntılarını anlatıyorlar. </a:t>
            </a:r>
          </a:p>
          <a:p>
            <a:r>
              <a:rPr lang="tr-TR" dirty="0"/>
              <a:t>Mavi At’a çay, kahve içmek için gelenler ortamımızı çok sıcak, içten buluyorlar. Mücadele dolu öykümüzden etkileniyorlar. </a:t>
            </a:r>
          </a:p>
          <a:p>
            <a:r>
              <a:rPr lang="tr-TR" dirty="0"/>
              <a:t>Biz bu ortamda kendimizi bulduk, hayata sanatla karışmanın güzelliğini yaşadık ve yaşıyoruz. Zor zamanlarda Mavi Atın koşacağına olan inancımızı kaybetmiyoruz.  </a:t>
            </a:r>
          </a:p>
        </p:txBody>
      </p:sp>
    </p:spTree>
    <p:extLst>
      <p:ext uri="{BB962C8B-B14F-4D97-AF65-F5344CB8AC3E}">
        <p14:creationId xmlns:p14="http://schemas.microsoft.com/office/powerpoint/2010/main" val="123397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556FCED-807E-4C22-85D5-83999BD60298}"/>
              </a:ext>
            </a:extLst>
          </p:cNvPr>
          <p:cNvSpPr>
            <a:spLocks noGrp="1"/>
          </p:cNvSpPr>
          <p:nvPr>
            <p:ph type="title"/>
          </p:nvPr>
        </p:nvSpPr>
        <p:spPr/>
        <p:txBody>
          <a:bodyPr/>
          <a:lstStyle/>
          <a:p>
            <a:pPr algn="ctr"/>
            <a:r>
              <a:rPr lang="tr-TR" dirty="0"/>
              <a:t>Mavi At’a Sarılmak </a:t>
            </a:r>
            <a:r>
              <a:rPr lang="tr-TR" dirty="0">
                <a:sym typeface="Wingdings" panose="05000000000000000000" pitchFamily="2" charset="2"/>
              </a:rPr>
              <a:t> </a:t>
            </a:r>
            <a:endParaRPr lang="tr-TR" dirty="0"/>
          </a:p>
        </p:txBody>
      </p:sp>
      <p:pic>
        <p:nvPicPr>
          <p:cNvPr id="9" name="İçerik Yer Tutucusu 8">
            <a:extLst>
              <a:ext uri="{FF2B5EF4-FFF2-40B4-BE49-F238E27FC236}">
                <a16:creationId xmlns:a16="http://schemas.microsoft.com/office/drawing/2014/main" id="{88C66746-B3C0-4A6B-84DF-F267842983EB}"/>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5400000">
            <a:off x="-665222" y="2210326"/>
            <a:ext cx="5323878" cy="3538334"/>
          </a:xfrm>
        </p:spPr>
      </p:pic>
      <p:pic>
        <p:nvPicPr>
          <p:cNvPr id="13" name="Resim 12">
            <a:extLst>
              <a:ext uri="{FF2B5EF4-FFF2-40B4-BE49-F238E27FC236}">
                <a16:creationId xmlns:a16="http://schemas.microsoft.com/office/drawing/2014/main" id="{3A1EBE01-1778-4838-954F-DF66197131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4501817" y="1939342"/>
            <a:ext cx="3428998" cy="3857625"/>
          </a:xfrm>
          <a:prstGeom prst="rect">
            <a:avLst/>
          </a:prstGeom>
        </p:spPr>
      </p:pic>
      <p:pic>
        <p:nvPicPr>
          <p:cNvPr id="6" name="Resim 5">
            <a:extLst>
              <a:ext uri="{FF2B5EF4-FFF2-40B4-BE49-F238E27FC236}">
                <a16:creationId xmlns:a16="http://schemas.microsoft.com/office/drawing/2014/main" id="{8F43D3E7-1DE9-415D-BA8C-7EB3FF2DE46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30128" y="1317554"/>
            <a:ext cx="3534322" cy="4830028"/>
          </a:xfrm>
          <a:prstGeom prst="rect">
            <a:avLst/>
          </a:prstGeom>
        </p:spPr>
      </p:pic>
    </p:spTree>
    <p:extLst>
      <p:ext uri="{BB962C8B-B14F-4D97-AF65-F5344CB8AC3E}">
        <p14:creationId xmlns:p14="http://schemas.microsoft.com/office/powerpoint/2010/main" val="296234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0CA7A56-4191-41FE-9B25-2302AD8C38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4924926" cy="3609474"/>
          </a:xfrm>
        </p:spPr>
      </p:pic>
      <p:pic>
        <p:nvPicPr>
          <p:cNvPr id="7" name="Resim 6">
            <a:extLst>
              <a:ext uri="{FF2B5EF4-FFF2-40B4-BE49-F238E27FC236}">
                <a16:creationId xmlns:a16="http://schemas.microsoft.com/office/drawing/2014/main" id="{A807CCAC-C27D-4C63-AB46-731F3F241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579" y="3348597"/>
            <a:ext cx="5213684" cy="3512410"/>
          </a:xfrm>
          <a:prstGeom prst="rect">
            <a:avLst/>
          </a:prstGeom>
        </p:spPr>
      </p:pic>
      <p:pic>
        <p:nvPicPr>
          <p:cNvPr id="9" name="Resim 8">
            <a:extLst>
              <a:ext uri="{FF2B5EF4-FFF2-40B4-BE49-F238E27FC236}">
                <a16:creationId xmlns:a16="http://schemas.microsoft.com/office/drawing/2014/main" id="{EDB0EBBB-54D5-401B-A4E8-1D2E4E934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94" y="3804986"/>
            <a:ext cx="3633537" cy="3053013"/>
          </a:xfrm>
          <a:prstGeom prst="rect">
            <a:avLst/>
          </a:prstGeom>
        </p:spPr>
      </p:pic>
      <p:pic>
        <p:nvPicPr>
          <p:cNvPr id="15" name="Resim 14">
            <a:extLst>
              <a:ext uri="{FF2B5EF4-FFF2-40B4-BE49-F238E27FC236}">
                <a16:creationId xmlns:a16="http://schemas.microsoft.com/office/drawing/2014/main" id="{930E1B27-D805-4690-BC91-CF626B49B2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62800" y="100071"/>
            <a:ext cx="4912027" cy="3104147"/>
          </a:xfrm>
          <a:prstGeom prst="rect">
            <a:avLst/>
          </a:prstGeom>
        </p:spPr>
      </p:pic>
    </p:spTree>
    <p:extLst>
      <p:ext uri="{BB962C8B-B14F-4D97-AF65-F5344CB8AC3E}">
        <p14:creationId xmlns:p14="http://schemas.microsoft.com/office/powerpoint/2010/main" val="42674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94D5B6A-8DCF-4C1E-983C-384A22A525EB}"/>
              </a:ext>
            </a:extLst>
          </p:cNvPr>
          <p:cNvSpPr>
            <a:spLocks noGrp="1"/>
          </p:cNvSpPr>
          <p:nvPr>
            <p:ph idx="1"/>
          </p:nvPr>
        </p:nvSpPr>
        <p:spPr>
          <a:xfrm>
            <a:off x="838200" y="759655"/>
            <a:ext cx="10515600" cy="5417308"/>
          </a:xfrm>
        </p:spPr>
        <p:txBody>
          <a:bodyPr>
            <a:normAutofit/>
          </a:bodyPr>
          <a:lstStyle/>
          <a:p>
            <a:pPr algn="ctr"/>
            <a:r>
              <a:rPr lang="tr-TR" sz="4400" dirty="0"/>
              <a:t>Şizofreni Hastaları ve Yakınları Dayanışma Derneği’nin açıldığı günden Mavi Atın kuruluşuna ve bugünlere dek bizim istek ve ihtiyaçlarımızı her daim duyan ve onların gerçekleşmesi için emek veren ve özveride bulunan Sayın Doç. Dr. Haldun Soygür ’e tüm kalbimle teşekkür ederim…</a:t>
            </a:r>
          </a:p>
          <a:p>
            <a:endParaRPr lang="tr-TR" dirty="0"/>
          </a:p>
        </p:txBody>
      </p:sp>
    </p:spTree>
    <p:extLst>
      <p:ext uri="{BB962C8B-B14F-4D97-AF65-F5344CB8AC3E}">
        <p14:creationId xmlns:p14="http://schemas.microsoft.com/office/powerpoint/2010/main" val="180236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441086-F938-4BA3-B003-527F37BC64F2}"/>
              </a:ext>
            </a:extLst>
          </p:cNvPr>
          <p:cNvSpPr>
            <a:spLocks noGrp="1"/>
          </p:cNvSpPr>
          <p:nvPr>
            <p:ph type="title"/>
          </p:nvPr>
        </p:nvSpPr>
        <p:spPr/>
        <p:txBody>
          <a:bodyPr/>
          <a:lstStyle/>
          <a:p>
            <a:r>
              <a:rPr lang="tr-TR" dirty="0"/>
              <a:t>Yasemin Şenyurt</a:t>
            </a:r>
          </a:p>
        </p:txBody>
      </p:sp>
      <p:sp>
        <p:nvSpPr>
          <p:cNvPr id="3" name="İçerik Yer Tutucusu 2">
            <a:extLst>
              <a:ext uri="{FF2B5EF4-FFF2-40B4-BE49-F238E27FC236}">
                <a16:creationId xmlns:a16="http://schemas.microsoft.com/office/drawing/2014/main" id="{BC0A9E1E-7BE0-4C9A-8546-26AE7E352E61}"/>
              </a:ext>
            </a:extLst>
          </p:cNvPr>
          <p:cNvSpPr>
            <a:spLocks noGrp="1"/>
          </p:cNvSpPr>
          <p:nvPr>
            <p:ph idx="1"/>
          </p:nvPr>
        </p:nvSpPr>
        <p:spPr/>
        <p:txBody>
          <a:bodyPr>
            <a:normAutofit lnSpcReduction="10000"/>
          </a:bodyPr>
          <a:lstStyle/>
          <a:p>
            <a:pPr marL="0" indent="0">
              <a:buNone/>
            </a:pPr>
            <a:r>
              <a:rPr lang="tr-TR" dirty="0"/>
              <a:t> </a:t>
            </a:r>
          </a:p>
          <a:p>
            <a:pPr lvl="0"/>
            <a:r>
              <a:rPr lang="tr-TR" dirty="0">
                <a:solidFill>
                  <a:prstClr val="black"/>
                </a:solidFill>
              </a:rPr>
              <a:t>Ankara Üniversitesi Felsefe Bölümü mezunuyum. </a:t>
            </a:r>
            <a:endParaRPr lang="tr-TR" dirty="0"/>
          </a:p>
          <a:p>
            <a:r>
              <a:rPr lang="tr-TR" dirty="0"/>
              <a:t>Yazarım. Mavi Çimenlerde Nefes Al, Mayıs Islığı, Umut Defteri kitaplarım yayımlandı.</a:t>
            </a:r>
          </a:p>
          <a:p>
            <a:r>
              <a:rPr lang="tr-TR" dirty="0"/>
              <a:t>20 yaşından itibaren şizofreni tedavisi görüyorum.</a:t>
            </a:r>
          </a:p>
          <a:p>
            <a:r>
              <a:rPr lang="tr-TR" dirty="0"/>
              <a:t> Mavi At Kafe Kültür ve Yaşam Ortamında çalışıyorum. </a:t>
            </a:r>
          </a:p>
          <a:p>
            <a:r>
              <a:rPr lang="tr-TR" dirty="0"/>
              <a:t>Fotoğraf çekmeyi çok seviyorum. Mavi At Fotoğraf Topluluğu  olarak sergiler açtık ve bu sergilere ben de fotoğraflarımla katıldım. </a:t>
            </a:r>
          </a:p>
          <a:p>
            <a:r>
              <a:rPr lang="tr-TR" dirty="0"/>
              <a:t>Atatürk Üniversitesi </a:t>
            </a:r>
            <a:r>
              <a:rPr lang="tr-TR" dirty="0" err="1"/>
              <a:t>Açıköğretim</a:t>
            </a:r>
            <a:r>
              <a:rPr lang="tr-TR" dirty="0"/>
              <a:t> Fakültesi’nde Sosyal Hizmetler Bölümünde öğrenciyim. </a:t>
            </a:r>
          </a:p>
          <a:p>
            <a:endParaRPr lang="tr-TR" dirty="0"/>
          </a:p>
        </p:txBody>
      </p:sp>
    </p:spTree>
    <p:extLst>
      <p:ext uri="{BB962C8B-B14F-4D97-AF65-F5344CB8AC3E}">
        <p14:creationId xmlns:p14="http://schemas.microsoft.com/office/powerpoint/2010/main" val="43838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6E2FA74-9358-42D0-AF0B-2120022986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314" y="1811557"/>
            <a:ext cx="5801784" cy="4351338"/>
          </a:xfrm>
        </p:spPr>
      </p:pic>
      <p:pic>
        <p:nvPicPr>
          <p:cNvPr id="7" name="Resim 6">
            <a:extLst>
              <a:ext uri="{FF2B5EF4-FFF2-40B4-BE49-F238E27FC236}">
                <a16:creationId xmlns:a16="http://schemas.microsoft.com/office/drawing/2014/main" id="{9C1B4DD7-3527-4600-B61B-5734040C7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266" y="0"/>
            <a:ext cx="4850606" cy="6858000"/>
          </a:xfrm>
          <a:prstGeom prst="rect">
            <a:avLst/>
          </a:prstGeom>
        </p:spPr>
      </p:pic>
    </p:spTree>
    <p:extLst>
      <p:ext uri="{BB962C8B-B14F-4D97-AF65-F5344CB8AC3E}">
        <p14:creationId xmlns:p14="http://schemas.microsoft.com/office/powerpoint/2010/main" val="301127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1D3FF4-5264-4EC0-8841-AD96621D4D9F}"/>
              </a:ext>
            </a:extLst>
          </p:cNvPr>
          <p:cNvSpPr>
            <a:spLocks noGrp="1"/>
          </p:cNvSpPr>
          <p:nvPr>
            <p:ph type="title"/>
          </p:nvPr>
        </p:nvSpPr>
        <p:spPr/>
        <p:txBody>
          <a:bodyPr/>
          <a:lstStyle/>
          <a:p>
            <a:pPr algn="ctr"/>
            <a:r>
              <a:rPr lang="tr-TR" dirty="0"/>
              <a:t>Alevlenme Döneminde Yaşadıklarım </a:t>
            </a:r>
            <a:br>
              <a:rPr lang="tr-TR" dirty="0"/>
            </a:br>
            <a:endParaRPr lang="tr-TR" dirty="0"/>
          </a:p>
        </p:txBody>
      </p:sp>
      <p:sp>
        <p:nvSpPr>
          <p:cNvPr id="3" name="İçerik Yer Tutucusu 2">
            <a:extLst>
              <a:ext uri="{FF2B5EF4-FFF2-40B4-BE49-F238E27FC236}">
                <a16:creationId xmlns:a16="http://schemas.microsoft.com/office/drawing/2014/main" id="{CD7B8E74-A8BC-4765-A915-8866A15703E8}"/>
              </a:ext>
            </a:extLst>
          </p:cNvPr>
          <p:cNvSpPr>
            <a:spLocks noGrp="1"/>
          </p:cNvSpPr>
          <p:nvPr>
            <p:ph idx="1"/>
          </p:nvPr>
        </p:nvSpPr>
        <p:spPr/>
        <p:txBody>
          <a:bodyPr>
            <a:normAutofit/>
          </a:bodyPr>
          <a:lstStyle/>
          <a:p>
            <a:r>
              <a:rPr lang="tr-TR" sz="3600" dirty="0"/>
              <a:t>Alevlenme döneminde kişinin gerçekle bağları kopabilmekte, gerçekler ile hayaller birbirine karışabilmektedir. </a:t>
            </a:r>
          </a:p>
          <a:p>
            <a:r>
              <a:rPr lang="tr-TR" sz="3600" dirty="0"/>
              <a:t>Bu dönemi üç kez yaşadım. Zor ve yorucu ama her seferinde hayata dört elle sarılmak gerekiyor. </a:t>
            </a:r>
          </a:p>
          <a:p>
            <a:r>
              <a:rPr lang="tr-TR" sz="3600" dirty="0"/>
              <a:t>İlaç, psikoterapi ve hayatın içinde aktif olarak yer almak iyileşme için çok önemli unsurlar. </a:t>
            </a:r>
          </a:p>
        </p:txBody>
      </p:sp>
    </p:spTree>
    <p:extLst>
      <p:ext uri="{BB962C8B-B14F-4D97-AF65-F5344CB8AC3E}">
        <p14:creationId xmlns:p14="http://schemas.microsoft.com/office/powerpoint/2010/main" val="139929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900075-23CA-4556-9F4F-7446E024B277}"/>
              </a:ext>
            </a:extLst>
          </p:cNvPr>
          <p:cNvSpPr>
            <a:spLocks noGrp="1"/>
          </p:cNvSpPr>
          <p:nvPr>
            <p:ph type="title"/>
          </p:nvPr>
        </p:nvSpPr>
        <p:spPr/>
        <p:txBody>
          <a:bodyPr/>
          <a:lstStyle/>
          <a:p>
            <a:pPr algn="ctr"/>
            <a:r>
              <a:rPr lang="tr-TR" dirty="0"/>
              <a:t>  Şizofreni Hastalığı ile Birlikte Yaşamayı Öğrenmek </a:t>
            </a:r>
          </a:p>
        </p:txBody>
      </p:sp>
      <p:sp>
        <p:nvSpPr>
          <p:cNvPr id="3" name="İçerik Yer Tutucusu 2">
            <a:extLst>
              <a:ext uri="{FF2B5EF4-FFF2-40B4-BE49-F238E27FC236}">
                <a16:creationId xmlns:a16="http://schemas.microsoft.com/office/drawing/2014/main" id="{824F03FD-5B76-4E3B-A431-16118C6A39F5}"/>
              </a:ext>
            </a:extLst>
          </p:cNvPr>
          <p:cNvSpPr>
            <a:spLocks noGrp="1"/>
          </p:cNvSpPr>
          <p:nvPr>
            <p:ph idx="1"/>
          </p:nvPr>
        </p:nvSpPr>
        <p:spPr/>
        <p:txBody>
          <a:bodyPr>
            <a:normAutofit lnSpcReduction="10000"/>
          </a:bodyPr>
          <a:lstStyle/>
          <a:p>
            <a:pPr lvl="0"/>
            <a:r>
              <a:rPr lang="tr-TR" sz="3600" dirty="0">
                <a:solidFill>
                  <a:prstClr val="black"/>
                </a:solidFill>
              </a:rPr>
              <a:t>Bu dönemleri doktorumun, ailemin ve arkadaşlarımın desteği ile kısa sürede atlatabildim. </a:t>
            </a:r>
          </a:p>
          <a:p>
            <a:pPr lvl="0"/>
            <a:r>
              <a:rPr lang="tr-TR" sz="3600" dirty="0">
                <a:solidFill>
                  <a:prstClr val="black"/>
                </a:solidFill>
              </a:rPr>
              <a:t>İlaçlarımı düzenli kullanmam, sevdiğim uğraşlara zaman ayırabilmem, şizofreni hastalığı hakkında kitaplar okumam  ve sempozyumlarda (Toplum ve Şizofreni Sempozyumu) dinlediğim konuşmalar ve dernekte Psikoloji Bölümü öğrencileri ile yaptığımız paylaşım toplantıları sayesinde onunla birlikte yaşamayı öğrendim.</a:t>
            </a:r>
          </a:p>
          <a:p>
            <a:endParaRPr lang="tr-TR" dirty="0"/>
          </a:p>
        </p:txBody>
      </p:sp>
    </p:spTree>
    <p:extLst>
      <p:ext uri="{BB962C8B-B14F-4D97-AF65-F5344CB8AC3E}">
        <p14:creationId xmlns:p14="http://schemas.microsoft.com/office/powerpoint/2010/main" val="239758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374FE3-10A2-4294-9043-757144F681DC}"/>
              </a:ext>
            </a:extLst>
          </p:cNvPr>
          <p:cNvSpPr>
            <a:spLocks noGrp="1"/>
          </p:cNvSpPr>
          <p:nvPr>
            <p:ph type="title"/>
          </p:nvPr>
        </p:nvSpPr>
        <p:spPr/>
        <p:txBody>
          <a:bodyPr/>
          <a:lstStyle/>
          <a:p>
            <a:r>
              <a:rPr lang="tr-TR" dirty="0"/>
              <a:t>Eski Hayatımdan Daha Güzel Bir Hayat </a:t>
            </a:r>
          </a:p>
        </p:txBody>
      </p:sp>
      <p:sp>
        <p:nvSpPr>
          <p:cNvPr id="3" name="İçerik Yer Tutucusu 2">
            <a:extLst>
              <a:ext uri="{FF2B5EF4-FFF2-40B4-BE49-F238E27FC236}">
                <a16:creationId xmlns:a16="http://schemas.microsoft.com/office/drawing/2014/main" id="{2948ACDA-6422-47AA-AAE9-2FA05E4FB96A}"/>
              </a:ext>
            </a:extLst>
          </p:cNvPr>
          <p:cNvSpPr>
            <a:spLocks noGrp="1"/>
          </p:cNvSpPr>
          <p:nvPr>
            <p:ph idx="1"/>
          </p:nvPr>
        </p:nvSpPr>
        <p:spPr>
          <a:xfrm>
            <a:off x="838200" y="1825625"/>
            <a:ext cx="7511716" cy="4351338"/>
          </a:xfrm>
        </p:spPr>
        <p:txBody>
          <a:bodyPr>
            <a:normAutofit fontScale="92500"/>
          </a:bodyPr>
          <a:lstStyle/>
          <a:p>
            <a:r>
              <a:rPr lang="tr-TR" dirty="0"/>
              <a:t>Şizofreni tedavisi ile hayatımın eskisi gibi olmayacağı bir gerçekti.</a:t>
            </a:r>
          </a:p>
          <a:p>
            <a:r>
              <a:rPr lang="tr-TR" dirty="0">
                <a:highlight>
                  <a:srgbClr val="00FFFF"/>
                </a:highlight>
              </a:rPr>
              <a:t>Şizofreni tedavisi sayesinde </a:t>
            </a:r>
          </a:p>
          <a:p>
            <a:r>
              <a:rPr lang="tr-TR" dirty="0">
                <a:highlight>
                  <a:srgbClr val="00FFFF"/>
                </a:highlight>
              </a:rPr>
              <a:t>Daha mutlu</a:t>
            </a:r>
          </a:p>
          <a:p>
            <a:r>
              <a:rPr lang="tr-TR" dirty="0">
                <a:highlight>
                  <a:srgbClr val="00FFFF"/>
                </a:highlight>
              </a:rPr>
              <a:t>Daha üretken</a:t>
            </a:r>
          </a:p>
          <a:p>
            <a:r>
              <a:rPr lang="tr-TR" dirty="0">
                <a:highlight>
                  <a:srgbClr val="00FFFF"/>
                </a:highlight>
              </a:rPr>
              <a:t>Kendimle daha barışık</a:t>
            </a:r>
          </a:p>
          <a:p>
            <a:r>
              <a:rPr lang="tr-TR" dirty="0">
                <a:highlight>
                  <a:srgbClr val="00FFFF"/>
                </a:highlight>
              </a:rPr>
              <a:t>Daha yaratıcı</a:t>
            </a:r>
          </a:p>
          <a:p>
            <a:r>
              <a:rPr lang="tr-TR" dirty="0">
                <a:highlight>
                  <a:srgbClr val="00FFFF"/>
                </a:highlight>
              </a:rPr>
              <a:t>Daha disiplinli</a:t>
            </a:r>
          </a:p>
          <a:p>
            <a:r>
              <a:rPr lang="tr-TR" dirty="0">
                <a:highlight>
                  <a:srgbClr val="00FFFF"/>
                </a:highlight>
              </a:rPr>
              <a:t>Daha neşeli olacağımı </a:t>
            </a:r>
            <a:r>
              <a:rPr lang="tr-TR" dirty="0"/>
              <a:t>o ilk günlerde bilmiyordum.</a:t>
            </a:r>
          </a:p>
        </p:txBody>
      </p:sp>
      <p:pic>
        <p:nvPicPr>
          <p:cNvPr id="5" name="Resim 4">
            <a:extLst>
              <a:ext uri="{FF2B5EF4-FFF2-40B4-BE49-F238E27FC236}">
                <a16:creationId xmlns:a16="http://schemas.microsoft.com/office/drawing/2014/main" id="{1BFF10E1-4145-47A3-BF95-49EF5EC5A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4475747"/>
            <a:ext cx="1905000" cy="2382253"/>
          </a:xfrm>
          <a:prstGeom prst="rect">
            <a:avLst/>
          </a:prstGeom>
        </p:spPr>
      </p:pic>
    </p:spTree>
    <p:extLst>
      <p:ext uri="{BB962C8B-B14F-4D97-AF65-F5344CB8AC3E}">
        <p14:creationId xmlns:p14="http://schemas.microsoft.com/office/powerpoint/2010/main" val="170427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614596"/>
            <a:ext cx="9144000" cy="2773179"/>
          </a:xfrm>
        </p:spPr>
        <p:txBody>
          <a:bodyPr>
            <a:normAutofit fontScale="90000"/>
          </a:bodyPr>
          <a:lstStyle/>
          <a:p>
            <a:r>
              <a:rPr lang="tr-TR" dirty="0"/>
              <a:t> Özgürlüğün ve Sorumluluğun Mekanı: </a:t>
            </a:r>
            <a:br>
              <a:rPr lang="tr-TR" dirty="0"/>
            </a:br>
            <a:r>
              <a:rPr lang="tr-TR" dirty="0"/>
              <a:t> Mavi At Kafe Kültür ve Yaşam Ortamı</a:t>
            </a:r>
          </a:p>
        </p:txBody>
      </p:sp>
      <p:pic>
        <p:nvPicPr>
          <p:cNvPr id="9" name="Resim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32354" y="3387776"/>
            <a:ext cx="5021705" cy="31029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6441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3000" dirty="0">
                <a:latin typeface="Times New Roman" panose="02020603050405020304" pitchFamily="18" charset="0"/>
                <a:ea typeface="Calibri" panose="020F0502020204030204" pitchFamily="34" charset="0"/>
              </a:rPr>
              <a:t>Mavi At Kafe Kültür ve Yaşam Ortamı 5 Haziran 2009 tarihinde Ankara’da Doç. Dr. Haldun Soygür’ ün çalışmaları sonucunda açıldı. </a:t>
            </a:r>
          </a:p>
          <a:p>
            <a:pPr marL="0" indent="0">
              <a:buNone/>
            </a:pPr>
            <a:endParaRPr lang="tr-TR" dirty="0">
              <a:latin typeface="Times New Roman" panose="02020603050405020304" pitchFamily="18" charset="0"/>
              <a:ea typeface="Calibri" panose="020F0502020204030204" pitchFamily="34" charset="0"/>
            </a:endParaRPr>
          </a:p>
          <a:p>
            <a:r>
              <a:rPr lang="tr-TR" sz="2800" dirty="0"/>
              <a:t>Mavi At Kafe, şizofreni tedavisi gören bireylerin çalışmaları ve üretken olmaları için hem bu hastalığı yaşayanlara bir davet hem de topluma önemli ve anlamlı bir merhaba demekti. </a:t>
            </a:r>
          </a:p>
          <a:p>
            <a:endParaRPr lang="tr-TR" dirty="0"/>
          </a:p>
        </p:txBody>
      </p:sp>
      <p:sp>
        <p:nvSpPr>
          <p:cNvPr id="4" name="Metin Yer Tutucusu 3"/>
          <p:cNvSpPr>
            <a:spLocks noGrp="1"/>
          </p:cNvSpPr>
          <p:nvPr>
            <p:ph type="body" sz="half" idx="2"/>
          </p:nvPr>
        </p:nvSpPr>
        <p:spPr/>
        <p:txBody>
          <a:bodyPr/>
          <a:lstStyle/>
          <a:p>
            <a:endParaRPr lang="tr-TR" dirty="0"/>
          </a:p>
        </p:txBody>
      </p:sp>
      <p:pic>
        <p:nvPicPr>
          <p:cNvPr id="7" name="Resim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21" y="1765005"/>
            <a:ext cx="4805917" cy="4720856"/>
          </a:xfrm>
          <a:prstGeom prst="rect">
            <a:avLst/>
          </a:prstGeom>
        </p:spPr>
      </p:pic>
    </p:spTree>
    <p:extLst>
      <p:ext uri="{BB962C8B-B14F-4D97-AF65-F5344CB8AC3E}">
        <p14:creationId xmlns:p14="http://schemas.microsoft.com/office/powerpoint/2010/main" val="183014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Mavi At Sayesinde Gerçekleşen Dönüşüm</a:t>
            </a:r>
          </a:p>
        </p:txBody>
      </p:sp>
      <p:sp>
        <p:nvSpPr>
          <p:cNvPr id="3" name="İçerik Yer Tutucusu 2"/>
          <p:cNvSpPr>
            <a:spLocks noGrp="1"/>
          </p:cNvSpPr>
          <p:nvPr>
            <p:ph idx="1"/>
          </p:nvPr>
        </p:nvSpPr>
        <p:spPr/>
        <p:txBody>
          <a:bodyPr>
            <a:normAutofit lnSpcReduction="10000"/>
          </a:bodyPr>
          <a:lstStyle/>
          <a:p>
            <a:r>
              <a:rPr lang="tr-TR" dirty="0"/>
              <a:t>Mavi At sayesinde benim ve arkadaşlarımın hayata bakışı değişti. Topluma biz de varız, buradayız ve üretiyoruz diyebilmek her birimize umut verdi, azimli olmamıza katkıda bulundu. </a:t>
            </a:r>
          </a:p>
          <a:p>
            <a:r>
              <a:rPr lang="tr-TR" dirty="0"/>
              <a:t>Mavi At Kafe’de yeteneklerimizi geliştirme olanağı bulduk. Bazı arkadaşlarımız yabancı dillerini geliştirdi, bazı arkadaşlarımız fotoğrafta çok başarılı oldu.</a:t>
            </a:r>
          </a:p>
          <a:p>
            <a:r>
              <a:rPr lang="tr-TR" dirty="0"/>
              <a:t>Evlerimizde, odalarımızda kalmak yerine Mavi At’ a gelmek ve üretmek istiyoruz. Çünkü hayat böyle daha değerli !</a:t>
            </a:r>
          </a:p>
          <a:p>
            <a:r>
              <a:rPr lang="tr-TR" dirty="0"/>
              <a:t> Şizofreni Dernekleri Federasyonu’nun ve  Mavi At Kafe Kültür ve Yaşam Ortamının damgalama ile mücadele konusunda çok şey başardığını düşünüyorum. </a:t>
            </a:r>
          </a:p>
        </p:txBody>
      </p:sp>
    </p:spTree>
    <p:extLst>
      <p:ext uri="{BB962C8B-B14F-4D97-AF65-F5344CB8AC3E}">
        <p14:creationId xmlns:p14="http://schemas.microsoft.com/office/powerpoint/2010/main" val="203888315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13661</TotalTime>
  <Words>627</Words>
  <Application>Microsoft Office PowerPoint</Application>
  <PresentationFormat>Geniş ekran</PresentationFormat>
  <Paragraphs>62</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Calibri</vt:lpstr>
      <vt:lpstr>Calibri Light</vt:lpstr>
      <vt:lpstr>Times New Roman</vt:lpstr>
      <vt:lpstr>Wingdings</vt:lpstr>
      <vt:lpstr>Office Teması</vt:lpstr>
      <vt:lpstr>MAVİ AT’A SARILMAK</vt:lpstr>
      <vt:lpstr>Yasemin Şenyurt</vt:lpstr>
      <vt:lpstr>PowerPoint Sunusu</vt:lpstr>
      <vt:lpstr>Alevlenme Döneminde Yaşadıklarım  </vt:lpstr>
      <vt:lpstr>  Şizofreni Hastalığı ile Birlikte Yaşamayı Öğrenmek </vt:lpstr>
      <vt:lpstr>Eski Hayatımdan Daha Güzel Bir Hayat </vt:lpstr>
      <vt:lpstr> Özgürlüğün ve Sorumluluğun Mekanı:   Mavi At Kafe Kültür ve Yaşam Ortamı</vt:lpstr>
      <vt:lpstr>PowerPoint Sunusu</vt:lpstr>
      <vt:lpstr>Mavi At Sayesinde Gerçekleşen Dönüşüm</vt:lpstr>
      <vt:lpstr>Mutfakta, Temizlikte, Serviste Biz Varız</vt:lpstr>
      <vt:lpstr>PowerPoint Sunusu</vt:lpstr>
      <vt:lpstr>Başka Türlü Bir Yerde Hayata Sanatla Karışıyoruz</vt:lpstr>
      <vt:lpstr>Mavi At Hep Koşsun </vt:lpstr>
      <vt:lpstr>Mavi At’a Sarılmak 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Emine Yasemin Şenyurt</dc:creator>
  <cp:lastModifiedBy>ayşegül</cp:lastModifiedBy>
  <cp:revision>19</cp:revision>
  <dcterms:created xsi:type="dcterms:W3CDTF">2019-02-07T01:24:51Z</dcterms:created>
  <dcterms:modified xsi:type="dcterms:W3CDTF">2021-03-16T12:18:52Z</dcterms:modified>
</cp:coreProperties>
</file>