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1" r:id="rId2"/>
    <p:sldId id="346" r:id="rId3"/>
    <p:sldId id="322" r:id="rId4"/>
    <p:sldId id="342" r:id="rId5"/>
    <p:sldId id="343" r:id="rId6"/>
    <p:sldId id="344" r:id="rId7"/>
    <p:sldId id="345" r:id="rId8"/>
    <p:sldId id="324" r:id="rId9"/>
    <p:sldId id="347" r:id="rId10"/>
    <p:sldId id="326" r:id="rId11"/>
    <p:sldId id="348" r:id="rId12"/>
    <p:sldId id="350" r:id="rId13"/>
    <p:sldId id="329" r:id="rId14"/>
    <p:sldId id="330" r:id="rId15"/>
    <p:sldId id="351" r:id="rId16"/>
    <p:sldId id="349" r:id="rId17"/>
    <p:sldId id="328" r:id="rId18"/>
    <p:sldId id="332" r:id="rId19"/>
    <p:sldId id="362" r:id="rId20"/>
    <p:sldId id="365" r:id="rId21"/>
    <p:sldId id="368" r:id="rId22"/>
    <p:sldId id="366" r:id="rId23"/>
    <p:sldId id="363" r:id="rId24"/>
    <p:sldId id="364" r:id="rId25"/>
    <p:sldId id="369" r:id="rId26"/>
    <p:sldId id="370" r:id="rId27"/>
    <p:sldId id="371" r:id="rId28"/>
    <p:sldId id="372" r:id="rId29"/>
    <p:sldId id="373" r:id="rId30"/>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1A080FE8-EF82-4733-B742-4FAD68061429}" type="datetimeFigureOut">
              <a:rPr lang="tr-TR" smtClean="0"/>
              <a:pPr/>
              <a:t>12.04.2018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8DD927E9-B729-42CD-837E-946782FA13C5}"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1A080FE8-EF82-4733-B742-4FAD68061429}" type="datetimeFigureOut">
              <a:rPr lang="tr-TR" smtClean="0"/>
              <a:pPr/>
              <a:t>12.04.2018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8DD927E9-B729-42CD-837E-946782FA13C5}"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1A080FE8-EF82-4733-B742-4FAD68061429}" type="datetimeFigureOut">
              <a:rPr lang="tr-TR" smtClean="0"/>
              <a:pPr/>
              <a:t>12.04.2018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8DD927E9-B729-42CD-837E-946782FA13C5}"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1A080FE8-EF82-4733-B742-4FAD68061429}" type="datetimeFigureOut">
              <a:rPr lang="tr-TR" smtClean="0"/>
              <a:pPr/>
              <a:t>12.04.2018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8DD927E9-B729-42CD-837E-946782FA13C5}"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1A080FE8-EF82-4733-B742-4FAD68061429}" type="datetimeFigureOut">
              <a:rPr lang="tr-TR" smtClean="0"/>
              <a:pPr/>
              <a:t>12.04.2018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8DD927E9-B729-42CD-837E-946782FA13C5}"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1A080FE8-EF82-4733-B742-4FAD68061429}" type="datetimeFigureOut">
              <a:rPr lang="tr-TR" smtClean="0"/>
              <a:pPr/>
              <a:t>12.04.2018</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8DD927E9-B729-42CD-837E-946782FA13C5}"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1A080FE8-EF82-4733-B742-4FAD68061429}" type="datetimeFigureOut">
              <a:rPr lang="tr-TR" smtClean="0"/>
              <a:pPr/>
              <a:t>12.04.2018</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8DD927E9-B729-42CD-837E-946782FA13C5}"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1A080FE8-EF82-4733-B742-4FAD68061429}" type="datetimeFigureOut">
              <a:rPr lang="tr-TR" smtClean="0"/>
              <a:pPr/>
              <a:t>12.04.2018</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8DD927E9-B729-42CD-837E-946782FA13C5}"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1A080FE8-EF82-4733-B742-4FAD68061429}" type="datetimeFigureOut">
              <a:rPr lang="tr-TR" smtClean="0"/>
              <a:pPr/>
              <a:t>12.04.2018</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8DD927E9-B729-42CD-837E-946782FA13C5}"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1A080FE8-EF82-4733-B742-4FAD68061429}" type="datetimeFigureOut">
              <a:rPr lang="tr-TR" smtClean="0"/>
              <a:pPr/>
              <a:t>12.04.2018</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8DD927E9-B729-42CD-837E-946782FA13C5}"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1A080FE8-EF82-4733-B742-4FAD68061429}" type="datetimeFigureOut">
              <a:rPr lang="tr-TR" smtClean="0"/>
              <a:pPr/>
              <a:t>12.04.2018</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8DD927E9-B729-42CD-837E-946782FA13C5}"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080FE8-EF82-4733-B742-4FAD68061429}" type="datetimeFigureOut">
              <a:rPr lang="tr-TR" smtClean="0"/>
              <a:pPr/>
              <a:t>12.04.2018</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D927E9-B729-42CD-837E-946782FA13C5}"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4.xml"/><Relationship Id="rId1" Type="http://schemas.openxmlformats.org/officeDocument/2006/relationships/vmlDrawing" Target="../drawings/vmlDrawing2.v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sz="half" idx="1"/>
          </p:nvPr>
        </p:nvSpPr>
        <p:spPr/>
        <p:txBody>
          <a:bodyPr>
            <a:normAutofit fontScale="85000" lnSpcReduction="20000"/>
          </a:bodyPr>
          <a:lstStyle/>
          <a:p>
            <a:pPr>
              <a:defRPr/>
            </a:pPr>
            <a:r>
              <a:rPr lang="tr-TR" dirty="0" smtClean="0">
                <a:solidFill>
                  <a:srgbClr val="FF0000"/>
                </a:solidFill>
              </a:rPr>
              <a:t>Duysal Sistem</a:t>
            </a:r>
          </a:p>
          <a:p>
            <a:pPr lvl="1">
              <a:defRPr/>
            </a:pPr>
            <a:r>
              <a:rPr lang="tr-TR" dirty="0" smtClean="0"/>
              <a:t>İç veya dış ortamdan uyarıları alan duyusal reseptörler </a:t>
            </a:r>
          </a:p>
          <a:p>
            <a:pPr lvl="1">
              <a:defRPr/>
            </a:pPr>
            <a:r>
              <a:rPr lang="tr-TR" dirty="0" smtClean="0"/>
              <a:t>Bu bilgileri reseptörlerden MSS ileten sinirsel yolaklar</a:t>
            </a:r>
          </a:p>
          <a:p>
            <a:pPr lvl="1">
              <a:defRPr/>
            </a:pPr>
            <a:r>
              <a:rPr lang="tr-TR" dirty="0" smtClean="0"/>
              <a:t>Bilgilerin işlendiği özel beyin bölgelerinden oluşur </a:t>
            </a:r>
          </a:p>
          <a:p>
            <a:pPr>
              <a:defRPr/>
            </a:pPr>
            <a:r>
              <a:rPr lang="tr-TR" dirty="0" smtClean="0"/>
              <a:t>Herhangi bir bilgi farkında olunup olunmadığına bakılmaksızın duysal bilgi olarak adlandırılır. </a:t>
            </a:r>
          </a:p>
          <a:p>
            <a:pPr>
              <a:defRPr/>
            </a:pPr>
            <a:r>
              <a:rPr lang="tr-TR" dirty="0" smtClean="0"/>
              <a:t>Bir duyunun anlamının bir kişi tarafından anlaşılmasına ise algı denir. </a:t>
            </a:r>
          </a:p>
          <a:p>
            <a:endParaRPr lang="tr-TR" dirty="0"/>
          </a:p>
        </p:txBody>
      </p:sp>
      <p:sp>
        <p:nvSpPr>
          <p:cNvPr id="4" name="3 İçerik Yer Tutucusu"/>
          <p:cNvSpPr>
            <a:spLocks noGrp="1"/>
          </p:cNvSpPr>
          <p:nvPr>
            <p:ph sz="half" idx="2"/>
          </p:nvPr>
        </p:nvSpPr>
        <p:spPr/>
        <p:txBody>
          <a:bodyPr>
            <a:normAutofit fontScale="85000" lnSpcReduction="20000"/>
          </a:bodyPr>
          <a:lstStyle/>
          <a:p>
            <a:pPr>
              <a:defRPr/>
            </a:pPr>
            <a:r>
              <a:rPr lang="tr-TR" dirty="0" smtClean="0"/>
              <a:t>Duysal reseptörler çeşitli enerji formlarını dereceli potansiyellerine çevirerek aksiyon potansiyellerini başlatırlar.</a:t>
            </a:r>
          </a:p>
          <a:p>
            <a:pPr>
              <a:defRPr/>
            </a:pPr>
            <a:r>
              <a:rPr lang="tr-TR" dirty="0" smtClean="0"/>
              <a:t>Reseptörler</a:t>
            </a:r>
          </a:p>
          <a:p>
            <a:pPr lvl="2">
              <a:defRPr/>
            </a:pPr>
            <a:r>
              <a:rPr lang="tr-TR" dirty="0" err="1" smtClean="0"/>
              <a:t>Afferent</a:t>
            </a:r>
            <a:r>
              <a:rPr lang="tr-TR" dirty="0" smtClean="0"/>
              <a:t> sinirlerin özelleşmiş  sonlanması şeklinde</a:t>
            </a:r>
          </a:p>
          <a:p>
            <a:pPr lvl="2">
              <a:defRPr/>
            </a:pPr>
            <a:r>
              <a:rPr lang="tr-TR" dirty="0" smtClean="0"/>
              <a:t>Salgıladığı </a:t>
            </a:r>
            <a:r>
              <a:rPr lang="tr-TR" dirty="0" err="1" smtClean="0"/>
              <a:t>nörotransmitterle</a:t>
            </a:r>
            <a:r>
              <a:rPr lang="tr-TR" dirty="0" smtClean="0"/>
              <a:t> </a:t>
            </a:r>
            <a:r>
              <a:rPr lang="tr-TR" dirty="0" err="1" smtClean="0"/>
              <a:t>afferent</a:t>
            </a:r>
            <a:r>
              <a:rPr lang="tr-TR" dirty="0" smtClean="0"/>
              <a:t> siniri uyaran bir hücre şeklinde olabilir.</a:t>
            </a:r>
          </a:p>
          <a:p>
            <a:pPr lvl="1">
              <a:defRPr/>
            </a:pPr>
            <a:r>
              <a:rPr lang="tr-TR" dirty="0" smtClean="0"/>
              <a:t>Reseptörler sadece bir enerji formuna en iyi yanıt verirler</a:t>
            </a:r>
          </a:p>
          <a:p>
            <a:pPr lvl="1">
              <a:defRPr/>
            </a:pPr>
            <a:r>
              <a:rPr lang="tr-TR" dirty="0" smtClean="0"/>
              <a:t>Ancak normalden çok yüksek enerji türlerine de yanıt verebilirler </a:t>
            </a:r>
          </a:p>
          <a:p>
            <a:endParaRPr lang="tr-T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sz="half" idx="1"/>
          </p:nvPr>
        </p:nvSpPr>
        <p:spPr/>
        <p:txBody>
          <a:bodyPr/>
          <a:lstStyle/>
          <a:p>
            <a:pPr marL="342900" lvl="3" indent="-342900">
              <a:buClr>
                <a:schemeClr val="hlink"/>
              </a:buClr>
              <a:defRPr/>
            </a:pPr>
            <a:r>
              <a:rPr lang="tr-TR" dirty="0" smtClean="0"/>
              <a:t>Reseptör potansiyelinin büyüklüğünü belirleyen faktörler</a:t>
            </a:r>
          </a:p>
          <a:p>
            <a:pPr lvl="1">
              <a:defRPr/>
            </a:pPr>
            <a:r>
              <a:rPr lang="tr-TR" sz="1800" dirty="0" smtClean="0"/>
              <a:t>Uyaranın gücü</a:t>
            </a:r>
          </a:p>
          <a:p>
            <a:pPr lvl="1">
              <a:defRPr/>
            </a:pPr>
            <a:r>
              <a:rPr lang="tr-TR" sz="1800" dirty="0" smtClean="0"/>
              <a:t>Uyaran gücündeki değişikliklerin büyüklüğü</a:t>
            </a:r>
          </a:p>
          <a:p>
            <a:pPr lvl="1">
              <a:defRPr/>
            </a:pPr>
            <a:r>
              <a:rPr lang="tr-TR" sz="1800" dirty="0" smtClean="0"/>
              <a:t>Birbirini takip eden reseptör potansiyellerinin </a:t>
            </a:r>
            <a:r>
              <a:rPr lang="tr-TR" sz="1800" dirty="0" err="1" smtClean="0"/>
              <a:t>sumasyon</a:t>
            </a:r>
            <a:r>
              <a:rPr lang="tr-TR" sz="1800" dirty="0" smtClean="0"/>
              <a:t> derecesine bağlıdır.</a:t>
            </a:r>
          </a:p>
          <a:p>
            <a:pPr>
              <a:defRPr/>
            </a:pPr>
            <a:r>
              <a:rPr lang="tr-TR" sz="1800" dirty="0" smtClean="0"/>
              <a:t>Uyaran enerjisinin duysal bilgiyi MSS ileten bir sinyale çevrilmesi işlemine </a:t>
            </a:r>
            <a:r>
              <a:rPr lang="tr-TR" sz="1800" dirty="0" smtClean="0">
                <a:solidFill>
                  <a:srgbClr val="FF0000"/>
                </a:solidFill>
              </a:rPr>
              <a:t>duysal kodlama </a:t>
            </a:r>
            <a:r>
              <a:rPr lang="tr-TR" sz="1800" dirty="0" smtClean="0"/>
              <a:t>adı verilir.</a:t>
            </a:r>
          </a:p>
          <a:p>
            <a:endParaRPr lang="tr-TR" dirty="0"/>
          </a:p>
        </p:txBody>
      </p:sp>
      <p:sp>
        <p:nvSpPr>
          <p:cNvPr id="6" name="5 İçerik Yer Tutucusu"/>
          <p:cNvSpPr>
            <a:spLocks noGrp="1"/>
          </p:cNvSpPr>
          <p:nvPr>
            <p:ph sz="half" idx="2"/>
          </p:nvPr>
        </p:nvSpPr>
        <p:spPr/>
        <p:txBody>
          <a:bodyPr/>
          <a:lstStyle/>
          <a:p>
            <a:endParaRPr lang="tr-T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sz="half" idx="1"/>
          </p:nvPr>
        </p:nvSpPr>
        <p:spPr/>
        <p:txBody>
          <a:bodyPr>
            <a:normAutofit fontScale="92500" lnSpcReduction="10000"/>
          </a:bodyPr>
          <a:lstStyle/>
          <a:p>
            <a:r>
              <a:rPr lang="tr-TR" sz="1600" dirty="0" smtClean="0"/>
              <a:t>Bazı reseptörler uyaranın başlangıç anında çok hızlı yanıt verirken uyaranın geri kalan süresinde çok yavaş yanıt verebilir. Hatta yanıt vermeyi durdurabilir. Bu reseptörlere hızlı adapte olan reseptörler adı verilir.</a:t>
            </a:r>
          </a:p>
          <a:p>
            <a:pPr lvl="1"/>
            <a:r>
              <a:rPr lang="tr-TR" sz="1600" dirty="0" smtClean="0"/>
              <a:t>Bazen reseptörler uyarana çok çabuk adapte olabilirler. Uyaranın </a:t>
            </a:r>
            <a:r>
              <a:rPr lang="tr-TR" sz="1600" dirty="0" err="1" smtClean="0"/>
              <a:t>başlangıçında</a:t>
            </a:r>
            <a:r>
              <a:rPr lang="tr-TR" sz="1600" dirty="0" smtClean="0"/>
              <a:t> tekbir aksiyon potansiyeli ateşler (On cevabı)ve uyaranın bittiği anlarda verir ( </a:t>
            </a:r>
            <a:r>
              <a:rPr lang="tr-TR" sz="1600" dirty="0" err="1" smtClean="0"/>
              <a:t>off</a:t>
            </a:r>
            <a:r>
              <a:rPr lang="tr-TR" sz="1600" dirty="0" smtClean="0"/>
              <a:t> cevabı)</a:t>
            </a:r>
          </a:p>
          <a:p>
            <a:pPr lvl="1"/>
            <a:r>
              <a:rPr lang="tr-TR" sz="1600" dirty="0" smtClean="0"/>
              <a:t>Yavaş adapte olan reseptörler Uyaranın süresi ne olursa olsun yanıtlarını başlangıç düzeyinde veya ona yakın düzeyde sürdürür. </a:t>
            </a:r>
          </a:p>
          <a:p>
            <a:pPr lvl="1"/>
            <a:r>
              <a:rPr lang="tr-TR" sz="1600" dirty="0" smtClean="0"/>
              <a:t>Hızlı adapte olan    reseptörlerin uyarılması dokunma titreşim, hareket gibi duyuların oluşmasına yol açar</a:t>
            </a:r>
          </a:p>
          <a:p>
            <a:pPr lvl="1"/>
            <a:r>
              <a:rPr lang="tr-TR" sz="1600" dirty="0" smtClean="0"/>
              <a:t>Yavaş adapte olan reseptörlerin uyarılması ise basınç duyusunun ortaya çıkmasına neden olur.  </a:t>
            </a:r>
          </a:p>
          <a:p>
            <a:endParaRPr lang="tr-TR" dirty="0" smtClean="0"/>
          </a:p>
          <a:p>
            <a:endParaRPr lang="tr-TR" sz="1800" dirty="0"/>
          </a:p>
        </p:txBody>
      </p:sp>
      <p:pic>
        <p:nvPicPr>
          <p:cNvPr id="5" name="Picture 2"/>
          <p:cNvPicPr>
            <a:picLocks noGrp="1" noChangeAspect="1" noChangeArrowheads="1"/>
          </p:cNvPicPr>
          <p:nvPr>
            <p:ph sz="half" idx="2"/>
          </p:nvPr>
        </p:nvPicPr>
        <p:blipFill>
          <a:blip r:embed="rId2" cstate="print"/>
          <a:srcRect/>
          <a:stretch>
            <a:fillRect/>
          </a:stretch>
        </p:blipFill>
        <p:spPr>
          <a:xfrm>
            <a:off x="5090160" y="2054193"/>
            <a:ext cx="3154680" cy="3617976"/>
          </a:xfr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half" idx="1"/>
          </p:nvPr>
        </p:nvSpPr>
        <p:spPr>
          <a:xfrm>
            <a:off x="539552" y="404664"/>
            <a:ext cx="4038600" cy="5246043"/>
          </a:xfrm>
        </p:spPr>
        <p:txBody>
          <a:bodyPr>
            <a:normAutofit/>
          </a:bodyPr>
          <a:lstStyle/>
          <a:p>
            <a:r>
              <a:rPr lang="tr-TR" sz="1600" dirty="0" smtClean="0"/>
              <a:t>DUYU ÇEŞİTLERİ</a:t>
            </a:r>
          </a:p>
          <a:p>
            <a:endParaRPr lang="tr-TR" sz="1600" dirty="0" smtClean="0"/>
          </a:p>
          <a:p>
            <a:r>
              <a:rPr lang="tr-TR" sz="1600" dirty="0" smtClean="0"/>
              <a:t>Deri, kaslar, </a:t>
            </a:r>
            <a:r>
              <a:rPr lang="tr-TR" sz="1600" dirty="0" err="1" smtClean="0"/>
              <a:t>tendonlar</a:t>
            </a:r>
            <a:r>
              <a:rPr lang="tr-TR" sz="1600" dirty="0" smtClean="0"/>
              <a:t> ve eklemlerden gelen duyu </a:t>
            </a:r>
            <a:r>
              <a:rPr lang="tr-TR" sz="1600" dirty="0" smtClean="0">
                <a:solidFill>
                  <a:srgbClr val="FF0000"/>
                </a:solidFill>
              </a:rPr>
              <a:t>somatik  duyu </a:t>
            </a:r>
            <a:r>
              <a:rPr lang="tr-TR" sz="1600" dirty="0" smtClean="0"/>
              <a:t>olarak adlandırılır.</a:t>
            </a:r>
          </a:p>
          <a:p>
            <a:r>
              <a:rPr lang="tr-TR" sz="1600" dirty="0" smtClean="0">
                <a:solidFill>
                  <a:srgbClr val="FF0000"/>
                </a:solidFill>
              </a:rPr>
              <a:t>Dokunma ve basınç</a:t>
            </a:r>
            <a:endParaRPr lang="tr-TR" sz="1600" dirty="0" smtClean="0"/>
          </a:p>
          <a:p>
            <a:pPr lvl="1"/>
            <a:r>
              <a:rPr lang="tr-TR" sz="1600" dirty="0" smtClean="0"/>
              <a:t>Deride bulunan farklı tipte reseptörlerin uyarılması ile ,</a:t>
            </a:r>
          </a:p>
          <a:p>
            <a:pPr lvl="2"/>
            <a:r>
              <a:rPr lang="tr-TR" sz="1600" dirty="0" smtClean="0"/>
              <a:t>Kılların yön değiştirmesi,</a:t>
            </a:r>
          </a:p>
          <a:p>
            <a:pPr lvl="2"/>
            <a:r>
              <a:rPr lang="tr-TR" sz="1600" dirty="0" smtClean="0"/>
              <a:t>Derin bası, </a:t>
            </a:r>
          </a:p>
          <a:p>
            <a:pPr lvl="2"/>
            <a:r>
              <a:rPr lang="tr-TR" sz="1600" dirty="0" smtClean="0"/>
              <a:t>Titreşim,</a:t>
            </a:r>
          </a:p>
          <a:p>
            <a:pPr lvl="2"/>
            <a:r>
              <a:rPr lang="tr-TR" sz="1600" dirty="0" err="1" smtClean="0"/>
              <a:t>Yüzeyel</a:t>
            </a:r>
            <a:r>
              <a:rPr lang="tr-TR" sz="1600" dirty="0" smtClean="0"/>
              <a:t> dokunma gibi çok farklı duyuların algılanmasına neden olur. </a:t>
            </a:r>
            <a:endParaRPr lang="tr-TR" sz="1600" dirty="0"/>
          </a:p>
        </p:txBody>
      </p:sp>
      <p:sp>
        <p:nvSpPr>
          <p:cNvPr id="4" name="3 İçerik Yer Tutucusu"/>
          <p:cNvSpPr>
            <a:spLocks noGrp="1"/>
          </p:cNvSpPr>
          <p:nvPr>
            <p:ph sz="half" idx="2"/>
          </p:nvPr>
        </p:nvSpPr>
        <p:spPr>
          <a:xfrm>
            <a:off x="4716016" y="188640"/>
            <a:ext cx="4038600" cy="4929411"/>
          </a:xfrm>
        </p:spPr>
        <p:txBody>
          <a:bodyPr>
            <a:noAutofit/>
          </a:bodyPr>
          <a:lstStyle/>
          <a:p>
            <a:r>
              <a:rPr lang="tr-TR" sz="1600" dirty="0" err="1" smtClean="0">
                <a:solidFill>
                  <a:srgbClr val="FF0000"/>
                </a:solidFill>
              </a:rPr>
              <a:t>Postür</a:t>
            </a:r>
            <a:r>
              <a:rPr lang="tr-TR" sz="1600" dirty="0" smtClean="0">
                <a:solidFill>
                  <a:srgbClr val="FF0000"/>
                </a:solidFill>
              </a:rPr>
              <a:t> ve hareket </a:t>
            </a:r>
            <a:r>
              <a:rPr lang="tr-TR" sz="1600" dirty="0" smtClean="0"/>
              <a:t>duyusundan sorumlu olan</a:t>
            </a:r>
          </a:p>
          <a:p>
            <a:pPr lvl="1"/>
            <a:r>
              <a:rPr lang="tr-TR" sz="1600" dirty="0" smtClean="0"/>
              <a:t> başlıca reseptör kas iğciği gerilme reseptörleridir.</a:t>
            </a:r>
          </a:p>
          <a:p>
            <a:pPr lvl="1"/>
            <a:r>
              <a:rPr lang="tr-TR" sz="1600" dirty="0" smtClean="0"/>
              <a:t>Bundan başka  </a:t>
            </a:r>
          </a:p>
          <a:p>
            <a:pPr lvl="2"/>
            <a:r>
              <a:rPr lang="tr-TR" sz="1600" dirty="0" smtClean="0"/>
              <a:t>Görme duyusu </a:t>
            </a:r>
          </a:p>
          <a:p>
            <a:pPr lvl="2"/>
            <a:r>
              <a:rPr lang="tr-TR" sz="1600" dirty="0" err="1" smtClean="0"/>
              <a:t>Vestibüler</a:t>
            </a:r>
            <a:r>
              <a:rPr lang="tr-TR" sz="1600" dirty="0" smtClean="0"/>
              <a:t> organ </a:t>
            </a:r>
          </a:p>
          <a:p>
            <a:pPr lvl="2"/>
            <a:r>
              <a:rPr lang="tr-TR" sz="1600" dirty="0" smtClean="0"/>
              <a:t>Eklem, </a:t>
            </a:r>
            <a:r>
              <a:rPr lang="tr-TR" sz="1600" dirty="0" err="1" smtClean="0"/>
              <a:t>tendon</a:t>
            </a:r>
            <a:r>
              <a:rPr lang="tr-TR" sz="1600" dirty="0" smtClean="0"/>
              <a:t> , derideki </a:t>
            </a:r>
            <a:r>
              <a:rPr lang="tr-TR" sz="1600" dirty="0" err="1" smtClean="0"/>
              <a:t>mekanoreseptörlerde</a:t>
            </a:r>
            <a:r>
              <a:rPr lang="tr-TR" sz="1600" dirty="0" smtClean="0"/>
              <a:t> rol oynar. </a:t>
            </a:r>
          </a:p>
          <a:p>
            <a:pPr lvl="1"/>
            <a:r>
              <a:rPr lang="tr-TR" sz="1600" dirty="0" smtClean="0"/>
              <a:t>Kinestezi terimi eklemdeki hareket duyusunu tanımlar</a:t>
            </a:r>
            <a:r>
              <a:rPr lang="tr-TR" dirty="0" smtClean="0"/>
              <a:t>. </a:t>
            </a:r>
          </a:p>
          <a:p>
            <a:r>
              <a:rPr lang="tr-TR" sz="1600" dirty="0" smtClean="0">
                <a:solidFill>
                  <a:srgbClr val="FF0000"/>
                </a:solidFill>
              </a:rPr>
              <a:t>Isı </a:t>
            </a:r>
          </a:p>
          <a:p>
            <a:pPr lvl="1"/>
            <a:r>
              <a:rPr lang="tr-TR" sz="1600" dirty="0" smtClean="0"/>
              <a:t>Soğuğa duyarlı reseptörler </a:t>
            </a:r>
          </a:p>
          <a:p>
            <a:pPr lvl="2"/>
            <a:r>
              <a:rPr lang="tr-TR" sz="1600" dirty="0" err="1" smtClean="0"/>
              <a:t>vucut</a:t>
            </a:r>
            <a:r>
              <a:rPr lang="tr-TR" sz="1600" dirty="0" smtClean="0"/>
              <a:t> ısısının altındaki sıcaklıklara yanıt olarak açılan özgül olmayan katyon kanallarıdır.</a:t>
            </a:r>
          </a:p>
          <a:p>
            <a:pPr lvl="2"/>
            <a:r>
              <a:rPr lang="tr-TR" sz="1600" dirty="0" smtClean="0"/>
              <a:t>0-35 derece arasında açılırlar,</a:t>
            </a:r>
          </a:p>
          <a:p>
            <a:pPr lvl="1"/>
            <a:r>
              <a:rPr lang="tr-TR" sz="1600" dirty="0" smtClean="0"/>
              <a:t>30-50 derece arasındaki sıcaklıklarda ise sıcaklık reseptörleri uyarılır.</a:t>
            </a:r>
          </a:p>
          <a:p>
            <a:pPr lvl="2"/>
            <a:r>
              <a:rPr lang="tr-TR" sz="1600" dirty="0" smtClean="0"/>
              <a:t>Özgül olmayan iyon kanalları açılarak reseptör potansiyeli oluşur.</a:t>
            </a:r>
          </a:p>
          <a:p>
            <a:pPr lvl="2"/>
            <a:endParaRPr lang="tr-TR" sz="1600" dirty="0" smtClean="0"/>
          </a:p>
          <a:p>
            <a:pPr lvl="2"/>
            <a:endParaRPr lang="tr-TR" sz="1600" dirty="0" smtClean="0"/>
          </a:p>
          <a:p>
            <a:pPr lvl="1">
              <a:buNone/>
            </a:pPr>
            <a:r>
              <a:rPr lang="tr-TR" sz="1600" dirty="0" smtClean="0"/>
              <a:t> </a:t>
            </a:r>
            <a:endParaRPr lang="tr-TR" sz="16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half" idx="1"/>
          </p:nvPr>
        </p:nvSpPr>
        <p:spPr>
          <a:xfrm>
            <a:off x="457200" y="188640"/>
            <a:ext cx="4038600" cy="5937523"/>
          </a:xfrm>
        </p:spPr>
        <p:txBody>
          <a:bodyPr>
            <a:normAutofit fontScale="70000" lnSpcReduction="20000"/>
          </a:bodyPr>
          <a:lstStyle/>
          <a:p>
            <a:pPr>
              <a:lnSpc>
                <a:spcPct val="90000"/>
              </a:lnSpc>
              <a:spcBef>
                <a:spcPct val="30000"/>
              </a:spcBef>
              <a:buNone/>
              <a:defRPr/>
            </a:pPr>
            <a:r>
              <a:rPr lang="tr-TR" b="1" dirty="0" smtClean="0">
                <a:solidFill>
                  <a:srgbClr val="FF3300"/>
                </a:solidFill>
              </a:rPr>
              <a:t>AĞRI DUYUSU:</a:t>
            </a:r>
          </a:p>
          <a:p>
            <a:pPr>
              <a:lnSpc>
                <a:spcPct val="90000"/>
              </a:lnSpc>
              <a:spcBef>
                <a:spcPct val="30000"/>
              </a:spcBef>
              <a:buNone/>
              <a:defRPr/>
            </a:pPr>
            <a:r>
              <a:rPr lang="tr-TR" sz="2600" dirty="0" smtClean="0"/>
              <a:t>Ağrı, doku </a:t>
            </a:r>
            <a:r>
              <a:rPr lang="tr-TR" sz="2600" dirty="0" err="1" smtClean="0"/>
              <a:t>hasarlanması</a:t>
            </a:r>
            <a:r>
              <a:rPr lang="tr-TR" sz="2600" dirty="0" smtClean="0"/>
              <a:t> sonucu ortaya çıkan, rahatsız  edici bir duyu olup, kişinin ağrılı uyaranı uzaklaştıracak biçimde tepkisine yol açar. </a:t>
            </a:r>
          </a:p>
          <a:p>
            <a:pPr>
              <a:lnSpc>
                <a:spcPct val="90000"/>
              </a:lnSpc>
              <a:spcBef>
                <a:spcPct val="30000"/>
              </a:spcBef>
              <a:buNone/>
              <a:defRPr/>
            </a:pPr>
            <a:endParaRPr lang="tr-TR" sz="2600" dirty="0" smtClean="0"/>
          </a:p>
          <a:p>
            <a:pPr>
              <a:lnSpc>
                <a:spcPct val="90000"/>
              </a:lnSpc>
              <a:spcBef>
                <a:spcPct val="30000"/>
              </a:spcBef>
              <a:buNone/>
              <a:defRPr/>
            </a:pPr>
            <a:r>
              <a:rPr lang="tr-TR" sz="2600" dirty="0" smtClean="0"/>
              <a:t>Ağrı ile ilgili bilgi derideki serbest sinir uçları (</a:t>
            </a:r>
            <a:r>
              <a:rPr lang="tr-TR" sz="2600" dirty="0" err="1" smtClean="0"/>
              <a:t>nosiseptör</a:t>
            </a:r>
            <a:r>
              <a:rPr lang="tr-TR" sz="2600" dirty="0" smtClean="0"/>
              <a:t>) ile alınır. 2 farklı şekilde</a:t>
            </a:r>
          </a:p>
          <a:p>
            <a:pPr lvl="1">
              <a:lnSpc>
                <a:spcPct val="90000"/>
              </a:lnSpc>
              <a:spcBef>
                <a:spcPct val="30000"/>
              </a:spcBef>
              <a:defRPr/>
            </a:pPr>
            <a:r>
              <a:rPr lang="tr-TR" sz="2600" dirty="0" err="1" smtClean="0"/>
              <a:t>Miyelinli</a:t>
            </a:r>
            <a:r>
              <a:rPr lang="tr-TR" sz="2600" dirty="0" smtClean="0"/>
              <a:t> A grubu delta lifleri</a:t>
            </a:r>
          </a:p>
          <a:p>
            <a:pPr lvl="1">
              <a:lnSpc>
                <a:spcPct val="90000"/>
              </a:lnSpc>
              <a:spcBef>
                <a:spcPct val="30000"/>
              </a:spcBef>
              <a:defRPr/>
            </a:pPr>
            <a:r>
              <a:rPr lang="tr-TR" sz="2600" dirty="0" err="1" smtClean="0"/>
              <a:t>Miyelinsiz</a:t>
            </a:r>
            <a:r>
              <a:rPr lang="tr-TR" sz="2600" dirty="0" smtClean="0"/>
              <a:t> C lifleri ile iletilir. </a:t>
            </a:r>
          </a:p>
          <a:p>
            <a:pPr>
              <a:lnSpc>
                <a:spcPct val="90000"/>
              </a:lnSpc>
              <a:spcBef>
                <a:spcPct val="30000"/>
              </a:spcBef>
              <a:defRPr/>
            </a:pPr>
            <a:r>
              <a:rPr lang="tr-TR" sz="2600" dirty="0" smtClean="0"/>
              <a:t>Ağrı lifleri </a:t>
            </a:r>
            <a:r>
              <a:rPr lang="tr-TR" sz="2600" dirty="0" err="1" smtClean="0"/>
              <a:t>medulla</a:t>
            </a:r>
            <a:r>
              <a:rPr lang="tr-TR" sz="2600" dirty="0" smtClean="0"/>
              <a:t> </a:t>
            </a:r>
            <a:r>
              <a:rPr lang="tr-TR" sz="2600" dirty="0" err="1" smtClean="0"/>
              <a:t>spinalisin</a:t>
            </a:r>
            <a:r>
              <a:rPr lang="tr-TR" sz="2600" dirty="0" smtClean="0"/>
              <a:t> arka boynuzundaki </a:t>
            </a:r>
            <a:r>
              <a:rPr lang="tr-TR" sz="2600" dirty="0" err="1" smtClean="0"/>
              <a:t>substansiya</a:t>
            </a:r>
            <a:r>
              <a:rPr lang="tr-TR" sz="2600" dirty="0" smtClean="0"/>
              <a:t> </a:t>
            </a:r>
            <a:r>
              <a:rPr lang="tr-TR" sz="2600" dirty="0" err="1" smtClean="0"/>
              <a:t>gelatinosa</a:t>
            </a:r>
            <a:r>
              <a:rPr lang="tr-TR" sz="2600" dirty="0" smtClean="0"/>
              <a:t> da sonlanırlar. </a:t>
            </a:r>
          </a:p>
          <a:p>
            <a:pPr>
              <a:lnSpc>
                <a:spcPct val="90000"/>
              </a:lnSpc>
              <a:spcBef>
                <a:spcPct val="30000"/>
              </a:spcBef>
              <a:defRPr/>
            </a:pPr>
            <a:r>
              <a:rPr lang="tr-TR" sz="2600" dirty="0" smtClean="0"/>
              <a:t>Deri sıcaklığı 45 </a:t>
            </a:r>
            <a:r>
              <a:rPr lang="tr-TR" sz="2600" dirty="0" err="1" smtClean="0"/>
              <a:t>dercenin</a:t>
            </a:r>
            <a:r>
              <a:rPr lang="tr-TR" sz="2600" dirty="0" smtClean="0"/>
              <a:t> üstüne çıkınca sıcak ağrısı, 18 derecenin altına düşünce de soğuk ağrısı ortaya çıkar. </a:t>
            </a:r>
          </a:p>
          <a:p>
            <a:pPr>
              <a:lnSpc>
                <a:spcPct val="90000"/>
              </a:lnSpc>
              <a:spcBef>
                <a:spcPct val="30000"/>
              </a:spcBef>
              <a:defRPr/>
            </a:pPr>
            <a:r>
              <a:rPr lang="tr-TR" sz="2600" dirty="0" smtClean="0"/>
              <a:t>Ağrı duyusu uyandıran başlıca maddeler; </a:t>
            </a:r>
            <a:r>
              <a:rPr lang="tr-TR" sz="2600" dirty="0" err="1" smtClean="0"/>
              <a:t>bradikinin</a:t>
            </a:r>
            <a:r>
              <a:rPr lang="tr-TR" sz="2600" dirty="0" smtClean="0"/>
              <a:t>, </a:t>
            </a:r>
            <a:r>
              <a:rPr lang="tr-TR" sz="2600" dirty="0" err="1" smtClean="0"/>
              <a:t>histamin</a:t>
            </a:r>
            <a:r>
              <a:rPr lang="tr-TR" sz="2600" dirty="0" smtClean="0"/>
              <a:t>, </a:t>
            </a:r>
            <a:r>
              <a:rPr lang="tr-TR" sz="2600" dirty="0" err="1" smtClean="0"/>
              <a:t>serotonin</a:t>
            </a:r>
            <a:r>
              <a:rPr lang="tr-TR" sz="2600" dirty="0" smtClean="0"/>
              <a:t>, asitler, potasyum iyonları ve </a:t>
            </a:r>
            <a:r>
              <a:rPr lang="tr-TR" sz="2600" dirty="0" err="1" smtClean="0"/>
              <a:t>proteolitik</a:t>
            </a:r>
            <a:r>
              <a:rPr lang="tr-TR" sz="2600" dirty="0" smtClean="0"/>
              <a:t> enzimlerdir.</a:t>
            </a:r>
          </a:p>
          <a:p>
            <a:r>
              <a:rPr lang="tr-TR" sz="2600" dirty="0" smtClean="0"/>
              <a:t>Ağrı duyusunun iletiminde </a:t>
            </a:r>
            <a:r>
              <a:rPr lang="tr-TR" sz="2600" dirty="0" err="1" smtClean="0"/>
              <a:t>glutamat</a:t>
            </a:r>
            <a:r>
              <a:rPr lang="tr-TR" sz="2600" dirty="0" smtClean="0"/>
              <a:t> (hızlı ağrı ) ve P maddesi (yavaş ağrı) rol alır.</a:t>
            </a:r>
            <a:endParaRPr lang="tr-TR" sz="2600" dirty="0"/>
          </a:p>
        </p:txBody>
      </p:sp>
      <p:pic>
        <p:nvPicPr>
          <p:cNvPr id="5" name="Picture 2"/>
          <p:cNvPicPr>
            <a:picLocks noGrp="1" noChangeAspect="1" noChangeArrowheads="1"/>
          </p:cNvPicPr>
          <p:nvPr>
            <p:ph sz="half" idx="2"/>
          </p:nvPr>
        </p:nvPicPr>
        <p:blipFill>
          <a:blip r:embed="rId2" cstate="print"/>
          <a:srcRect/>
          <a:stretch>
            <a:fillRect/>
          </a:stretch>
        </p:blipFill>
        <p:spPr>
          <a:xfrm>
            <a:off x="4860032" y="2492896"/>
            <a:ext cx="4038600" cy="3600400"/>
          </a:xfrm>
          <a:noFill/>
        </p:spPr>
      </p:pic>
      <p:sp>
        <p:nvSpPr>
          <p:cNvPr id="6" name="5 Dikdörtgen"/>
          <p:cNvSpPr/>
          <p:nvPr/>
        </p:nvSpPr>
        <p:spPr>
          <a:xfrm>
            <a:off x="4572000" y="260648"/>
            <a:ext cx="4572000" cy="1846659"/>
          </a:xfrm>
          <a:prstGeom prst="rect">
            <a:avLst/>
          </a:prstGeom>
        </p:spPr>
        <p:txBody>
          <a:bodyPr>
            <a:spAutoFit/>
          </a:bodyPr>
          <a:lstStyle/>
          <a:p>
            <a:r>
              <a:rPr lang="tr-TR" sz="1600" dirty="0" smtClean="0"/>
              <a:t>Bilinç ve diğer duyular etkilenmeksizin seçici olarak ağrının baskılanmasına </a:t>
            </a:r>
            <a:r>
              <a:rPr lang="tr-TR" sz="1600" dirty="0" smtClean="0">
                <a:solidFill>
                  <a:srgbClr val="FF0000"/>
                </a:solidFill>
              </a:rPr>
              <a:t>analjezi </a:t>
            </a:r>
            <a:r>
              <a:rPr lang="tr-TR" sz="1600" dirty="0" smtClean="0"/>
              <a:t>denir.</a:t>
            </a:r>
          </a:p>
          <a:p>
            <a:r>
              <a:rPr lang="tr-TR" sz="1600" dirty="0" smtClean="0"/>
              <a:t>MSS indeki belirli alanların elektriksel olarak uyarılması ağrının etkili olarak azalmasına neden olur.</a:t>
            </a:r>
          </a:p>
          <a:p>
            <a:r>
              <a:rPr lang="tr-TR" sz="1600" dirty="0" smtClean="0"/>
              <a:t>Uyarılan alanlardan kaynaklanan inen yolların ağrı iletimini </a:t>
            </a:r>
            <a:r>
              <a:rPr lang="tr-TR" sz="1600" dirty="0" err="1" smtClean="0"/>
              <a:t>inhibe</a:t>
            </a:r>
            <a:r>
              <a:rPr lang="tr-TR" sz="1600" dirty="0" smtClean="0"/>
              <a:t> edilmesinden kaynaklanır. </a:t>
            </a:r>
          </a:p>
          <a:p>
            <a:endParaRPr lang="tr-T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half" idx="1"/>
          </p:nvPr>
        </p:nvSpPr>
        <p:spPr>
          <a:xfrm>
            <a:off x="467544" y="0"/>
            <a:ext cx="4038600" cy="5505475"/>
          </a:xfrm>
        </p:spPr>
        <p:txBody>
          <a:bodyPr>
            <a:noAutofit/>
          </a:bodyPr>
          <a:lstStyle/>
          <a:p>
            <a:pPr>
              <a:lnSpc>
                <a:spcPct val="90000"/>
              </a:lnSpc>
              <a:spcBef>
                <a:spcPct val="30000"/>
              </a:spcBef>
              <a:defRPr/>
            </a:pPr>
            <a:r>
              <a:rPr lang="tr-TR" sz="1400" b="1" dirty="0" smtClean="0"/>
              <a:t>Ağrı duyusu, kaynaklandığı yere göre </a:t>
            </a:r>
            <a:r>
              <a:rPr lang="tr-TR" sz="1400" b="1" dirty="0" smtClean="0">
                <a:solidFill>
                  <a:srgbClr val="FF3300"/>
                </a:solidFill>
              </a:rPr>
              <a:t>“somatik ağrı”</a:t>
            </a:r>
            <a:r>
              <a:rPr lang="tr-TR" sz="1400" b="1" dirty="0" smtClean="0"/>
              <a:t> ve </a:t>
            </a:r>
            <a:r>
              <a:rPr lang="tr-TR" sz="1400" b="1" dirty="0" smtClean="0">
                <a:solidFill>
                  <a:srgbClr val="FF3300"/>
                </a:solidFill>
              </a:rPr>
              <a:t>“</a:t>
            </a:r>
            <a:r>
              <a:rPr lang="tr-TR" sz="1400" b="1" dirty="0" err="1" smtClean="0">
                <a:solidFill>
                  <a:srgbClr val="FF3300"/>
                </a:solidFill>
              </a:rPr>
              <a:t>visseral</a:t>
            </a:r>
            <a:r>
              <a:rPr lang="tr-TR" sz="1400" b="1" dirty="0" smtClean="0">
                <a:solidFill>
                  <a:srgbClr val="FF3300"/>
                </a:solidFill>
              </a:rPr>
              <a:t> ağrı”</a:t>
            </a:r>
            <a:r>
              <a:rPr lang="tr-TR" sz="1400" b="1" dirty="0" smtClean="0"/>
              <a:t> ileti hızları ve algılanma biçimine göre ise </a:t>
            </a:r>
            <a:r>
              <a:rPr lang="tr-TR" sz="1400" b="1" dirty="0" smtClean="0">
                <a:solidFill>
                  <a:srgbClr val="FF3300"/>
                </a:solidFill>
              </a:rPr>
              <a:t>“hızlı ağrı”</a:t>
            </a:r>
            <a:r>
              <a:rPr lang="tr-TR" sz="1400" b="1" dirty="0" smtClean="0"/>
              <a:t> ve </a:t>
            </a:r>
            <a:r>
              <a:rPr lang="tr-TR" sz="1400" b="1" dirty="0" smtClean="0">
                <a:solidFill>
                  <a:srgbClr val="FF3300"/>
                </a:solidFill>
              </a:rPr>
              <a:t>“yavaş ağrı”</a:t>
            </a:r>
            <a:r>
              <a:rPr lang="tr-TR" sz="1400" b="1" dirty="0" smtClean="0"/>
              <a:t> olarak sınıflandırılır.</a:t>
            </a:r>
            <a:endParaRPr lang="tr-TR" sz="1400" b="1" dirty="0" smtClean="0">
              <a:solidFill>
                <a:srgbClr val="FF3300"/>
              </a:solidFill>
            </a:endParaRPr>
          </a:p>
          <a:p>
            <a:pPr>
              <a:lnSpc>
                <a:spcPct val="90000"/>
              </a:lnSpc>
              <a:spcBef>
                <a:spcPct val="0"/>
              </a:spcBef>
              <a:buNone/>
              <a:defRPr/>
            </a:pPr>
            <a:endParaRPr lang="tr-TR" sz="1400" b="1" dirty="0" smtClean="0">
              <a:solidFill>
                <a:srgbClr val="FF3300"/>
              </a:solidFill>
            </a:endParaRPr>
          </a:p>
          <a:p>
            <a:pPr>
              <a:lnSpc>
                <a:spcPct val="90000"/>
              </a:lnSpc>
              <a:spcBef>
                <a:spcPct val="0"/>
              </a:spcBef>
              <a:buNone/>
              <a:defRPr/>
            </a:pPr>
            <a:r>
              <a:rPr lang="tr-TR" sz="1400" b="1" dirty="0" smtClean="0">
                <a:solidFill>
                  <a:srgbClr val="FF3300"/>
                </a:solidFill>
              </a:rPr>
              <a:t>Hızlı ağrı</a:t>
            </a:r>
            <a:r>
              <a:rPr lang="tr-TR" sz="1400" b="1" dirty="0" smtClean="0"/>
              <a:t>, ağrılı uyarandan 0,1 saniye sonra başlayan ani bir ağrı olup</a:t>
            </a:r>
          </a:p>
          <a:p>
            <a:pPr lvl="1">
              <a:lnSpc>
                <a:spcPct val="90000"/>
              </a:lnSpc>
              <a:spcBef>
                <a:spcPct val="0"/>
              </a:spcBef>
              <a:defRPr/>
            </a:pPr>
            <a:r>
              <a:rPr lang="tr-TR" sz="1400" b="1" dirty="0" smtClean="0"/>
              <a:t> A grubu delta lifleri ile taşınan</a:t>
            </a:r>
          </a:p>
          <a:p>
            <a:pPr lvl="1">
              <a:lnSpc>
                <a:spcPct val="90000"/>
              </a:lnSpc>
              <a:spcBef>
                <a:spcPct val="0"/>
              </a:spcBef>
              <a:defRPr/>
            </a:pPr>
            <a:r>
              <a:rPr lang="tr-TR" sz="1400" b="1" dirty="0" smtClean="0"/>
              <a:t>Keskin ve delici niteliktedir.</a:t>
            </a:r>
          </a:p>
          <a:p>
            <a:pPr>
              <a:lnSpc>
                <a:spcPct val="90000"/>
              </a:lnSpc>
              <a:spcBef>
                <a:spcPct val="0"/>
              </a:spcBef>
              <a:buNone/>
              <a:defRPr/>
            </a:pPr>
            <a:endParaRPr lang="tr-TR" sz="1400" b="1" dirty="0" smtClean="0"/>
          </a:p>
          <a:p>
            <a:pPr>
              <a:lnSpc>
                <a:spcPct val="90000"/>
              </a:lnSpc>
              <a:spcBef>
                <a:spcPct val="0"/>
              </a:spcBef>
              <a:buNone/>
              <a:defRPr/>
            </a:pPr>
            <a:r>
              <a:rPr lang="tr-TR" sz="1400" b="1" dirty="0" smtClean="0">
                <a:solidFill>
                  <a:srgbClr val="FF3300"/>
                </a:solidFill>
              </a:rPr>
              <a:t>Yavaş ağrı</a:t>
            </a:r>
            <a:r>
              <a:rPr lang="tr-TR" sz="1400" b="1" dirty="0" smtClean="0"/>
              <a:t> algılanması ise,</a:t>
            </a:r>
          </a:p>
          <a:p>
            <a:pPr lvl="1">
              <a:lnSpc>
                <a:spcPct val="90000"/>
              </a:lnSpc>
              <a:spcBef>
                <a:spcPct val="0"/>
              </a:spcBef>
              <a:defRPr/>
            </a:pPr>
            <a:r>
              <a:rPr lang="tr-TR" sz="1400" b="1" dirty="0" smtClean="0"/>
              <a:t>Ağrılı uyarandan sonra saniyeler/dakikalar içinde artış gösterir.</a:t>
            </a:r>
          </a:p>
          <a:p>
            <a:pPr lvl="1">
              <a:lnSpc>
                <a:spcPct val="90000"/>
              </a:lnSpc>
              <a:spcBef>
                <a:spcPct val="0"/>
              </a:spcBef>
              <a:defRPr/>
            </a:pPr>
            <a:r>
              <a:rPr lang="tr-TR" sz="1400" b="1" dirty="0" smtClean="0"/>
              <a:t> C grubu </a:t>
            </a:r>
            <a:r>
              <a:rPr lang="tr-TR" sz="1400" b="1" dirty="0" err="1" smtClean="0"/>
              <a:t>miyelinsiz</a:t>
            </a:r>
            <a:r>
              <a:rPr lang="tr-TR" sz="1400" b="1" dirty="0" smtClean="0"/>
              <a:t> liflerle taşınır ve iletim hızları oldukça yavaştır.</a:t>
            </a:r>
          </a:p>
          <a:p>
            <a:pPr lvl="1">
              <a:lnSpc>
                <a:spcPct val="90000"/>
              </a:lnSpc>
              <a:spcBef>
                <a:spcPct val="0"/>
              </a:spcBef>
              <a:defRPr/>
            </a:pPr>
            <a:r>
              <a:rPr lang="tr-TR" sz="1400" b="1" dirty="0" smtClean="0"/>
              <a:t> Rahatsız edici ve kıvrandırıcı özelliktedir.</a:t>
            </a:r>
          </a:p>
          <a:p>
            <a:pPr>
              <a:lnSpc>
                <a:spcPct val="90000"/>
              </a:lnSpc>
              <a:spcBef>
                <a:spcPct val="0"/>
              </a:spcBef>
              <a:buNone/>
              <a:defRPr/>
            </a:pPr>
            <a:endParaRPr lang="tr-TR" sz="1400" b="1" dirty="0" smtClean="0"/>
          </a:p>
          <a:p>
            <a:pPr>
              <a:lnSpc>
                <a:spcPct val="90000"/>
              </a:lnSpc>
              <a:spcBef>
                <a:spcPct val="0"/>
              </a:spcBef>
              <a:buNone/>
              <a:defRPr/>
            </a:pPr>
            <a:r>
              <a:rPr lang="tr-TR" sz="1400" b="1" dirty="0" smtClean="0">
                <a:solidFill>
                  <a:srgbClr val="FF0000"/>
                </a:solidFill>
              </a:rPr>
              <a:t>Yansıyan ağrı: </a:t>
            </a:r>
            <a:r>
              <a:rPr lang="tr-TR" sz="1400" b="1" dirty="0" smtClean="0"/>
              <a:t>Ağrının </a:t>
            </a:r>
            <a:r>
              <a:rPr lang="tr-TR" sz="1400" b="1" dirty="0" err="1" smtClean="0"/>
              <a:t>hasarlanmış</a:t>
            </a:r>
            <a:r>
              <a:rPr lang="tr-TR" sz="1400" b="1" dirty="0" smtClean="0"/>
              <a:t> veya hastalıklı </a:t>
            </a:r>
          </a:p>
          <a:p>
            <a:pPr>
              <a:lnSpc>
                <a:spcPct val="90000"/>
              </a:lnSpc>
              <a:spcBef>
                <a:spcPct val="0"/>
              </a:spcBef>
              <a:buNone/>
              <a:defRPr/>
            </a:pPr>
            <a:r>
              <a:rPr lang="tr-TR" sz="1400" b="1" dirty="0" smtClean="0"/>
              <a:t>        dokudan başka yerde duyulmasıdır.</a:t>
            </a:r>
          </a:p>
          <a:p>
            <a:pPr lvl="1">
              <a:lnSpc>
                <a:spcPct val="90000"/>
              </a:lnSpc>
              <a:spcBef>
                <a:spcPct val="0"/>
              </a:spcBef>
              <a:defRPr/>
            </a:pPr>
            <a:r>
              <a:rPr lang="tr-TR" sz="1400" b="1" dirty="0" smtClean="0"/>
              <a:t>Hem </a:t>
            </a:r>
            <a:r>
              <a:rPr lang="tr-TR" sz="1400" b="1" dirty="0" err="1" smtClean="0"/>
              <a:t>visseral</a:t>
            </a:r>
            <a:r>
              <a:rPr lang="tr-TR" sz="1400" b="1" dirty="0" smtClean="0"/>
              <a:t> </a:t>
            </a:r>
            <a:r>
              <a:rPr lang="tr-TR" sz="1400" b="1" dirty="0" err="1" smtClean="0"/>
              <a:t>hemde</a:t>
            </a:r>
            <a:r>
              <a:rPr lang="tr-TR" sz="1400" b="1" dirty="0" smtClean="0"/>
              <a:t> somatik </a:t>
            </a:r>
            <a:r>
              <a:rPr lang="tr-TR" sz="1400" b="1" dirty="0" err="1" smtClean="0"/>
              <a:t>afferentlerin</a:t>
            </a:r>
            <a:r>
              <a:rPr lang="tr-TR" sz="1400" b="1" dirty="0" smtClean="0"/>
              <a:t> aynı omurilik nöronunda birleşmesinden kaynaklanır.</a:t>
            </a:r>
          </a:p>
          <a:p>
            <a:pPr>
              <a:lnSpc>
                <a:spcPct val="90000"/>
              </a:lnSpc>
              <a:spcBef>
                <a:spcPct val="0"/>
              </a:spcBef>
              <a:buNone/>
              <a:defRPr/>
            </a:pPr>
            <a:endParaRPr lang="tr-TR" sz="1400" b="1" dirty="0" smtClean="0"/>
          </a:p>
          <a:p>
            <a:pPr>
              <a:lnSpc>
                <a:spcPct val="90000"/>
              </a:lnSpc>
              <a:spcBef>
                <a:spcPct val="0"/>
              </a:spcBef>
              <a:buNone/>
              <a:defRPr/>
            </a:pPr>
            <a:r>
              <a:rPr lang="tr-TR" sz="1400" b="1" dirty="0" err="1" smtClean="0">
                <a:solidFill>
                  <a:srgbClr val="FF3300"/>
                </a:solidFill>
              </a:rPr>
              <a:t>Hiperaljezi</a:t>
            </a:r>
            <a:r>
              <a:rPr lang="tr-TR" sz="1400" b="1" dirty="0" smtClean="0">
                <a:solidFill>
                  <a:srgbClr val="FF3300"/>
                </a:solidFill>
              </a:rPr>
              <a:t>:</a:t>
            </a:r>
            <a:r>
              <a:rPr lang="tr-TR" sz="1400" b="1" dirty="0" smtClean="0"/>
              <a:t> Ağrı eşiğinin düşmesi ve eşik altı uyaranlara karşı ağrı duyusunun artması ile beliren bir durumdur.</a:t>
            </a:r>
          </a:p>
          <a:p>
            <a:pPr lvl="1">
              <a:lnSpc>
                <a:spcPct val="90000"/>
              </a:lnSpc>
              <a:spcBef>
                <a:spcPct val="0"/>
              </a:spcBef>
              <a:defRPr/>
            </a:pPr>
            <a:r>
              <a:rPr lang="tr-TR" sz="1400" b="1" dirty="0" smtClean="0"/>
              <a:t> </a:t>
            </a:r>
            <a:r>
              <a:rPr lang="tr-TR" sz="1400" b="1" dirty="0" err="1" smtClean="0"/>
              <a:t>Hiperaljezi</a:t>
            </a:r>
            <a:r>
              <a:rPr lang="tr-TR" sz="1400" b="1" dirty="0" smtClean="0"/>
              <a:t>, </a:t>
            </a:r>
            <a:r>
              <a:rPr lang="tr-TR" sz="1400" b="1" dirty="0" err="1" smtClean="0"/>
              <a:t>primer</a:t>
            </a:r>
            <a:r>
              <a:rPr lang="tr-TR" sz="1400" b="1" dirty="0" smtClean="0"/>
              <a:t> ve </a:t>
            </a:r>
            <a:r>
              <a:rPr lang="tr-TR" sz="1400" b="1" dirty="0" err="1" smtClean="0"/>
              <a:t>sekonder</a:t>
            </a:r>
            <a:r>
              <a:rPr lang="tr-TR" sz="1400" b="1" dirty="0" smtClean="0"/>
              <a:t> olmak üzere ikiye ayrılır.</a:t>
            </a:r>
          </a:p>
          <a:p>
            <a:pPr>
              <a:lnSpc>
                <a:spcPct val="90000"/>
              </a:lnSpc>
              <a:spcBef>
                <a:spcPct val="0"/>
              </a:spcBef>
              <a:buNone/>
              <a:defRPr/>
            </a:pPr>
            <a:r>
              <a:rPr lang="tr-TR" sz="1400" b="1" dirty="0" err="1" smtClean="0">
                <a:solidFill>
                  <a:srgbClr val="FF3300"/>
                </a:solidFill>
              </a:rPr>
              <a:t>Primer</a:t>
            </a:r>
            <a:r>
              <a:rPr lang="tr-TR" sz="1400" b="1" dirty="0" smtClean="0">
                <a:solidFill>
                  <a:srgbClr val="FF3300"/>
                </a:solidFill>
              </a:rPr>
              <a:t> </a:t>
            </a:r>
            <a:r>
              <a:rPr lang="tr-TR" sz="1400" b="1" dirty="0" err="1" smtClean="0">
                <a:solidFill>
                  <a:srgbClr val="FF3300"/>
                </a:solidFill>
              </a:rPr>
              <a:t>hiperaljezi</a:t>
            </a:r>
            <a:r>
              <a:rPr lang="tr-TR" sz="1400" b="1" dirty="0" smtClean="0"/>
              <a:t> hasara uğrayan bölgede görülür ve hasarın bir sonucudur.</a:t>
            </a:r>
          </a:p>
          <a:p>
            <a:pPr>
              <a:lnSpc>
                <a:spcPct val="90000"/>
              </a:lnSpc>
              <a:spcBef>
                <a:spcPct val="0"/>
              </a:spcBef>
              <a:buNone/>
              <a:defRPr/>
            </a:pPr>
            <a:r>
              <a:rPr lang="tr-TR" sz="1400" b="1" dirty="0" err="1" smtClean="0">
                <a:solidFill>
                  <a:srgbClr val="FF3300"/>
                </a:solidFill>
              </a:rPr>
              <a:t>Sekonder</a:t>
            </a:r>
            <a:r>
              <a:rPr lang="tr-TR" sz="1400" b="1" dirty="0" smtClean="0">
                <a:solidFill>
                  <a:srgbClr val="FF3300"/>
                </a:solidFill>
              </a:rPr>
              <a:t> </a:t>
            </a:r>
            <a:r>
              <a:rPr lang="tr-TR" sz="1400" b="1" dirty="0" err="1" smtClean="0">
                <a:solidFill>
                  <a:srgbClr val="FF3300"/>
                </a:solidFill>
              </a:rPr>
              <a:t>hiperaljezi</a:t>
            </a:r>
            <a:r>
              <a:rPr lang="tr-TR" sz="1400" b="1" dirty="0" smtClean="0"/>
              <a:t> ise hasardan 15-20 dakika sonra, uzak bölgelerde meydana gelir. </a:t>
            </a:r>
          </a:p>
          <a:p>
            <a:pPr>
              <a:lnSpc>
                <a:spcPct val="90000"/>
              </a:lnSpc>
              <a:spcBef>
                <a:spcPct val="0"/>
              </a:spcBef>
              <a:buNone/>
              <a:defRPr/>
            </a:pPr>
            <a:r>
              <a:rPr lang="tr-TR" sz="1400" b="1" dirty="0" err="1" smtClean="0">
                <a:solidFill>
                  <a:srgbClr val="FF0000"/>
                </a:solidFill>
              </a:rPr>
              <a:t>Allodinia</a:t>
            </a:r>
            <a:r>
              <a:rPr lang="tr-TR" sz="1400" b="1" dirty="0" smtClean="0">
                <a:solidFill>
                  <a:srgbClr val="FF0000"/>
                </a:solidFill>
              </a:rPr>
              <a:t>:</a:t>
            </a:r>
            <a:r>
              <a:rPr lang="tr-TR" sz="1400" b="1" dirty="0" smtClean="0"/>
              <a:t>Hasara uğramış bölgede dokunma gibi normalde zararsız uyaranların abartılı yanıta neden olması</a:t>
            </a:r>
          </a:p>
          <a:p>
            <a:pPr>
              <a:lnSpc>
                <a:spcPct val="90000"/>
              </a:lnSpc>
              <a:spcBef>
                <a:spcPct val="0"/>
              </a:spcBef>
              <a:buNone/>
              <a:defRPr/>
            </a:pPr>
            <a:endParaRPr lang="tr-TR" sz="1400" b="1" dirty="0" smtClean="0"/>
          </a:p>
        </p:txBody>
      </p:sp>
      <p:pic>
        <p:nvPicPr>
          <p:cNvPr id="5" name="Picture 2"/>
          <p:cNvPicPr>
            <a:picLocks noGrp="1" noChangeAspect="1" noChangeArrowheads="1"/>
          </p:cNvPicPr>
          <p:nvPr>
            <p:ph sz="half" idx="2"/>
          </p:nvPr>
        </p:nvPicPr>
        <p:blipFill>
          <a:blip r:embed="rId2" cstate="print"/>
          <a:srcRect/>
          <a:stretch>
            <a:fillRect/>
          </a:stretch>
        </p:blipFill>
        <p:spPr>
          <a:xfrm>
            <a:off x="4427984" y="1268760"/>
            <a:ext cx="4038600" cy="2106554"/>
          </a:xfrm>
          <a:prstGeom prst="rect">
            <a:avLst/>
          </a:prstGeom>
          <a:noFill/>
        </p:spPr>
      </p:pic>
      <p:pic>
        <p:nvPicPr>
          <p:cNvPr id="9" name="Picture 2" descr="http://www.colorado.edu/intphys/Class/IPHY3430-200/image/10-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4572000" y="3573016"/>
            <a:ext cx="4038600" cy="302124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sz="half" idx="1"/>
          </p:nvPr>
        </p:nvSpPr>
        <p:spPr>
          <a:xfrm>
            <a:off x="395536" y="1124744"/>
            <a:ext cx="4038600" cy="4525963"/>
          </a:xfrm>
        </p:spPr>
        <p:txBody>
          <a:bodyPr>
            <a:normAutofit/>
          </a:bodyPr>
          <a:lstStyle/>
          <a:p>
            <a:r>
              <a:rPr lang="tr-TR" dirty="0" smtClean="0">
                <a:solidFill>
                  <a:srgbClr val="FF0000"/>
                </a:solidFill>
              </a:rPr>
              <a:t>Trans </a:t>
            </a:r>
            <a:r>
              <a:rPr lang="tr-TR" dirty="0" err="1" smtClean="0">
                <a:solidFill>
                  <a:srgbClr val="FF0000"/>
                </a:solidFill>
              </a:rPr>
              <a:t>Kutanöz</a:t>
            </a:r>
            <a:r>
              <a:rPr lang="tr-TR" dirty="0" smtClean="0">
                <a:solidFill>
                  <a:srgbClr val="FF0000"/>
                </a:solidFill>
              </a:rPr>
              <a:t> Elektriksel Sinir Uyarımı:</a:t>
            </a:r>
            <a:r>
              <a:rPr lang="tr-TR" dirty="0" smtClean="0"/>
              <a:t> bu yöntemle ağrılı bölgenin kendisi veya bu bölgeden kaynaklanan sinirler deri üzerine yerleştirilen </a:t>
            </a:r>
            <a:r>
              <a:rPr lang="tr-TR" dirty="0" err="1" smtClean="0"/>
              <a:t>elektrodlar</a:t>
            </a:r>
            <a:r>
              <a:rPr lang="tr-TR" dirty="0" smtClean="0"/>
              <a:t> yardımıyla uyarılarak ağrının azalmasıdır. </a:t>
            </a:r>
          </a:p>
          <a:p>
            <a:endParaRPr lang="tr-TR" dirty="0"/>
          </a:p>
        </p:txBody>
      </p:sp>
      <p:sp>
        <p:nvSpPr>
          <p:cNvPr id="4" name="3 İçerik Yer Tutucusu"/>
          <p:cNvSpPr>
            <a:spLocks noGrp="1"/>
          </p:cNvSpPr>
          <p:nvPr>
            <p:ph sz="half" idx="2"/>
          </p:nvPr>
        </p:nvSpPr>
        <p:spPr>
          <a:xfrm>
            <a:off x="4648200" y="476672"/>
            <a:ext cx="4038600" cy="5649491"/>
          </a:xfrm>
        </p:spPr>
        <p:txBody>
          <a:bodyPr>
            <a:normAutofit/>
          </a:bodyPr>
          <a:lstStyle/>
          <a:p>
            <a:r>
              <a:rPr lang="tr-TR" dirty="0" err="1" smtClean="0">
                <a:solidFill>
                  <a:srgbClr val="FF0000"/>
                </a:solidFill>
              </a:rPr>
              <a:t>Akupuntur</a:t>
            </a:r>
            <a:r>
              <a:rPr lang="tr-TR" dirty="0" smtClean="0">
                <a:solidFill>
                  <a:srgbClr val="FF0000"/>
                </a:solidFill>
              </a:rPr>
              <a:t>:</a:t>
            </a:r>
            <a:r>
              <a:rPr lang="tr-TR" dirty="0" smtClean="0"/>
              <a:t>Omurilik </a:t>
            </a:r>
            <a:r>
              <a:rPr lang="tr-TR" dirty="0" err="1" smtClean="0"/>
              <a:t>mezensefalaon</a:t>
            </a:r>
            <a:r>
              <a:rPr lang="tr-TR" dirty="0" smtClean="0"/>
              <a:t> da bulunan </a:t>
            </a:r>
            <a:r>
              <a:rPr lang="tr-TR" dirty="0" err="1" smtClean="0"/>
              <a:t>endojen</a:t>
            </a:r>
            <a:r>
              <a:rPr lang="tr-TR" dirty="0" smtClean="0"/>
              <a:t> </a:t>
            </a:r>
            <a:r>
              <a:rPr lang="tr-TR" dirty="0" err="1" smtClean="0"/>
              <a:t>opioid</a:t>
            </a:r>
            <a:r>
              <a:rPr lang="tr-TR" dirty="0" smtClean="0"/>
              <a:t> salgılayan merkezlere giden </a:t>
            </a:r>
            <a:r>
              <a:rPr lang="tr-TR" dirty="0" err="1" smtClean="0"/>
              <a:t>afferent</a:t>
            </a:r>
            <a:r>
              <a:rPr lang="tr-TR" dirty="0" smtClean="0"/>
              <a:t> uyardığı ileri sürülmektedir</a:t>
            </a:r>
          </a:p>
          <a:p>
            <a:endParaRPr lang="tr-TR" dirty="0"/>
          </a:p>
        </p:txBody>
      </p:sp>
      <p:pic>
        <p:nvPicPr>
          <p:cNvPr id="5" name="Picture 2" descr="https://encrypted-tbn1.gstatic.com/images?q=tbn:ANd9GcRUQxbU1BPr_5CCsZQABiwUYQKCKmZ3TnjgIJyDaXMVPujG1k73"/>
          <p:cNvPicPr>
            <a:picLocks noChangeAspect="1" noChangeArrowheads="1"/>
          </p:cNvPicPr>
          <p:nvPr/>
        </p:nvPicPr>
        <p:blipFill>
          <a:blip r:embed="rId2" cstate="print"/>
          <a:srcRect/>
          <a:stretch>
            <a:fillRect/>
          </a:stretch>
        </p:blipFill>
        <p:spPr bwMode="auto">
          <a:xfrm>
            <a:off x="5148064" y="3356992"/>
            <a:ext cx="2714625" cy="1685926"/>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İçerik Yer Tutucusu"/>
          <p:cNvSpPr>
            <a:spLocks noGrp="1"/>
          </p:cNvSpPr>
          <p:nvPr>
            <p:ph sz="half" idx="2"/>
          </p:nvPr>
        </p:nvSpPr>
        <p:spPr>
          <a:xfrm>
            <a:off x="4716016" y="404664"/>
            <a:ext cx="4038600" cy="5433467"/>
          </a:xfrm>
        </p:spPr>
        <p:txBody>
          <a:bodyPr>
            <a:normAutofit fontScale="25000" lnSpcReduction="20000"/>
          </a:bodyPr>
          <a:lstStyle/>
          <a:p>
            <a:pPr algn="ctr">
              <a:lnSpc>
                <a:spcPct val="90000"/>
              </a:lnSpc>
              <a:spcBef>
                <a:spcPct val="30000"/>
              </a:spcBef>
              <a:buNone/>
              <a:defRPr/>
            </a:pPr>
            <a:r>
              <a:rPr lang="tr-TR" sz="11200" b="1" dirty="0" smtClean="0">
                <a:solidFill>
                  <a:srgbClr val="FF3300"/>
                </a:solidFill>
              </a:rPr>
              <a:t>DUYULARIN İLETİLMESİ</a:t>
            </a:r>
          </a:p>
          <a:p>
            <a:pPr>
              <a:lnSpc>
                <a:spcPct val="90000"/>
              </a:lnSpc>
              <a:spcBef>
                <a:spcPct val="30000"/>
              </a:spcBef>
              <a:buNone/>
              <a:defRPr/>
            </a:pPr>
            <a:r>
              <a:rPr lang="tr-TR" sz="6400" dirty="0" smtClean="0"/>
              <a:t>Vücudun somatik </a:t>
            </a:r>
            <a:r>
              <a:rPr lang="tr-TR" sz="6400" dirty="0" err="1" smtClean="0"/>
              <a:t>segmentlerinden</a:t>
            </a:r>
            <a:r>
              <a:rPr lang="tr-TR" sz="6400" dirty="0" smtClean="0"/>
              <a:t> gelen tüm duysal bilgiler </a:t>
            </a:r>
            <a:r>
              <a:rPr lang="tr-TR" sz="6400" dirty="0" err="1" smtClean="0"/>
              <a:t>spinal</a:t>
            </a:r>
            <a:r>
              <a:rPr lang="tr-TR" sz="6400" dirty="0" smtClean="0"/>
              <a:t> </a:t>
            </a:r>
            <a:r>
              <a:rPr lang="tr-TR" sz="6400" dirty="0" smtClean="0">
                <a:solidFill>
                  <a:srgbClr val="FF0000"/>
                </a:solidFill>
              </a:rPr>
              <a:t>sinirlerin arka kökleri </a:t>
            </a:r>
            <a:r>
              <a:rPr lang="tr-TR" sz="6400" dirty="0" smtClean="0"/>
              <a:t>ile </a:t>
            </a:r>
            <a:r>
              <a:rPr lang="tr-TR" sz="6400" dirty="0" err="1" smtClean="0"/>
              <a:t>medulla</a:t>
            </a:r>
            <a:r>
              <a:rPr lang="tr-TR" sz="6400" dirty="0" smtClean="0"/>
              <a:t> </a:t>
            </a:r>
            <a:r>
              <a:rPr lang="tr-TR" sz="6400" dirty="0" err="1" smtClean="0"/>
              <a:t>spinalise</a:t>
            </a:r>
            <a:r>
              <a:rPr lang="tr-TR" sz="6400" dirty="0" smtClean="0"/>
              <a:t> girer.</a:t>
            </a:r>
          </a:p>
          <a:p>
            <a:pPr>
              <a:lnSpc>
                <a:spcPct val="90000"/>
              </a:lnSpc>
              <a:spcBef>
                <a:spcPct val="30000"/>
              </a:spcBef>
              <a:buNone/>
              <a:defRPr/>
            </a:pPr>
            <a:r>
              <a:rPr lang="tr-TR" sz="6400" dirty="0" err="1" smtClean="0"/>
              <a:t>Afferent</a:t>
            </a:r>
            <a:r>
              <a:rPr lang="tr-TR" sz="6400" dirty="0" smtClean="0"/>
              <a:t> nöronların </a:t>
            </a:r>
            <a:r>
              <a:rPr lang="tr-TR" sz="6400" dirty="0" err="1" smtClean="0"/>
              <a:t>sinaps</a:t>
            </a:r>
            <a:r>
              <a:rPr lang="tr-TR" sz="6400" dirty="0" smtClean="0"/>
              <a:t> yaptığı ara nöronlar ikinci sıra nöronlar olarak adlandırılır .Bilgi </a:t>
            </a:r>
            <a:r>
              <a:rPr lang="tr-TR" sz="6400" dirty="0" err="1" smtClean="0"/>
              <a:t>serebral</a:t>
            </a:r>
            <a:r>
              <a:rPr lang="tr-TR" sz="6400" dirty="0" smtClean="0"/>
              <a:t> kortekse gidinceye kadar 3.sıra nöronlar v.b. Olmak üzere  devam eder. </a:t>
            </a:r>
          </a:p>
          <a:p>
            <a:pPr>
              <a:lnSpc>
                <a:spcPct val="90000"/>
              </a:lnSpc>
              <a:spcBef>
                <a:spcPct val="30000"/>
              </a:spcBef>
              <a:buNone/>
              <a:defRPr/>
            </a:pPr>
            <a:r>
              <a:rPr lang="tr-TR" sz="6400" dirty="0" smtClean="0"/>
              <a:t>Duyusal yollar birbirine paralel  </a:t>
            </a:r>
            <a:r>
              <a:rPr lang="tr-TR" sz="6400" dirty="0" err="1" smtClean="0"/>
              <a:t>sinapslar</a:t>
            </a:r>
            <a:r>
              <a:rPr lang="tr-TR" sz="6400" dirty="0" smtClean="0"/>
              <a:t> ile birbirine bağlı üç veya daha fazla nörondan oluşan zincirlerinden meydana gelmiştir.</a:t>
            </a:r>
          </a:p>
          <a:p>
            <a:pPr>
              <a:lnSpc>
                <a:spcPct val="90000"/>
              </a:lnSpc>
              <a:spcBef>
                <a:spcPct val="30000"/>
              </a:spcBef>
              <a:buNone/>
              <a:defRPr/>
            </a:pPr>
            <a:r>
              <a:rPr lang="tr-TR" sz="6400" dirty="0" smtClean="0"/>
              <a:t>Duysal yolların çoğunluğu sadece tek tipte duysal bilgiyi iletir. Böylece beyin bilgiler kolaylıkla ayırt edebilir.</a:t>
            </a:r>
          </a:p>
          <a:p>
            <a:pPr>
              <a:lnSpc>
                <a:spcPct val="90000"/>
              </a:lnSpc>
              <a:spcBef>
                <a:spcPct val="30000"/>
              </a:spcBef>
              <a:buNone/>
              <a:defRPr/>
            </a:pPr>
            <a:r>
              <a:rPr lang="tr-TR" sz="6400" dirty="0" smtClean="0"/>
              <a:t>Tek tip uyarının iletildiği </a:t>
            </a:r>
            <a:r>
              <a:rPr lang="tr-TR" sz="6400" dirty="0" smtClean="0">
                <a:solidFill>
                  <a:srgbClr val="FF0000"/>
                </a:solidFill>
              </a:rPr>
              <a:t>yollara özgül (spesifik) çıkan yollar</a:t>
            </a:r>
            <a:r>
              <a:rPr lang="tr-TR" sz="6400" dirty="0" smtClean="0"/>
              <a:t> adını alır. Beyin sapı  ve </a:t>
            </a:r>
            <a:r>
              <a:rPr lang="tr-TR" sz="6400" dirty="0" err="1" smtClean="0"/>
              <a:t>talamusa</a:t>
            </a:r>
            <a:r>
              <a:rPr lang="tr-TR" sz="6400" dirty="0" smtClean="0"/>
              <a:t> ulaşır . Buradan çıkan son sıra nöronlarda </a:t>
            </a:r>
            <a:r>
              <a:rPr lang="tr-TR" sz="6400" dirty="0" err="1" smtClean="0"/>
              <a:t>serebral</a:t>
            </a:r>
            <a:r>
              <a:rPr lang="tr-TR" sz="6400" dirty="0" smtClean="0"/>
              <a:t> korteksin özgül alanlarında sonlanır.</a:t>
            </a:r>
          </a:p>
          <a:p>
            <a:pPr>
              <a:lnSpc>
                <a:spcPct val="90000"/>
              </a:lnSpc>
              <a:spcBef>
                <a:spcPct val="30000"/>
              </a:spcBef>
              <a:buNone/>
              <a:defRPr/>
            </a:pPr>
            <a:r>
              <a:rPr lang="tr-TR" sz="6400" dirty="0" smtClean="0"/>
              <a:t>Özgül yollar çaprazlaşarak </a:t>
            </a:r>
            <a:r>
              <a:rPr lang="tr-TR" sz="6400" dirty="0" err="1" smtClean="0"/>
              <a:t>MSS’nin</a:t>
            </a:r>
            <a:r>
              <a:rPr lang="tr-TR" sz="6400" dirty="0" smtClean="0"/>
              <a:t> diğer tarafına geçer.</a:t>
            </a:r>
          </a:p>
          <a:p>
            <a:pPr>
              <a:lnSpc>
                <a:spcPct val="90000"/>
              </a:lnSpc>
              <a:spcBef>
                <a:spcPct val="30000"/>
              </a:spcBef>
              <a:buNone/>
              <a:defRPr/>
            </a:pPr>
            <a:r>
              <a:rPr lang="tr-TR" sz="6400" dirty="0" smtClean="0">
                <a:solidFill>
                  <a:srgbClr val="FF0000"/>
                </a:solidFill>
              </a:rPr>
              <a:t>Özgül olmayan çıkan yollar</a:t>
            </a:r>
            <a:r>
              <a:rPr lang="tr-TR" sz="6400" dirty="0" smtClean="0"/>
              <a:t> ise çok farklı tipte duysal üniteler tarafından harekete geçirilirler. Bu nedenle genel bilgileri iletirler.</a:t>
            </a:r>
          </a:p>
          <a:p>
            <a:pPr>
              <a:lnSpc>
                <a:spcPct val="90000"/>
              </a:lnSpc>
              <a:spcBef>
                <a:spcPct val="30000"/>
              </a:spcBef>
              <a:buNone/>
              <a:defRPr/>
            </a:pPr>
            <a:r>
              <a:rPr lang="tr-TR" sz="6400" dirty="0" smtClean="0"/>
              <a:t>    Tam olarak ne olduğunu ve nerede olduğunu belirlemeden </a:t>
            </a:r>
            <a:r>
              <a:rPr lang="tr-TR" sz="6400" dirty="0" err="1" smtClean="0"/>
              <a:t>birşeylerin</a:t>
            </a:r>
            <a:r>
              <a:rPr lang="tr-TR" sz="6400" dirty="0" smtClean="0"/>
              <a:t> olduğunu gösterirler.</a:t>
            </a:r>
          </a:p>
          <a:p>
            <a:pPr>
              <a:buNone/>
            </a:pPr>
            <a:r>
              <a:rPr lang="tr-TR" sz="6400" dirty="0" smtClean="0"/>
              <a:t>     Dikkat ve uyanıklığın kontrolünde önemli rol oynarlar.</a:t>
            </a:r>
            <a:endParaRPr lang="tr-TR" sz="6400" dirty="0"/>
          </a:p>
        </p:txBody>
      </p:sp>
      <p:pic>
        <p:nvPicPr>
          <p:cNvPr id="5" name="Picture 2"/>
          <p:cNvPicPr>
            <a:picLocks noGrp="1" noChangeAspect="1" noChangeArrowheads="1"/>
          </p:cNvPicPr>
          <p:nvPr>
            <p:ph sz="half" idx="1"/>
          </p:nvPr>
        </p:nvPicPr>
        <p:blipFill>
          <a:blip r:embed="rId2" cstate="print"/>
          <a:srcRect/>
          <a:stretch>
            <a:fillRect/>
          </a:stretch>
        </p:blipFill>
        <p:spPr>
          <a:xfrm>
            <a:off x="323528" y="0"/>
            <a:ext cx="3054096" cy="3279648"/>
          </a:xfrm>
          <a:noFill/>
        </p:spPr>
      </p:pic>
      <p:pic>
        <p:nvPicPr>
          <p:cNvPr id="6" name="Picture 2"/>
          <p:cNvPicPr>
            <a:picLocks noChangeAspect="1" noChangeArrowheads="1"/>
          </p:cNvPicPr>
          <p:nvPr/>
        </p:nvPicPr>
        <p:blipFill>
          <a:blip r:embed="rId3" cstate="print"/>
          <a:srcRect/>
          <a:stretch>
            <a:fillRect/>
          </a:stretch>
        </p:blipFill>
        <p:spPr>
          <a:xfrm>
            <a:off x="467544" y="3284984"/>
            <a:ext cx="3014472" cy="3356992"/>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4" name="3 İçerik Yer Tutucusu"/>
          <p:cNvSpPr>
            <a:spLocks noGrp="1"/>
          </p:cNvSpPr>
          <p:nvPr>
            <p:ph sz="half" idx="2"/>
          </p:nvPr>
        </p:nvSpPr>
        <p:spPr/>
        <p:txBody>
          <a:bodyPr>
            <a:normAutofit fontScale="70000" lnSpcReduction="20000"/>
          </a:bodyPr>
          <a:lstStyle/>
          <a:p>
            <a:pPr>
              <a:lnSpc>
                <a:spcPct val="90000"/>
              </a:lnSpc>
              <a:spcBef>
                <a:spcPct val="30000"/>
              </a:spcBef>
              <a:buNone/>
              <a:defRPr/>
            </a:pPr>
            <a:r>
              <a:rPr lang="tr-TR" dirty="0" smtClean="0">
                <a:latin typeface="Arial" pitchFamily="34" charset="0"/>
                <a:cs typeface="Arial" pitchFamily="34" charset="0"/>
              </a:rPr>
              <a:t>Duyuların iletilmesinde 3 farklı yol bulunmaktadır.</a:t>
            </a:r>
          </a:p>
          <a:p>
            <a:pPr>
              <a:lnSpc>
                <a:spcPct val="90000"/>
              </a:lnSpc>
              <a:spcBef>
                <a:spcPct val="30000"/>
              </a:spcBef>
              <a:buNone/>
              <a:defRPr/>
            </a:pPr>
            <a:r>
              <a:rPr lang="tr-TR" dirty="0" smtClean="0">
                <a:solidFill>
                  <a:srgbClr val="FF3300"/>
                </a:solidFill>
                <a:latin typeface="Arial" pitchFamily="34" charset="0"/>
                <a:cs typeface="Arial" pitchFamily="34" charset="0"/>
              </a:rPr>
              <a:t>1.SPİNOTALAMİK (</a:t>
            </a:r>
            <a:r>
              <a:rPr lang="tr-TR" dirty="0" err="1" smtClean="0">
                <a:latin typeface="Arial" pitchFamily="34" charset="0"/>
                <a:cs typeface="Arial" pitchFamily="34" charset="0"/>
              </a:rPr>
              <a:t>Anterolateral</a:t>
            </a:r>
            <a:r>
              <a:rPr lang="tr-TR" dirty="0" smtClean="0">
                <a:latin typeface="Arial" pitchFamily="34" charset="0"/>
                <a:cs typeface="Arial" pitchFamily="34" charset="0"/>
              </a:rPr>
              <a:t>) </a:t>
            </a:r>
            <a:r>
              <a:rPr lang="tr-TR" dirty="0" smtClean="0">
                <a:solidFill>
                  <a:srgbClr val="FF3300"/>
                </a:solidFill>
                <a:latin typeface="Arial" pitchFamily="34" charset="0"/>
                <a:cs typeface="Arial" pitchFamily="34" charset="0"/>
              </a:rPr>
              <a:t> SİSTEM:</a:t>
            </a:r>
            <a:endParaRPr lang="tr-TR" dirty="0" smtClean="0">
              <a:latin typeface="Arial" pitchFamily="34" charset="0"/>
              <a:cs typeface="Arial" pitchFamily="34" charset="0"/>
            </a:endParaRPr>
          </a:p>
          <a:p>
            <a:pPr>
              <a:lnSpc>
                <a:spcPct val="90000"/>
              </a:lnSpc>
              <a:spcBef>
                <a:spcPct val="30000"/>
              </a:spcBef>
              <a:defRPr/>
            </a:pPr>
            <a:r>
              <a:rPr lang="tr-TR" dirty="0" smtClean="0">
                <a:latin typeface="Arial" pitchFamily="34" charset="0"/>
                <a:cs typeface="Arial" pitchFamily="34" charset="0"/>
              </a:rPr>
              <a:t>Ağrı, ısı ve basit dokunma duyusu bu yolla iletilir.</a:t>
            </a:r>
          </a:p>
          <a:p>
            <a:pPr>
              <a:lnSpc>
                <a:spcPct val="90000"/>
              </a:lnSpc>
              <a:spcBef>
                <a:spcPct val="30000"/>
              </a:spcBef>
              <a:defRPr/>
            </a:pPr>
            <a:r>
              <a:rPr lang="tr-TR" dirty="0" smtClean="0">
                <a:latin typeface="Arial" pitchFamily="34" charset="0"/>
                <a:cs typeface="Arial" pitchFamily="34" charset="0"/>
              </a:rPr>
              <a:t> Alınan uyarılar A-delta </a:t>
            </a:r>
            <a:r>
              <a:rPr lang="tr-TR" dirty="0" err="1" smtClean="0">
                <a:latin typeface="Arial" pitchFamily="34" charset="0"/>
                <a:cs typeface="Arial" pitchFamily="34" charset="0"/>
              </a:rPr>
              <a:t>miyelinli</a:t>
            </a:r>
            <a:r>
              <a:rPr lang="tr-TR" dirty="0" smtClean="0">
                <a:latin typeface="Arial" pitchFamily="34" charset="0"/>
                <a:cs typeface="Arial" pitchFamily="34" charset="0"/>
              </a:rPr>
              <a:t> ve </a:t>
            </a:r>
            <a:r>
              <a:rPr lang="tr-TR" dirty="0" err="1" smtClean="0">
                <a:latin typeface="Arial" pitchFamily="34" charset="0"/>
                <a:cs typeface="Arial" pitchFamily="34" charset="0"/>
              </a:rPr>
              <a:t>miyelinsiz</a:t>
            </a:r>
            <a:r>
              <a:rPr lang="tr-TR" dirty="0" smtClean="0">
                <a:latin typeface="Arial" pitchFamily="34" charset="0"/>
                <a:cs typeface="Arial" pitchFamily="34" charset="0"/>
              </a:rPr>
              <a:t> C lifleri ile </a:t>
            </a:r>
            <a:r>
              <a:rPr lang="tr-TR" dirty="0" err="1" smtClean="0">
                <a:latin typeface="Arial" pitchFamily="34" charset="0"/>
                <a:cs typeface="Arial" pitchFamily="34" charset="0"/>
              </a:rPr>
              <a:t>periferik</a:t>
            </a:r>
            <a:r>
              <a:rPr lang="tr-TR" dirty="0" smtClean="0">
                <a:latin typeface="Arial" pitchFamily="34" charset="0"/>
                <a:cs typeface="Arial" pitchFamily="34" charset="0"/>
              </a:rPr>
              <a:t> sinirler içerisinde taşınarak </a:t>
            </a:r>
            <a:r>
              <a:rPr lang="tr-TR" dirty="0" err="1" smtClean="0">
                <a:latin typeface="Arial" pitchFamily="34" charset="0"/>
                <a:cs typeface="Arial" pitchFamily="34" charset="0"/>
              </a:rPr>
              <a:t>medulla</a:t>
            </a:r>
            <a:r>
              <a:rPr lang="tr-TR" dirty="0" smtClean="0">
                <a:latin typeface="Arial" pitchFamily="34" charset="0"/>
                <a:cs typeface="Arial" pitchFamily="34" charset="0"/>
              </a:rPr>
              <a:t> </a:t>
            </a:r>
            <a:r>
              <a:rPr lang="tr-TR" dirty="0" err="1" smtClean="0">
                <a:latin typeface="Arial" pitchFamily="34" charset="0"/>
                <a:cs typeface="Arial" pitchFamily="34" charset="0"/>
              </a:rPr>
              <a:t>spinalise</a:t>
            </a:r>
            <a:r>
              <a:rPr lang="tr-TR" dirty="0" smtClean="0">
                <a:latin typeface="Arial" pitchFamily="34" charset="0"/>
                <a:cs typeface="Arial" pitchFamily="34" charset="0"/>
              </a:rPr>
              <a:t>  arka köklerden girerler.</a:t>
            </a:r>
          </a:p>
          <a:p>
            <a:pPr>
              <a:lnSpc>
                <a:spcPct val="90000"/>
              </a:lnSpc>
              <a:spcBef>
                <a:spcPct val="30000"/>
              </a:spcBef>
              <a:defRPr/>
            </a:pPr>
            <a:r>
              <a:rPr lang="tr-TR" dirty="0" smtClean="0">
                <a:latin typeface="Arial" pitchFamily="34" charset="0"/>
                <a:cs typeface="Arial" pitchFamily="34" charset="0"/>
              </a:rPr>
              <a:t>Çaprazlaşırlar.</a:t>
            </a:r>
          </a:p>
          <a:p>
            <a:pPr>
              <a:lnSpc>
                <a:spcPct val="90000"/>
              </a:lnSpc>
              <a:spcBef>
                <a:spcPct val="30000"/>
              </a:spcBef>
              <a:defRPr/>
            </a:pPr>
            <a:r>
              <a:rPr lang="tr-TR" dirty="0" smtClean="0">
                <a:latin typeface="Arial" pitchFamily="34" charset="0"/>
                <a:cs typeface="Arial" pitchFamily="34" charset="0"/>
              </a:rPr>
              <a:t> 2-3 </a:t>
            </a:r>
            <a:r>
              <a:rPr lang="tr-TR" dirty="0" err="1" smtClean="0">
                <a:latin typeface="Arial" pitchFamily="34" charset="0"/>
                <a:cs typeface="Arial" pitchFamily="34" charset="0"/>
              </a:rPr>
              <a:t>segment</a:t>
            </a:r>
            <a:r>
              <a:rPr lang="tr-TR" dirty="0" smtClean="0">
                <a:latin typeface="Arial" pitchFamily="34" charset="0"/>
                <a:cs typeface="Arial" pitchFamily="34" charset="0"/>
              </a:rPr>
              <a:t> yukarı, ardından da </a:t>
            </a:r>
            <a:r>
              <a:rPr lang="tr-TR" dirty="0" err="1" smtClean="0">
                <a:latin typeface="Arial" pitchFamily="34" charset="0"/>
                <a:cs typeface="Arial" pitchFamily="34" charset="0"/>
              </a:rPr>
              <a:t>talamusa</a:t>
            </a:r>
            <a:r>
              <a:rPr lang="tr-TR" dirty="0" smtClean="0">
                <a:latin typeface="Arial" pitchFamily="34" charset="0"/>
                <a:cs typeface="Arial" pitchFamily="34" charset="0"/>
              </a:rPr>
              <a:t> ve </a:t>
            </a:r>
            <a:r>
              <a:rPr lang="tr-TR" dirty="0" err="1" smtClean="0">
                <a:latin typeface="Arial" pitchFamily="34" charset="0"/>
                <a:cs typeface="Arial" pitchFamily="34" charset="0"/>
              </a:rPr>
              <a:t>talamokortilal</a:t>
            </a:r>
            <a:r>
              <a:rPr lang="tr-TR" dirty="0" smtClean="0">
                <a:latin typeface="Arial" pitchFamily="34" charset="0"/>
                <a:cs typeface="Arial" pitchFamily="34" charset="0"/>
              </a:rPr>
              <a:t> liflerle </a:t>
            </a:r>
            <a:r>
              <a:rPr lang="tr-TR" dirty="0" err="1" smtClean="0">
                <a:latin typeface="Arial" pitchFamily="34" charset="0"/>
                <a:cs typeface="Arial" pitchFamily="34" charset="0"/>
              </a:rPr>
              <a:t>pariyetal</a:t>
            </a:r>
            <a:r>
              <a:rPr lang="tr-TR" dirty="0" smtClean="0">
                <a:latin typeface="Arial" pitchFamily="34" charset="0"/>
                <a:cs typeface="Arial" pitchFamily="34" charset="0"/>
              </a:rPr>
              <a:t> lobdaki </a:t>
            </a:r>
            <a:r>
              <a:rPr lang="tr-TR" dirty="0" err="1" smtClean="0">
                <a:latin typeface="Arial" pitchFamily="34" charset="0"/>
                <a:cs typeface="Arial" pitchFamily="34" charset="0"/>
              </a:rPr>
              <a:t>primer</a:t>
            </a:r>
            <a:r>
              <a:rPr lang="tr-TR" dirty="0" smtClean="0">
                <a:latin typeface="Arial" pitchFamily="34" charset="0"/>
                <a:cs typeface="Arial" pitchFamily="34" charset="0"/>
              </a:rPr>
              <a:t> </a:t>
            </a:r>
            <a:r>
              <a:rPr lang="tr-TR" dirty="0" err="1" smtClean="0">
                <a:latin typeface="Arial" pitchFamily="34" charset="0"/>
                <a:cs typeface="Arial" pitchFamily="34" charset="0"/>
              </a:rPr>
              <a:t>somatoduysal</a:t>
            </a:r>
            <a:r>
              <a:rPr lang="tr-TR" dirty="0" smtClean="0">
                <a:latin typeface="Arial" pitchFamily="34" charset="0"/>
                <a:cs typeface="Arial" pitchFamily="34" charset="0"/>
              </a:rPr>
              <a:t> kortekse ulaşırlar.</a:t>
            </a:r>
          </a:p>
          <a:p>
            <a:pPr>
              <a:defRPr/>
            </a:pPr>
            <a:endParaRPr lang="tr-TR" dirty="0">
              <a:latin typeface="Arial" pitchFamily="34" charset="0"/>
              <a:cs typeface="Arial" pitchFamily="34" charset="0"/>
            </a:endParaRPr>
          </a:p>
        </p:txBody>
      </p:sp>
      <p:graphicFrame>
        <p:nvGraphicFramePr>
          <p:cNvPr id="63490" name="Object 2"/>
          <p:cNvGraphicFramePr>
            <a:graphicFrameLocks noGrp="1" noChangeAspect="1"/>
          </p:cNvGraphicFramePr>
          <p:nvPr>
            <p:ph sz="half" idx="1"/>
          </p:nvPr>
        </p:nvGraphicFramePr>
        <p:xfrm>
          <a:off x="918086" y="1600200"/>
          <a:ext cx="3116827" cy="4525963"/>
        </p:xfrm>
        <a:graphic>
          <a:graphicData uri="http://schemas.openxmlformats.org/presentationml/2006/ole">
            <mc:AlternateContent xmlns:mc="http://schemas.openxmlformats.org/markup-compatibility/2006">
              <mc:Choice xmlns:v="urn:schemas-microsoft-com:vml" Requires="v">
                <p:oleObj spid="_x0000_s63492" name="Photo Editor Photo" r:id="rId3" imgW="8933333" imgH="12971429" progId="">
                  <p:embed/>
                </p:oleObj>
              </mc:Choice>
              <mc:Fallback>
                <p:oleObj name="Photo Editor Photo" r:id="rId3" imgW="8933333" imgH="12971429"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086" y="1600200"/>
                        <a:ext cx="311682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4" name="3 İçerik Yer Tutucusu"/>
          <p:cNvSpPr>
            <a:spLocks noGrp="1"/>
          </p:cNvSpPr>
          <p:nvPr>
            <p:ph sz="half" idx="2"/>
          </p:nvPr>
        </p:nvSpPr>
        <p:spPr/>
        <p:txBody>
          <a:bodyPr>
            <a:normAutofit/>
          </a:bodyPr>
          <a:lstStyle/>
          <a:p>
            <a:pPr>
              <a:spcBef>
                <a:spcPct val="30000"/>
              </a:spcBef>
              <a:buNone/>
              <a:defRPr/>
            </a:pPr>
            <a:r>
              <a:rPr lang="tr-TR" sz="1400" dirty="0" smtClean="0">
                <a:solidFill>
                  <a:srgbClr val="FF3300"/>
                </a:solidFill>
                <a:latin typeface="Arial" pitchFamily="34" charset="0"/>
                <a:cs typeface="Arial" pitchFamily="34" charset="0"/>
              </a:rPr>
              <a:t>2.DORSAL LEMNİSKAL (Arka kordon )SİSTEM: </a:t>
            </a:r>
            <a:r>
              <a:rPr lang="tr-TR" sz="1400" dirty="0" smtClean="0">
                <a:latin typeface="Arial" pitchFamily="34" charset="0"/>
                <a:cs typeface="Arial" pitchFamily="34" charset="0"/>
              </a:rPr>
              <a:t>İnce dokunma ve titreşim duyusunu iletir. </a:t>
            </a:r>
          </a:p>
          <a:p>
            <a:pPr>
              <a:spcBef>
                <a:spcPct val="30000"/>
              </a:spcBef>
              <a:buNone/>
              <a:defRPr/>
            </a:pPr>
            <a:r>
              <a:rPr lang="tr-TR" sz="1400" dirty="0" smtClean="0">
                <a:latin typeface="Arial" pitchFamily="34" charset="0"/>
                <a:cs typeface="Arial" pitchFamily="34" charset="0"/>
              </a:rPr>
              <a:t>Alınan uyarılar </a:t>
            </a:r>
            <a:r>
              <a:rPr lang="tr-TR" sz="1400" dirty="0" err="1" smtClean="0">
                <a:latin typeface="Arial" pitchFamily="34" charset="0"/>
                <a:cs typeface="Arial" pitchFamily="34" charset="0"/>
              </a:rPr>
              <a:t>miyelinli</a:t>
            </a:r>
            <a:r>
              <a:rPr lang="tr-TR" sz="1400" dirty="0" smtClean="0">
                <a:latin typeface="Arial" pitchFamily="34" charset="0"/>
                <a:cs typeface="Arial" pitchFamily="34" charset="0"/>
              </a:rPr>
              <a:t> lifler ile </a:t>
            </a:r>
            <a:r>
              <a:rPr lang="tr-TR" sz="1400" dirty="0" err="1" smtClean="0">
                <a:latin typeface="Arial" pitchFamily="34" charset="0"/>
                <a:cs typeface="Arial" pitchFamily="34" charset="0"/>
              </a:rPr>
              <a:t>periferik</a:t>
            </a:r>
            <a:r>
              <a:rPr lang="tr-TR" sz="1400" dirty="0" smtClean="0">
                <a:latin typeface="Arial" pitchFamily="34" charset="0"/>
                <a:cs typeface="Arial" pitchFamily="34" charset="0"/>
              </a:rPr>
              <a:t> sinirler içerisinde taşınarak </a:t>
            </a:r>
            <a:r>
              <a:rPr lang="tr-TR" sz="1400" dirty="0" err="1" smtClean="0">
                <a:latin typeface="Arial" pitchFamily="34" charset="0"/>
                <a:cs typeface="Arial" pitchFamily="34" charset="0"/>
              </a:rPr>
              <a:t>medulla</a:t>
            </a:r>
            <a:r>
              <a:rPr lang="tr-TR" sz="1400" dirty="0" smtClean="0">
                <a:latin typeface="Arial" pitchFamily="34" charset="0"/>
                <a:cs typeface="Arial" pitchFamily="34" charset="0"/>
              </a:rPr>
              <a:t> </a:t>
            </a:r>
            <a:r>
              <a:rPr lang="tr-TR" sz="1400" dirty="0" err="1" smtClean="0">
                <a:latin typeface="Arial" pitchFamily="34" charset="0"/>
                <a:cs typeface="Arial" pitchFamily="34" charset="0"/>
              </a:rPr>
              <a:t>spinalise</a:t>
            </a:r>
            <a:r>
              <a:rPr lang="tr-TR" sz="1400" dirty="0" smtClean="0">
                <a:latin typeface="Arial" pitchFamily="34" charset="0"/>
                <a:cs typeface="Arial" pitchFamily="34" charset="0"/>
              </a:rPr>
              <a:t>  arka köklerden girerler. </a:t>
            </a:r>
          </a:p>
          <a:p>
            <a:pPr>
              <a:spcBef>
                <a:spcPct val="30000"/>
              </a:spcBef>
              <a:buNone/>
              <a:defRPr/>
            </a:pPr>
            <a:r>
              <a:rPr lang="tr-TR" sz="1400" dirty="0" smtClean="0">
                <a:latin typeface="Arial" pitchFamily="34" charset="0"/>
                <a:cs typeface="Arial" pitchFamily="34" charset="0"/>
              </a:rPr>
              <a:t>    </a:t>
            </a:r>
            <a:r>
              <a:rPr lang="tr-TR" sz="1400" dirty="0" err="1" smtClean="0">
                <a:latin typeface="Arial" pitchFamily="34" charset="0"/>
                <a:cs typeface="Arial" pitchFamily="34" charset="0"/>
              </a:rPr>
              <a:t>Medullada</a:t>
            </a:r>
            <a:r>
              <a:rPr lang="tr-TR" sz="1400" dirty="0" smtClean="0">
                <a:latin typeface="Arial" pitchFamily="34" charset="0"/>
                <a:cs typeface="Arial" pitchFamily="34" charset="0"/>
              </a:rPr>
              <a:t> </a:t>
            </a:r>
            <a:r>
              <a:rPr lang="tr-TR" sz="1400" dirty="0" err="1" smtClean="0">
                <a:latin typeface="Arial" pitchFamily="34" charset="0"/>
                <a:cs typeface="Arial" pitchFamily="34" charset="0"/>
              </a:rPr>
              <a:t>nukleus</a:t>
            </a:r>
            <a:r>
              <a:rPr lang="tr-TR" sz="1400" dirty="0" smtClean="0">
                <a:latin typeface="Arial" pitchFamily="34" charset="0"/>
                <a:cs typeface="Arial" pitchFamily="34" charset="0"/>
              </a:rPr>
              <a:t> </a:t>
            </a:r>
            <a:r>
              <a:rPr lang="tr-TR" sz="1400" dirty="0" err="1" smtClean="0">
                <a:latin typeface="Arial" pitchFamily="34" charset="0"/>
                <a:cs typeface="Arial" pitchFamily="34" charset="0"/>
              </a:rPr>
              <a:t>grasilis</a:t>
            </a:r>
            <a:r>
              <a:rPr lang="tr-TR" sz="1400" dirty="0" smtClean="0">
                <a:latin typeface="Arial" pitchFamily="34" charset="0"/>
                <a:cs typeface="Arial" pitchFamily="34" charset="0"/>
              </a:rPr>
              <a:t> ve </a:t>
            </a:r>
            <a:r>
              <a:rPr lang="tr-TR" sz="1400" dirty="0" err="1" smtClean="0">
                <a:latin typeface="Arial" pitchFamily="34" charset="0"/>
                <a:cs typeface="Arial" pitchFamily="34" charset="0"/>
              </a:rPr>
              <a:t>nukleus</a:t>
            </a:r>
            <a:r>
              <a:rPr lang="tr-TR" sz="1400" dirty="0" smtClean="0">
                <a:latin typeface="Arial" pitchFamily="34" charset="0"/>
                <a:cs typeface="Arial" pitchFamily="34" charset="0"/>
              </a:rPr>
              <a:t> </a:t>
            </a:r>
            <a:r>
              <a:rPr lang="tr-TR" sz="1400" dirty="0" err="1" smtClean="0">
                <a:latin typeface="Arial" pitchFamily="34" charset="0"/>
                <a:cs typeface="Arial" pitchFamily="34" charset="0"/>
              </a:rPr>
              <a:t>kuneatus</a:t>
            </a:r>
            <a:r>
              <a:rPr lang="tr-TR" sz="1400" dirty="0" smtClean="0">
                <a:latin typeface="Arial" pitchFamily="34" charset="0"/>
                <a:cs typeface="Arial" pitchFamily="34" charset="0"/>
              </a:rPr>
              <a:t> ile </a:t>
            </a:r>
            <a:r>
              <a:rPr lang="tr-TR" sz="1400" dirty="0" err="1" smtClean="0">
                <a:latin typeface="Arial" pitchFamily="34" charset="0"/>
                <a:cs typeface="Arial" pitchFamily="34" charset="0"/>
              </a:rPr>
              <a:t>sinaps</a:t>
            </a:r>
            <a:r>
              <a:rPr lang="tr-TR" sz="1400" dirty="0" smtClean="0">
                <a:latin typeface="Arial" pitchFamily="34" charset="0"/>
                <a:cs typeface="Arial" pitchFamily="34" charset="0"/>
              </a:rPr>
              <a:t> yaptıktan sonra </a:t>
            </a:r>
          </a:p>
          <a:p>
            <a:pPr>
              <a:spcBef>
                <a:spcPct val="30000"/>
              </a:spcBef>
              <a:buNone/>
              <a:defRPr/>
            </a:pPr>
            <a:r>
              <a:rPr lang="tr-TR" sz="1400" dirty="0" smtClean="0">
                <a:latin typeface="Arial" pitchFamily="34" charset="0"/>
                <a:cs typeface="Arial" pitchFamily="34" charset="0"/>
              </a:rPr>
              <a:t>  Çaprazlaşıp </a:t>
            </a:r>
            <a:r>
              <a:rPr lang="tr-TR" sz="1400" dirty="0" err="1" smtClean="0">
                <a:latin typeface="Arial" pitchFamily="34" charset="0"/>
                <a:cs typeface="Arial" pitchFamily="34" charset="0"/>
              </a:rPr>
              <a:t>talamusa</a:t>
            </a:r>
            <a:r>
              <a:rPr lang="tr-TR" sz="1400" dirty="0" smtClean="0">
                <a:latin typeface="Arial" pitchFamily="34" charset="0"/>
                <a:cs typeface="Arial" pitchFamily="34" charset="0"/>
              </a:rPr>
              <a:t> oradan da algılamanın gerçekleştiği </a:t>
            </a:r>
            <a:r>
              <a:rPr lang="tr-TR" sz="1400" dirty="0" err="1" smtClean="0">
                <a:latin typeface="Arial" pitchFamily="34" charset="0"/>
                <a:cs typeface="Arial" pitchFamily="34" charset="0"/>
              </a:rPr>
              <a:t>somatoduysal</a:t>
            </a:r>
            <a:r>
              <a:rPr lang="tr-TR" sz="1400" dirty="0" smtClean="0">
                <a:latin typeface="Arial" pitchFamily="34" charset="0"/>
                <a:cs typeface="Arial" pitchFamily="34" charset="0"/>
              </a:rPr>
              <a:t> kortekse ulaşırlar.</a:t>
            </a:r>
          </a:p>
          <a:p>
            <a:pPr>
              <a:spcBef>
                <a:spcPct val="30000"/>
              </a:spcBef>
              <a:buNone/>
              <a:defRPr/>
            </a:pPr>
            <a:endParaRPr lang="tr-TR" sz="1400" dirty="0" smtClean="0">
              <a:latin typeface="Arial" pitchFamily="34" charset="0"/>
              <a:cs typeface="Arial" pitchFamily="34" charset="0"/>
            </a:endParaRPr>
          </a:p>
          <a:p>
            <a:pPr>
              <a:spcBef>
                <a:spcPct val="30000"/>
              </a:spcBef>
              <a:buNone/>
              <a:defRPr/>
            </a:pPr>
            <a:r>
              <a:rPr lang="tr-TR" sz="1400" dirty="0" smtClean="0">
                <a:solidFill>
                  <a:srgbClr val="FF3300"/>
                </a:solidFill>
                <a:latin typeface="Arial" pitchFamily="34" charset="0"/>
                <a:cs typeface="Arial" pitchFamily="34" charset="0"/>
              </a:rPr>
              <a:t>3.SPİNOSEREBELLAR YOL:</a:t>
            </a:r>
            <a:r>
              <a:rPr lang="tr-TR" sz="1400" dirty="0" smtClean="0">
                <a:latin typeface="Arial" pitchFamily="34" charset="0"/>
                <a:cs typeface="Arial" pitchFamily="34" charset="0"/>
              </a:rPr>
              <a:t> </a:t>
            </a:r>
          </a:p>
          <a:p>
            <a:pPr>
              <a:spcBef>
                <a:spcPct val="30000"/>
              </a:spcBef>
              <a:buNone/>
              <a:defRPr/>
            </a:pPr>
            <a:r>
              <a:rPr lang="tr-TR" sz="1400" dirty="0" smtClean="0">
                <a:latin typeface="Arial" pitchFamily="34" charset="0"/>
                <a:cs typeface="Arial" pitchFamily="34" charset="0"/>
              </a:rPr>
              <a:t>Kas mekiklerinden, </a:t>
            </a:r>
            <a:r>
              <a:rPr lang="tr-TR" sz="1400" dirty="0" err="1" smtClean="0">
                <a:latin typeface="Arial" pitchFamily="34" charset="0"/>
                <a:cs typeface="Arial" pitchFamily="34" charset="0"/>
              </a:rPr>
              <a:t>golgi</a:t>
            </a:r>
            <a:r>
              <a:rPr lang="tr-TR" sz="1400" dirty="0" smtClean="0">
                <a:latin typeface="Arial" pitchFamily="34" charset="0"/>
                <a:cs typeface="Arial" pitchFamily="34" charset="0"/>
              </a:rPr>
              <a:t> </a:t>
            </a:r>
            <a:r>
              <a:rPr lang="tr-TR" sz="1400" dirty="0" err="1" smtClean="0">
                <a:latin typeface="Arial" pitchFamily="34" charset="0"/>
                <a:cs typeface="Arial" pitchFamily="34" charset="0"/>
              </a:rPr>
              <a:t>tendon</a:t>
            </a:r>
            <a:r>
              <a:rPr lang="tr-TR" sz="1400" dirty="0" smtClean="0">
                <a:latin typeface="Arial" pitchFamily="34" charset="0"/>
                <a:cs typeface="Arial" pitchFamily="34" charset="0"/>
              </a:rPr>
              <a:t> organı ve derideki dokunma reseptörlerinden gelen bilgileri taşıyarak </a:t>
            </a:r>
            <a:r>
              <a:rPr lang="tr-TR" sz="1400" dirty="0" err="1" smtClean="0">
                <a:latin typeface="Arial" pitchFamily="34" charset="0"/>
                <a:cs typeface="Arial" pitchFamily="34" charset="0"/>
              </a:rPr>
              <a:t>serebelluma</a:t>
            </a:r>
            <a:r>
              <a:rPr lang="tr-TR" sz="1400" dirty="0" smtClean="0">
                <a:latin typeface="Arial" pitchFamily="34" charset="0"/>
                <a:cs typeface="Arial" pitchFamily="34" charset="0"/>
              </a:rPr>
              <a:t> iletir. Bu yolla, </a:t>
            </a:r>
            <a:r>
              <a:rPr lang="tr-TR" sz="1400" dirty="0" err="1" smtClean="0">
                <a:latin typeface="Arial" pitchFamily="34" charset="0"/>
                <a:cs typeface="Arial" pitchFamily="34" charset="0"/>
              </a:rPr>
              <a:t>serebelluma</a:t>
            </a:r>
            <a:r>
              <a:rPr lang="tr-TR" sz="1400" dirty="0" smtClean="0">
                <a:latin typeface="Arial" pitchFamily="34" charset="0"/>
                <a:cs typeface="Arial" pitchFamily="34" charset="0"/>
              </a:rPr>
              <a:t> kasların kasılma durumu, </a:t>
            </a:r>
            <a:r>
              <a:rPr lang="tr-TR" sz="1400" dirty="0" err="1" smtClean="0">
                <a:latin typeface="Arial" pitchFamily="34" charset="0"/>
                <a:cs typeface="Arial" pitchFamily="34" charset="0"/>
              </a:rPr>
              <a:t>tendonlardaki</a:t>
            </a:r>
            <a:r>
              <a:rPr lang="tr-TR" sz="1400" dirty="0" smtClean="0">
                <a:latin typeface="Arial" pitchFamily="34" charset="0"/>
                <a:cs typeface="Arial" pitchFamily="34" charset="0"/>
              </a:rPr>
              <a:t> gerimin derecesi ve hareket hızı bildirilir.</a:t>
            </a:r>
            <a:endParaRPr lang="tr-TR" sz="1400" dirty="0" smtClean="0">
              <a:solidFill>
                <a:srgbClr val="FF3300"/>
              </a:solidFill>
              <a:latin typeface="Arial" pitchFamily="34" charset="0"/>
              <a:cs typeface="Arial" pitchFamily="34" charset="0"/>
            </a:endParaRPr>
          </a:p>
          <a:p>
            <a:endParaRPr lang="tr-TR" sz="1400" dirty="0">
              <a:latin typeface="Arial" pitchFamily="34" charset="0"/>
              <a:cs typeface="Arial" pitchFamily="34" charset="0"/>
            </a:endParaRPr>
          </a:p>
        </p:txBody>
      </p:sp>
      <p:graphicFrame>
        <p:nvGraphicFramePr>
          <p:cNvPr id="64514" name="Object 2"/>
          <p:cNvGraphicFramePr>
            <a:graphicFrameLocks noGrp="1" noChangeAspect="1"/>
          </p:cNvGraphicFramePr>
          <p:nvPr>
            <p:ph sz="half" idx="1"/>
          </p:nvPr>
        </p:nvGraphicFramePr>
        <p:xfrm>
          <a:off x="947731" y="1600200"/>
          <a:ext cx="3057537" cy="4525963"/>
        </p:xfrm>
        <a:graphic>
          <a:graphicData uri="http://schemas.openxmlformats.org/presentationml/2006/ole">
            <mc:AlternateContent xmlns:mc="http://schemas.openxmlformats.org/markup-compatibility/2006">
              <mc:Choice xmlns:v="urn:schemas-microsoft-com:vml" Requires="v">
                <p:oleObj spid="_x0000_s64516" name="Photo Editor Photo" r:id="rId3" imgW="8647619" imgH="12800000" progId="">
                  <p:embed/>
                </p:oleObj>
              </mc:Choice>
              <mc:Fallback>
                <p:oleObj name="Photo Editor Photo" r:id="rId3" imgW="8647619" imgH="12800000"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731" y="1600200"/>
                        <a:ext cx="305753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İçerik Yer Tutucusu"/>
          <p:cNvSpPr>
            <a:spLocks noGrp="1"/>
          </p:cNvSpPr>
          <p:nvPr>
            <p:ph type="body" sz="half" idx="2"/>
          </p:nvPr>
        </p:nvSpPr>
        <p:spPr>
          <a:xfrm>
            <a:off x="755576" y="476672"/>
            <a:ext cx="3672408" cy="804862"/>
          </a:xfrm>
        </p:spPr>
        <p:txBody>
          <a:bodyPr>
            <a:noAutofit/>
          </a:bodyPr>
          <a:lstStyle/>
          <a:p>
            <a:r>
              <a:rPr lang="tr-TR" sz="1600" dirty="0" smtClean="0">
                <a:solidFill>
                  <a:srgbClr val="FF0000"/>
                </a:solidFill>
              </a:rPr>
              <a:t>EEG</a:t>
            </a:r>
            <a:r>
              <a:rPr lang="tr-TR" sz="1600" dirty="0" smtClean="0"/>
              <a:t> :Beyindeki potansiyel değişikliklerin kayıt edilmesine </a:t>
            </a:r>
            <a:r>
              <a:rPr lang="tr-TR" sz="1600" dirty="0" err="1" smtClean="0"/>
              <a:t>elektroensefalogram</a:t>
            </a:r>
            <a:r>
              <a:rPr lang="tr-TR" sz="1600" dirty="0" smtClean="0"/>
              <a:t>  (EEG)adı verilmiştir.</a:t>
            </a:r>
          </a:p>
          <a:p>
            <a:r>
              <a:rPr lang="tr-TR" sz="1600" dirty="0" smtClean="0"/>
              <a:t>EEG de farklı potansiyel değişiklikleri gözlenmektedir.</a:t>
            </a:r>
          </a:p>
          <a:p>
            <a:pPr lvl="1"/>
            <a:r>
              <a:rPr lang="tr-TR" sz="1600" dirty="0" smtClean="0">
                <a:solidFill>
                  <a:srgbClr val="FF0000"/>
                </a:solidFill>
              </a:rPr>
              <a:t>Alfa ritm</a:t>
            </a:r>
            <a:r>
              <a:rPr lang="tr-TR" sz="1600" dirty="0" smtClean="0"/>
              <a:t>i: uyanık fakat dinlenme durumunda, alınan potansiyel değişikliğidir. </a:t>
            </a:r>
          </a:p>
          <a:p>
            <a:pPr lvl="1"/>
            <a:r>
              <a:rPr lang="tr-TR" sz="1600" dirty="0" smtClean="0">
                <a:solidFill>
                  <a:srgbClr val="FF0000"/>
                </a:solidFill>
              </a:rPr>
              <a:t>Beta ritmi: </a:t>
            </a:r>
            <a:r>
              <a:rPr lang="tr-TR" sz="1600" dirty="0" smtClean="0"/>
              <a:t>Yoğun bir düşünce veya dışarıdan bir uyarıya maruz kalınca meydana gelen düşük </a:t>
            </a:r>
            <a:r>
              <a:rPr lang="tr-TR" sz="1600" dirty="0" err="1" smtClean="0"/>
              <a:t>amplitüdlü</a:t>
            </a:r>
            <a:r>
              <a:rPr lang="tr-TR" sz="1600" dirty="0" smtClean="0"/>
              <a:t>, yüksek frekanslı dalgalardır.</a:t>
            </a:r>
            <a:r>
              <a:rPr lang="tr-TR" sz="1600" dirty="0" smtClean="0">
                <a:solidFill>
                  <a:srgbClr val="FF0000"/>
                </a:solidFill>
              </a:rPr>
              <a:t> </a:t>
            </a:r>
          </a:p>
          <a:p>
            <a:pPr lvl="1"/>
            <a:r>
              <a:rPr lang="tr-TR" sz="1600" dirty="0" err="1" smtClean="0">
                <a:solidFill>
                  <a:srgbClr val="FF0000"/>
                </a:solidFill>
              </a:rPr>
              <a:t>Teta</a:t>
            </a:r>
            <a:r>
              <a:rPr lang="tr-TR" sz="1600" dirty="0" smtClean="0">
                <a:solidFill>
                  <a:srgbClr val="FF0000"/>
                </a:solidFill>
              </a:rPr>
              <a:t> ritmi: </a:t>
            </a:r>
            <a:r>
              <a:rPr lang="tr-TR" sz="1600" dirty="0" smtClean="0"/>
              <a:t>Uyku halinde yavaş frekanslı yüksek </a:t>
            </a:r>
            <a:r>
              <a:rPr lang="tr-TR" sz="1600" dirty="0" err="1" smtClean="0"/>
              <a:t>amplitüdlü</a:t>
            </a:r>
            <a:r>
              <a:rPr lang="tr-TR" sz="1600" dirty="0" smtClean="0"/>
              <a:t> dalgalardır.</a:t>
            </a:r>
          </a:p>
          <a:p>
            <a:pPr lvl="1"/>
            <a:r>
              <a:rPr lang="tr-TR" sz="1600" dirty="0" smtClean="0">
                <a:solidFill>
                  <a:srgbClr val="FF0000"/>
                </a:solidFill>
              </a:rPr>
              <a:t>Delta ritmi</a:t>
            </a:r>
            <a:r>
              <a:rPr lang="tr-TR" sz="1600" dirty="0" smtClean="0"/>
              <a:t>:  En geniş süreli ve yüksek </a:t>
            </a:r>
            <a:r>
              <a:rPr lang="tr-TR" sz="1600" dirty="0" err="1" smtClean="0"/>
              <a:t>amplitüdlü</a:t>
            </a:r>
            <a:r>
              <a:rPr lang="tr-TR" sz="1600" dirty="0" smtClean="0"/>
              <a:t> frekansı düşük dalgalardır.</a:t>
            </a:r>
            <a:endParaRPr lang="tr-TR" sz="1600" dirty="0"/>
          </a:p>
        </p:txBody>
      </p:sp>
      <p:pic>
        <p:nvPicPr>
          <p:cNvPr id="103426" name="Picture 2" descr="http://inciataseven.files.wordpress.com/2011/04/bir-3-brain_waves.jpeg"/>
          <p:cNvPicPr>
            <a:picLocks noGrp="1" noChangeAspect="1" noChangeArrowheads="1"/>
          </p:cNvPicPr>
          <p:nvPr>
            <p:ph type="pic" idx="1"/>
          </p:nvPr>
        </p:nvPicPr>
        <p:blipFill>
          <a:blip r:embed="rId2" cstate="print"/>
          <a:srcRect t="670" b="670"/>
          <a:stretch>
            <a:fillRect/>
          </a:stretch>
        </p:blipFill>
        <p:spPr bwMode="auto">
          <a:xfrm>
            <a:off x="4427984" y="620688"/>
            <a:ext cx="4550296" cy="41148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4" name="3 İçerik Yer Tutucusu"/>
          <p:cNvSpPr>
            <a:spLocks noGrp="1"/>
          </p:cNvSpPr>
          <p:nvPr>
            <p:ph sz="half" idx="2"/>
          </p:nvPr>
        </p:nvSpPr>
        <p:spPr/>
        <p:txBody>
          <a:bodyPr/>
          <a:lstStyle/>
          <a:p>
            <a:r>
              <a:rPr lang="tr-TR" dirty="0" smtClean="0"/>
              <a:t>Duysal reseptörler</a:t>
            </a:r>
          </a:p>
          <a:p>
            <a:pPr lvl="1"/>
            <a:r>
              <a:rPr lang="tr-TR" dirty="0" err="1" smtClean="0"/>
              <a:t>Afferent</a:t>
            </a:r>
            <a:r>
              <a:rPr lang="tr-TR" dirty="0" smtClean="0"/>
              <a:t> sinirlerin  </a:t>
            </a:r>
            <a:r>
              <a:rPr lang="tr-TR" dirty="0" err="1" smtClean="0"/>
              <a:t>periferik</a:t>
            </a:r>
            <a:r>
              <a:rPr lang="tr-TR" dirty="0" smtClean="0"/>
              <a:t> ucunda bulunur.</a:t>
            </a:r>
          </a:p>
          <a:p>
            <a:pPr lvl="1"/>
            <a:r>
              <a:rPr lang="tr-TR" dirty="0" smtClean="0"/>
              <a:t>İki farklı şekilde bulunur.</a:t>
            </a:r>
          </a:p>
          <a:p>
            <a:pPr lvl="2"/>
            <a:r>
              <a:rPr lang="tr-TR" dirty="0" err="1" smtClean="0"/>
              <a:t>Afferent</a:t>
            </a:r>
            <a:r>
              <a:rPr lang="tr-TR" dirty="0" smtClean="0"/>
              <a:t> sinirlerin özelleşmiş sonlanmaları halinde </a:t>
            </a:r>
          </a:p>
          <a:p>
            <a:pPr lvl="2"/>
            <a:r>
              <a:rPr lang="tr-TR" dirty="0" smtClean="0"/>
              <a:t>Salgıladığı kimyasal habercilerle </a:t>
            </a:r>
            <a:r>
              <a:rPr lang="tr-TR" dirty="0" err="1" smtClean="0"/>
              <a:t>afferent</a:t>
            </a:r>
            <a:r>
              <a:rPr lang="tr-TR" dirty="0" smtClean="0"/>
              <a:t> siniri uyaran ayrı bir hücre halinde</a:t>
            </a:r>
          </a:p>
        </p:txBody>
      </p:sp>
      <p:pic>
        <p:nvPicPr>
          <p:cNvPr id="5" name="Picture 2"/>
          <p:cNvPicPr>
            <a:picLocks noGrp="1" noChangeAspect="1" noChangeArrowheads="1"/>
          </p:cNvPicPr>
          <p:nvPr>
            <p:ph sz="half" idx="1"/>
          </p:nvPr>
        </p:nvPicPr>
        <p:blipFill>
          <a:blip r:embed="rId2" cstate="print"/>
          <a:srcRect/>
          <a:stretch>
            <a:fillRect/>
          </a:stretch>
        </p:blipFill>
        <p:spPr>
          <a:xfrm>
            <a:off x="827584" y="1628800"/>
            <a:ext cx="3175462" cy="2161309"/>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İçerik Yer Tutucusu"/>
          <p:cNvSpPr>
            <a:spLocks noGrp="1"/>
          </p:cNvSpPr>
          <p:nvPr>
            <p:ph sz="half" idx="2"/>
          </p:nvPr>
        </p:nvSpPr>
        <p:spPr>
          <a:xfrm>
            <a:off x="539552" y="476672"/>
            <a:ext cx="4040188" cy="5031408"/>
          </a:xfrm>
        </p:spPr>
        <p:txBody>
          <a:bodyPr>
            <a:normAutofit fontScale="25000" lnSpcReduction="20000"/>
          </a:bodyPr>
          <a:lstStyle/>
          <a:p>
            <a:pPr>
              <a:lnSpc>
                <a:spcPct val="90000"/>
              </a:lnSpc>
            </a:pPr>
            <a:endParaRPr lang="tr-TR" sz="4200" dirty="0" smtClean="0"/>
          </a:p>
          <a:p>
            <a:pPr>
              <a:lnSpc>
                <a:spcPct val="90000"/>
              </a:lnSpc>
            </a:pPr>
            <a:r>
              <a:rPr lang="tr-TR" sz="7200" dirty="0" smtClean="0">
                <a:solidFill>
                  <a:srgbClr val="FF0000"/>
                </a:solidFill>
              </a:rPr>
              <a:t>UYKU</a:t>
            </a:r>
          </a:p>
          <a:p>
            <a:pPr>
              <a:lnSpc>
                <a:spcPct val="90000"/>
              </a:lnSpc>
            </a:pPr>
            <a:endParaRPr lang="tr-TR" sz="7200" dirty="0" smtClean="0"/>
          </a:p>
          <a:p>
            <a:pPr>
              <a:lnSpc>
                <a:spcPct val="90000"/>
              </a:lnSpc>
            </a:pPr>
            <a:r>
              <a:rPr lang="tr-TR" sz="7200" dirty="0" smtClean="0"/>
              <a:t>Uyku çevresel uyaranların pek algılanmadığı farklı bir bilinçlilik durumu olarak tanımlanabilir.  </a:t>
            </a:r>
          </a:p>
          <a:p>
            <a:pPr>
              <a:lnSpc>
                <a:spcPct val="90000"/>
              </a:lnSpc>
            </a:pPr>
            <a:endParaRPr lang="tr-TR" sz="7200" dirty="0" smtClean="0"/>
          </a:p>
          <a:p>
            <a:pPr>
              <a:lnSpc>
                <a:spcPct val="90000"/>
              </a:lnSpc>
            </a:pPr>
            <a:r>
              <a:rPr lang="tr-TR" sz="7200" dirty="0" smtClean="0"/>
              <a:t>Komadan farkı:</a:t>
            </a:r>
          </a:p>
          <a:p>
            <a:pPr lvl="1">
              <a:lnSpc>
                <a:spcPct val="90000"/>
              </a:lnSpc>
            </a:pPr>
            <a:r>
              <a:rPr lang="tr-TR" sz="7200" dirty="0" smtClean="0"/>
              <a:t>bu durumun çok hızlı bir şekilde “düzelebilmesi” </a:t>
            </a:r>
          </a:p>
          <a:p>
            <a:pPr lvl="1">
              <a:lnSpc>
                <a:spcPct val="90000"/>
              </a:lnSpc>
            </a:pPr>
            <a:r>
              <a:rPr lang="tr-TR" sz="7200" dirty="0" smtClean="0"/>
              <a:t>kişinin uykulu olduğunu ve</a:t>
            </a:r>
          </a:p>
          <a:p>
            <a:pPr lvl="1">
              <a:lnSpc>
                <a:spcPct val="90000"/>
              </a:lnSpc>
            </a:pPr>
            <a:r>
              <a:rPr lang="tr-TR" sz="7200" dirty="0" smtClean="0"/>
              <a:t>uyuduğunu bilmesidir.</a:t>
            </a:r>
          </a:p>
          <a:p>
            <a:r>
              <a:rPr lang="tr-TR" sz="7200" dirty="0" smtClean="0"/>
              <a:t>Öğrenme, bellek oluşumu ve </a:t>
            </a:r>
            <a:r>
              <a:rPr lang="tr-TR" sz="7200" dirty="0" err="1" smtClean="0"/>
              <a:t>emosyonel</a:t>
            </a:r>
            <a:r>
              <a:rPr lang="tr-TR" sz="7200" dirty="0" smtClean="0"/>
              <a:t> düzenlemelerle uyku arasında bir ilişki olduğu bilinmektedir. </a:t>
            </a:r>
          </a:p>
          <a:p>
            <a:endParaRPr lang="tr-TR" sz="7200" dirty="0" smtClean="0"/>
          </a:p>
          <a:p>
            <a:r>
              <a:rPr lang="tr-TR" sz="7200" dirty="0" smtClean="0"/>
              <a:t>Uykunun kapalı göz kapaklarının ardında göz hareketlerinin olup olmamasına göre iki farklı dönemi vardır.</a:t>
            </a:r>
          </a:p>
          <a:p>
            <a:pPr lvl="2"/>
            <a:r>
              <a:rPr lang="tr-TR" sz="7200" dirty="0" smtClean="0"/>
              <a:t>NREM (hızlı olmayan göz hareketleri)</a:t>
            </a:r>
          </a:p>
          <a:p>
            <a:pPr lvl="2"/>
            <a:r>
              <a:rPr lang="tr-TR" sz="7200" dirty="0" smtClean="0"/>
              <a:t>REM (hızlı göz hareketleri</a:t>
            </a:r>
            <a:r>
              <a:rPr lang="tr-TR" sz="6400" dirty="0" smtClean="0"/>
              <a:t>)</a:t>
            </a:r>
            <a:endParaRPr lang="tr-TR" sz="6400" dirty="0"/>
          </a:p>
        </p:txBody>
      </p:sp>
      <p:sp>
        <p:nvSpPr>
          <p:cNvPr id="9" name="8 İçerik Yer Tutucusu"/>
          <p:cNvSpPr>
            <a:spLocks noGrp="1"/>
          </p:cNvSpPr>
          <p:nvPr>
            <p:ph sz="quarter" idx="4"/>
          </p:nvPr>
        </p:nvSpPr>
        <p:spPr>
          <a:xfrm>
            <a:off x="4427984" y="0"/>
            <a:ext cx="4329807" cy="5649491"/>
          </a:xfrm>
        </p:spPr>
        <p:txBody>
          <a:bodyPr>
            <a:noAutofit/>
          </a:bodyPr>
          <a:lstStyle/>
          <a:p>
            <a:r>
              <a:rPr lang="tr-TR" sz="1600" dirty="0" smtClean="0">
                <a:solidFill>
                  <a:srgbClr val="FF0000"/>
                </a:solidFill>
              </a:rPr>
              <a:t>NREM (yavaş dalga uykusu):</a:t>
            </a:r>
            <a:r>
              <a:rPr lang="tr-TR" sz="1600" dirty="0" smtClean="0"/>
              <a:t>EEG dalgaları yüksek </a:t>
            </a:r>
            <a:r>
              <a:rPr lang="tr-TR" sz="1600" dirty="0" err="1" smtClean="0"/>
              <a:t>amplitüdlü</a:t>
            </a:r>
            <a:r>
              <a:rPr lang="tr-TR" sz="1600" dirty="0" smtClean="0"/>
              <a:t> ve düşük frekanslıdır. </a:t>
            </a:r>
          </a:p>
          <a:p>
            <a:pPr lvl="1"/>
            <a:r>
              <a:rPr lang="tr-TR" sz="1600" dirty="0" smtClean="0"/>
              <a:t>Uykunun başlangıcında görülür.</a:t>
            </a:r>
          </a:p>
          <a:p>
            <a:pPr lvl="1"/>
            <a:r>
              <a:rPr lang="tr-TR" sz="1600" dirty="0" smtClean="0"/>
              <a:t>Her biri daha yavaş frekanslı ve daha yüksek </a:t>
            </a:r>
            <a:r>
              <a:rPr lang="tr-TR" sz="1600" dirty="0" err="1" smtClean="0"/>
              <a:t>amplitüdlü</a:t>
            </a:r>
            <a:r>
              <a:rPr lang="tr-TR" sz="1600" dirty="0" smtClean="0"/>
              <a:t> dalgalar olmak üzere 4 evreye ayrılır.</a:t>
            </a:r>
          </a:p>
          <a:p>
            <a:pPr lvl="1"/>
            <a:r>
              <a:rPr lang="tr-TR" sz="1600" dirty="0" smtClean="0"/>
              <a:t>30-40 </a:t>
            </a:r>
            <a:r>
              <a:rPr lang="tr-TR" sz="1600" dirty="0" err="1" smtClean="0"/>
              <a:t>dak</a:t>
            </a:r>
            <a:r>
              <a:rPr lang="tr-TR" sz="1600" dirty="0" smtClean="0"/>
              <a:t> süren dönem sonunda alarm ve uyanıklık sürecine benzer dalgalar ortaya çıkar Daha sonra  periyodik olarak tekrarlanır.</a:t>
            </a:r>
          </a:p>
          <a:p>
            <a:pPr lvl="1"/>
            <a:r>
              <a:rPr lang="tr-TR" sz="1600" dirty="0" smtClean="0"/>
              <a:t>İskelet  kaslarında </a:t>
            </a:r>
            <a:r>
              <a:rPr lang="tr-TR" sz="1600" dirty="0" err="1" smtClean="0"/>
              <a:t>tonus</a:t>
            </a:r>
            <a:r>
              <a:rPr lang="tr-TR" sz="1600" dirty="0" smtClean="0"/>
              <a:t> azalır.</a:t>
            </a:r>
          </a:p>
          <a:p>
            <a:pPr lvl="1"/>
            <a:r>
              <a:rPr lang="tr-TR" sz="1600" dirty="0" smtClean="0"/>
              <a:t>Ön hipofiz bezinden salgılanma artar.</a:t>
            </a:r>
          </a:p>
          <a:p>
            <a:pPr lvl="1"/>
            <a:r>
              <a:rPr lang="tr-TR" sz="1600" dirty="0" smtClean="0"/>
              <a:t>Kan basıncı, kalp hızı, solunum sıklığı azalır. </a:t>
            </a:r>
          </a:p>
          <a:p>
            <a:r>
              <a:rPr lang="tr-TR" sz="1600" dirty="0" smtClean="0">
                <a:solidFill>
                  <a:srgbClr val="FF0000"/>
                </a:solidFill>
              </a:rPr>
              <a:t>REM Uykusu: </a:t>
            </a:r>
          </a:p>
          <a:p>
            <a:pPr lvl="1"/>
            <a:r>
              <a:rPr lang="tr-TR" sz="1600" dirty="0" smtClean="0"/>
              <a:t>Göz ve solunum kasları dışında diğer iskelet kaslarında </a:t>
            </a:r>
            <a:r>
              <a:rPr lang="tr-TR" sz="1600" dirty="0" err="1" smtClean="0"/>
              <a:t>tonus</a:t>
            </a:r>
            <a:r>
              <a:rPr lang="tr-TR" sz="1600" dirty="0" smtClean="0"/>
              <a:t> kaybolur.</a:t>
            </a:r>
          </a:p>
          <a:p>
            <a:pPr lvl="1"/>
            <a:r>
              <a:rPr lang="tr-TR" sz="1600" dirty="0" smtClean="0"/>
              <a:t>Kan basıncı, kalp hızı, solunum sıklığında artma veya düzensizlik görülür.</a:t>
            </a:r>
          </a:p>
          <a:p>
            <a:pPr lvl="1"/>
            <a:r>
              <a:rPr lang="tr-TR" sz="1600" dirty="0" smtClean="0"/>
              <a:t>Uykunun </a:t>
            </a:r>
            <a:r>
              <a:rPr lang="tr-TR" sz="1600" dirty="0" err="1" smtClean="0"/>
              <a:t>başlagıçından</a:t>
            </a:r>
            <a:r>
              <a:rPr lang="tr-TR" sz="1600" dirty="0" smtClean="0"/>
              <a:t> 50-90 </a:t>
            </a:r>
            <a:r>
              <a:rPr lang="tr-TR" sz="1600" dirty="0" err="1" smtClean="0"/>
              <a:t>dak</a:t>
            </a:r>
            <a:r>
              <a:rPr lang="tr-TR" sz="1600" dirty="0" smtClean="0"/>
              <a:t> sonra başlar. 10 </a:t>
            </a:r>
            <a:r>
              <a:rPr lang="tr-TR" sz="1600" dirty="0" err="1" smtClean="0"/>
              <a:t>dak</a:t>
            </a:r>
            <a:r>
              <a:rPr lang="tr-TR" sz="1600" dirty="0" smtClean="0"/>
              <a:t> sürer.</a:t>
            </a:r>
          </a:p>
          <a:p>
            <a:pPr lvl="1"/>
            <a:r>
              <a:rPr lang="tr-TR" sz="1600" dirty="0" smtClean="0"/>
              <a:t>Dikkat içeriden gelen uyarılara  (rüya) yönelir.</a:t>
            </a:r>
          </a:p>
          <a:p>
            <a:pPr lvl="1"/>
            <a:r>
              <a:rPr lang="tr-TR" sz="1600" dirty="0" smtClean="0"/>
              <a:t>Dış uyarılara duyarsızlık meydana gelir</a:t>
            </a:r>
          </a:p>
          <a:p>
            <a:pPr lvl="1"/>
            <a:endParaRPr lang="tr-TR" sz="1600" dirty="0" smtClean="0"/>
          </a:p>
          <a:p>
            <a:pPr lvl="1"/>
            <a:endParaRPr lang="tr-TR" sz="16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İçerik Yer Tutucusu"/>
          <p:cNvSpPr>
            <a:spLocks noGrp="1"/>
          </p:cNvSpPr>
          <p:nvPr>
            <p:ph sz="half" idx="2"/>
          </p:nvPr>
        </p:nvSpPr>
        <p:spPr>
          <a:xfrm>
            <a:off x="457200" y="1484785"/>
            <a:ext cx="4906888" cy="504056"/>
          </a:xfrm>
        </p:spPr>
        <p:txBody>
          <a:bodyPr>
            <a:normAutofit fontScale="70000" lnSpcReduction="20000"/>
          </a:bodyPr>
          <a:lstStyle/>
          <a:p>
            <a:r>
              <a:rPr lang="tr-TR" dirty="0" smtClean="0"/>
              <a:t>Uyku sırasında EEG dalgalarındaki değişiklikler</a:t>
            </a:r>
            <a:endParaRPr lang="tr-TR" dirty="0"/>
          </a:p>
        </p:txBody>
      </p:sp>
      <p:pic>
        <p:nvPicPr>
          <p:cNvPr id="7" name="Picture 4" descr="http://img.webme.com/pic/g/gizliilimler/101940.jpeg"/>
          <p:cNvPicPr>
            <a:picLocks noGrp="1" noChangeAspect="1" noChangeArrowheads="1"/>
          </p:cNvPicPr>
          <p:nvPr>
            <p:ph type="pic" idx="1"/>
          </p:nvPr>
        </p:nvPicPr>
        <p:blipFill>
          <a:blip r:embed="rId2" cstate="print"/>
          <a:srcRect l="6769" r="6769"/>
          <a:stretch>
            <a:fillRect/>
          </a:stretch>
        </p:blipFill>
        <p:spPr bwMode="auto">
          <a:xfrm>
            <a:off x="539552" y="2492896"/>
            <a:ext cx="4104456" cy="3095749"/>
          </a:xfrm>
          <a:prstGeom prst="rect">
            <a:avLst/>
          </a:prstGeom>
          <a:noFill/>
        </p:spPr>
      </p:pic>
      <p:sp>
        <p:nvSpPr>
          <p:cNvPr id="10" name="9 İçerik Yer Tutucusu"/>
          <p:cNvSpPr>
            <a:spLocks noGrp="1"/>
          </p:cNvSpPr>
          <p:nvPr>
            <p:ph sz="quarter" idx="4"/>
          </p:nvPr>
        </p:nvSpPr>
        <p:spPr>
          <a:xfrm>
            <a:off x="5364088" y="548680"/>
            <a:ext cx="3322712" cy="5577483"/>
          </a:xfrm>
        </p:spPr>
        <p:txBody>
          <a:bodyPr>
            <a:normAutofit fontScale="62500" lnSpcReduction="20000"/>
          </a:bodyPr>
          <a:lstStyle/>
          <a:p>
            <a:r>
              <a:rPr lang="tr-TR" dirty="0" smtClean="0"/>
              <a:t>Uyku NREM uykusu ile başlar.Yattıktan ortalama 15–20 </a:t>
            </a:r>
            <a:r>
              <a:rPr lang="tr-TR" dirty="0" err="1" smtClean="0"/>
              <a:t>dk</a:t>
            </a:r>
            <a:r>
              <a:rPr lang="tr-TR" dirty="0" smtClean="0"/>
              <a:t> da kişi uykuya </a:t>
            </a:r>
          </a:p>
          <a:p>
            <a:r>
              <a:rPr lang="tr-TR" dirty="0" smtClean="0"/>
              <a:t>dalar. Sonraki 45-60 dakikada kişi derin uykuya </a:t>
            </a:r>
          </a:p>
          <a:p>
            <a:r>
              <a:rPr lang="tr-TR" dirty="0" smtClean="0"/>
              <a:t>dalar (Faz 3 ve 4). </a:t>
            </a:r>
          </a:p>
          <a:p>
            <a:r>
              <a:rPr lang="tr-TR" dirty="0" smtClean="0"/>
              <a:t>Evre 3 ve 4 derin uyku olarak adlandırılmaktadır. Bu dönemde kişinin uyandırılabilmesi için daha güçlü bir uyarana ihtiyaç duyulmaktadır.</a:t>
            </a:r>
          </a:p>
          <a:p>
            <a:r>
              <a:rPr lang="tr-TR" dirty="0" smtClean="0"/>
              <a:t>Gece ilerledikçe REM süreleri uzar ve derin NREM uykusunun 3. ve 4. dönemleri kaybolur. </a:t>
            </a:r>
          </a:p>
          <a:p>
            <a:r>
              <a:rPr lang="tr-TR" dirty="0" smtClean="0"/>
              <a:t>Gece ilerledikçe kişinin uykusu hafifler ve daha çok rüya görür. </a:t>
            </a:r>
          </a:p>
          <a:p>
            <a:r>
              <a:rPr lang="tr-TR" dirty="0" smtClean="0"/>
              <a:t>NREM ve REM uykuları yaklaşık olarak her 90-120 dakikada bir yinelenir.</a:t>
            </a:r>
          </a:p>
          <a:p>
            <a:r>
              <a:rPr lang="tr-TR" dirty="0" smtClean="0"/>
              <a:t>REM uykusu gece boyunca 4-6 kez tekrarlanır , her evresi 10-20 dakika sürer ve daha çok gecenin 3/4’lük bölümünde görülür. </a:t>
            </a:r>
          </a:p>
          <a:p>
            <a:r>
              <a:rPr lang="tr-TR" dirty="0" smtClean="0"/>
              <a:t>Derin uyku gecenin ilk 3/4’ündedir.</a:t>
            </a:r>
          </a:p>
          <a:p>
            <a:endParaRPr lang="tr-TR" dirty="0" smtClean="0"/>
          </a:p>
          <a:p>
            <a:endParaRPr lang="tr-T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İçerik Yer Tutucusu"/>
          <p:cNvSpPr>
            <a:spLocks noGrp="1"/>
          </p:cNvSpPr>
          <p:nvPr>
            <p:ph type="body" sz="half" idx="2"/>
          </p:nvPr>
        </p:nvSpPr>
        <p:spPr>
          <a:xfrm>
            <a:off x="0" y="404664"/>
            <a:ext cx="3635896" cy="5904656"/>
          </a:xfrm>
        </p:spPr>
        <p:txBody>
          <a:bodyPr>
            <a:normAutofit fontScale="25000" lnSpcReduction="20000"/>
          </a:bodyPr>
          <a:lstStyle/>
          <a:p>
            <a:r>
              <a:rPr lang="tr-TR" sz="5800" dirty="0" smtClean="0">
                <a:solidFill>
                  <a:srgbClr val="FF0000"/>
                </a:solidFill>
              </a:rPr>
              <a:t>Uyku-Uyanıklık süreci</a:t>
            </a:r>
          </a:p>
          <a:p>
            <a:pPr lvl="1"/>
            <a:r>
              <a:rPr lang="tr-TR" sz="6400" dirty="0" smtClean="0"/>
              <a:t>Uyku </a:t>
            </a:r>
            <a:r>
              <a:rPr lang="tr-TR" sz="6400" dirty="0" err="1" smtClean="0"/>
              <a:t>siklusu</a:t>
            </a:r>
            <a:r>
              <a:rPr lang="tr-TR" sz="6400" dirty="0" smtClean="0"/>
              <a:t> temel olarak  RAS tarafından kontrol edilir. </a:t>
            </a:r>
          </a:p>
          <a:p>
            <a:pPr lvl="1"/>
            <a:r>
              <a:rPr lang="tr-TR" sz="6400" dirty="0" smtClean="0"/>
              <a:t>Uyanıklık sürecinde </a:t>
            </a:r>
            <a:r>
              <a:rPr lang="tr-TR" sz="6400" dirty="0" err="1" smtClean="0"/>
              <a:t>noradrenalin</a:t>
            </a:r>
            <a:r>
              <a:rPr lang="tr-TR" sz="6400" dirty="0" smtClean="0"/>
              <a:t> ,</a:t>
            </a:r>
            <a:r>
              <a:rPr lang="tr-TR" sz="6400" dirty="0" err="1" smtClean="0"/>
              <a:t>serotonin</a:t>
            </a:r>
            <a:r>
              <a:rPr lang="tr-TR" sz="6400" dirty="0" smtClean="0"/>
              <a:t> salgılayan yolaklar baskındır.</a:t>
            </a:r>
          </a:p>
          <a:p>
            <a:pPr lvl="1"/>
            <a:r>
              <a:rPr lang="tr-TR" sz="6400" dirty="0" smtClean="0"/>
              <a:t>REM uykusunda </a:t>
            </a:r>
            <a:r>
              <a:rPr lang="tr-TR" sz="6400" dirty="0" err="1" smtClean="0"/>
              <a:t>asetilkolin</a:t>
            </a:r>
            <a:r>
              <a:rPr lang="tr-TR" sz="6400" dirty="0" smtClean="0"/>
              <a:t> salgılayan </a:t>
            </a:r>
            <a:r>
              <a:rPr lang="tr-TR" sz="6400" dirty="0" err="1" smtClean="0"/>
              <a:t>kolinerjik</a:t>
            </a:r>
            <a:r>
              <a:rPr lang="tr-TR" sz="6400" dirty="0" smtClean="0"/>
              <a:t> nöronların aktivitesi baskındır.</a:t>
            </a:r>
          </a:p>
          <a:p>
            <a:pPr lvl="1"/>
            <a:r>
              <a:rPr lang="tr-TR" sz="6400" dirty="0" smtClean="0"/>
              <a:t>NREM uykusunda ,ise bu iki merkezin aktivitesi orta bir yerdedir.</a:t>
            </a:r>
          </a:p>
          <a:p>
            <a:pPr lvl="1"/>
            <a:r>
              <a:rPr lang="tr-TR" sz="6400" dirty="0" smtClean="0"/>
              <a:t>Ayrıca </a:t>
            </a:r>
            <a:r>
              <a:rPr lang="tr-TR" sz="6400" dirty="0" err="1" smtClean="0"/>
              <a:t>hipotamusta</a:t>
            </a:r>
            <a:r>
              <a:rPr lang="tr-TR" sz="6400" dirty="0" smtClean="0"/>
              <a:t> bulunan </a:t>
            </a:r>
            <a:r>
              <a:rPr lang="tr-TR" sz="6400" dirty="0" err="1" smtClean="0"/>
              <a:t>preoptik</a:t>
            </a:r>
            <a:r>
              <a:rPr lang="tr-TR" sz="6400" dirty="0" smtClean="0"/>
              <a:t>  alan  inhibitör </a:t>
            </a:r>
            <a:r>
              <a:rPr lang="tr-TR" sz="6400" dirty="0" err="1" smtClean="0"/>
              <a:t>GABAerjik</a:t>
            </a:r>
            <a:r>
              <a:rPr lang="tr-TR" sz="6400" dirty="0" smtClean="0"/>
              <a:t>  nöronlarla  RAS etkileyerek NREM uykusunu tetikler.</a:t>
            </a:r>
          </a:p>
          <a:p>
            <a:pPr>
              <a:lnSpc>
                <a:spcPct val="90000"/>
              </a:lnSpc>
              <a:spcBef>
                <a:spcPct val="30000"/>
              </a:spcBef>
            </a:pPr>
            <a:r>
              <a:rPr lang="tr-TR" sz="6400" dirty="0" err="1" smtClean="0"/>
              <a:t>Hipotalamusta</a:t>
            </a:r>
            <a:r>
              <a:rPr lang="tr-TR" sz="6400" dirty="0" smtClean="0"/>
              <a:t> bulunan diğer bir </a:t>
            </a:r>
            <a:r>
              <a:rPr lang="tr-TR" sz="6400" dirty="0" err="1" smtClean="0"/>
              <a:t>nukleus</a:t>
            </a:r>
            <a:r>
              <a:rPr lang="tr-TR" sz="6400" dirty="0" smtClean="0"/>
              <a:t> </a:t>
            </a:r>
            <a:r>
              <a:rPr lang="tr-TR" sz="6400" dirty="0" err="1" smtClean="0"/>
              <a:t>Suprakiazmatik</a:t>
            </a:r>
            <a:r>
              <a:rPr lang="tr-TR" sz="6400" dirty="0" smtClean="0"/>
              <a:t> çekirdek ise uyku-uyanıklık sürecinin zamanlamasını ayarlar.</a:t>
            </a:r>
            <a:r>
              <a:rPr lang="tr-TR" sz="6400" b="1" dirty="0" smtClean="0"/>
              <a:t> </a:t>
            </a:r>
          </a:p>
          <a:p>
            <a:pPr lvl="1"/>
            <a:endParaRPr lang="tr-TR" sz="5600" dirty="0" smtClean="0"/>
          </a:p>
          <a:p>
            <a:endParaRPr lang="tr-TR" sz="4800" dirty="0" smtClean="0"/>
          </a:p>
          <a:p>
            <a:pPr lvl="1"/>
            <a:endParaRPr lang="tr-TR" sz="5600" dirty="0" smtClean="0"/>
          </a:p>
          <a:p>
            <a:pPr lvl="1"/>
            <a:endParaRPr lang="tr-TR" sz="2000" dirty="0" smtClean="0"/>
          </a:p>
          <a:p>
            <a:pPr lvl="1"/>
            <a:endParaRPr lang="tr-TR" sz="2000" dirty="0" smtClean="0"/>
          </a:p>
          <a:p>
            <a:pPr lvl="1"/>
            <a:endParaRPr lang="tr-TR" dirty="0" smtClean="0"/>
          </a:p>
          <a:p>
            <a:pPr lvl="1"/>
            <a:endParaRPr lang="tr-TR" sz="1200" dirty="0" smtClean="0"/>
          </a:p>
          <a:p>
            <a:pPr lvl="1"/>
            <a:endParaRPr lang="tr-TR" dirty="0" smtClean="0"/>
          </a:p>
          <a:p>
            <a:pPr lvl="1"/>
            <a:endParaRPr lang="tr-TR" sz="1200" dirty="0" smtClean="0"/>
          </a:p>
          <a:p>
            <a:pPr lvl="1"/>
            <a:endParaRPr lang="tr-TR" dirty="0" smtClean="0"/>
          </a:p>
          <a:p>
            <a:pPr lvl="1"/>
            <a:endParaRPr lang="tr-TR" sz="1200" dirty="0" smtClean="0"/>
          </a:p>
          <a:p>
            <a:pPr lvl="1"/>
            <a:endParaRPr lang="tr-TR" dirty="0" smtClean="0"/>
          </a:p>
          <a:p>
            <a:pPr lvl="1"/>
            <a:endParaRPr lang="tr-TR" sz="1200" dirty="0" smtClean="0"/>
          </a:p>
          <a:p>
            <a:pPr lvl="1"/>
            <a:endParaRPr lang="tr-TR" dirty="0" smtClean="0"/>
          </a:p>
        </p:txBody>
      </p:sp>
      <p:pic>
        <p:nvPicPr>
          <p:cNvPr id="7" name="Picture 3" descr="http://www.mfi.ku.dk/ppaulev/chapter4/images/fp4-2.jpg"/>
          <p:cNvPicPr>
            <a:picLocks noChangeAspect="1" noChangeArrowheads="1"/>
          </p:cNvPicPr>
          <p:nvPr/>
        </p:nvPicPr>
        <p:blipFill>
          <a:blip r:embed="rId2" cstate="print"/>
          <a:srcRect/>
          <a:stretch>
            <a:fillRect/>
          </a:stretch>
        </p:blipFill>
        <p:spPr bwMode="auto">
          <a:xfrm>
            <a:off x="4067944" y="1700808"/>
            <a:ext cx="4211960" cy="2160239"/>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Başlık"/>
          <p:cNvSpPr>
            <a:spLocks noGrp="1"/>
          </p:cNvSpPr>
          <p:nvPr>
            <p:ph type="title"/>
          </p:nvPr>
        </p:nvSpPr>
        <p:spPr/>
        <p:txBody>
          <a:bodyPr/>
          <a:lstStyle/>
          <a:p>
            <a:endParaRPr lang="tr-TR"/>
          </a:p>
        </p:txBody>
      </p:sp>
      <p:sp>
        <p:nvSpPr>
          <p:cNvPr id="6" name="5 İçerik Yer Tutucusu"/>
          <p:cNvSpPr>
            <a:spLocks noGrp="1"/>
          </p:cNvSpPr>
          <p:nvPr>
            <p:ph sz="half" idx="1"/>
          </p:nvPr>
        </p:nvSpPr>
        <p:spPr/>
        <p:txBody>
          <a:bodyPr>
            <a:normAutofit fontScale="62500" lnSpcReduction="20000"/>
          </a:bodyPr>
          <a:lstStyle/>
          <a:p>
            <a:r>
              <a:rPr lang="tr-TR" dirty="0" smtClean="0">
                <a:solidFill>
                  <a:srgbClr val="FF0000"/>
                </a:solidFill>
              </a:rPr>
              <a:t>Öğrenme</a:t>
            </a:r>
            <a:r>
              <a:rPr lang="tr-TR" dirty="0" smtClean="0"/>
              <a:t>:Bir davranışın deneyimlere göre değiştirebilme yeteneğini kazanmasına denir.</a:t>
            </a:r>
          </a:p>
          <a:p>
            <a:r>
              <a:rPr lang="tr-TR" dirty="0" smtClean="0">
                <a:solidFill>
                  <a:srgbClr val="FF0000"/>
                </a:solidFill>
              </a:rPr>
              <a:t>Bellek</a:t>
            </a:r>
            <a:r>
              <a:rPr lang="tr-TR" dirty="0" smtClean="0"/>
              <a:t>:Öğrenilen bilgilerin korunma ve depolanmasıdır. Bellek  2 ye ayrılır.</a:t>
            </a:r>
          </a:p>
          <a:p>
            <a:pPr lvl="1"/>
            <a:r>
              <a:rPr lang="tr-TR" dirty="0" err="1" smtClean="0"/>
              <a:t>Dekleratif</a:t>
            </a:r>
            <a:r>
              <a:rPr lang="tr-TR" dirty="0" smtClean="0"/>
              <a:t> (açıklamacı) bellek </a:t>
            </a:r>
          </a:p>
          <a:p>
            <a:r>
              <a:rPr lang="tr-TR" dirty="0" err="1" smtClean="0">
                <a:solidFill>
                  <a:srgbClr val="FF0000"/>
                </a:solidFill>
              </a:rPr>
              <a:t>Dekleratif</a:t>
            </a:r>
            <a:r>
              <a:rPr lang="tr-TR" dirty="0" smtClean="0">
                <a:solidFill>
                  <a:srgbClr val="FF0000"/>
                </a:solidFill>
              </a:rPr>
              <a:t> bellek</a:t>
            </a:r>
            <a:r>
              <a:rPr lang="tr-TR" dirty="0" smtClean="0"/>
              <a:t>: Bilinçli deneyimlerin akılda tutulması (kavramları ve olayların)  hatırlanmasıdır.</a:t>
            </a:r>
          </a:p>
          <a:p>
            <a:pPr lvl="1"/>
            <a:r>
              <a:rPr lang="tr-TR" dirty="0" err="1" smtClean="0"/>
              <a:t>Limbik</a:t>
            </a:r>
            <a:r>
              <a:rPr lang="tr-TR" dirty="0" smtClean="0"/>
              <a:t> sistem özellikle </a:t>
            </a:r>
            <a:r>
              <a:rPr lang="tr-TR" dirty="0" err="1" smtClean="0"/>
              <a:t>hipokampus</a:t>
            </a:r>
            <a:r>
              <a:rPr lang="tr-TR" dirty="0" smtClean="0"/>
              <a:t>, </a:t>
            </a:r>
            <a:r>
              <a:rPr lang="tr-TR" dirty="0" err="1" smtClean="0"/>
              <a:t>amigdala</a:t>
            </a:r>
            <a:r>
              <a:rPr lang="tr-TR" dirty="0" smtClean="0"/>
              <a:t> ve </a:t>
            </a:r>
            <a:r>
              <a:rPr lang="tr-TR" dirty="0" err="1" smtClean="0"/>
              <a:t>temporal</a:t>
            </a:r>
            <a:r>
              <a:rPr lang="tr-TR" dirty="0" smtClean="0"/>
              <a:t> lobların </a:t>
            </a:r>
            <a:r>
              <a:rPr lang="tr-TR" dirty="0" err="1" smtClean="0"/>
              <a:t>medial</a:t>
            </a:r>
            <a:r>
              <a:rPr lang="tr-TR" dirty="0" smtClean="0"/>
              <a:t> kısımları gereklidir.</a:t>
            </a:r>
          </a:p>
          <a:p>
            <a:r>
              <a:rPr lang="tr-TR" dirty="0" err="1" smtClean="0"/>
              <a:t>Prosedürel</a:t>
            </a:r>
            <a:r>
              <a:rPr lang="tr-TR" dirty="0" smtClean="0"/>
              <a:t> (beceri) </a:t>
            </a:r>
            <a:r>
              <a:rPr lang="tr-TR" dirty="0" err="1" smtClean="0"/>
              <a:t>bellek</a:t>
            </a:r>
            <a:r>
              <a:rPr lang="tr-TR" dirty="0" err="1" smtClean="0">
                <a:solidFill>
                  <a:srgbClr val="FF0000"/>
                </a:solidFill>
              </a:rPr>
              <a:t>Prosedürel</a:t>
            </a:r>
            <a:r>
              <a:rPr lang="tr-TR" dirty="0" smtClean="0">
                <a:solidFill>
                  <a:srgbClr val="FF0000"/>
                </a:solidFill>
              </a:rPr>
              <a:t> bellek</a:t>
            </a:r>
            <a:r>
              <a:rPr lang="tr-TR" dirty="0" smtClean="0"/>
              <a:t>: </a:t>
            </a:r>
          </a:p>
          <a:p>
            <a:pPr lvl="1"/>
            <a:r>
              <a:rPr lang="tr-TR" dirty="0" smtClean="0"/>
              <a:t>Beceri alışkanlık ve koşullu refleksleri kapsayan bir şeyin asıl yapılacağını bildiren ve öğrenilmiş </a:t>
            </a:r>
            <a:r>
              <a:rPr lang="tr-TR" dirty="0" err="1" smtClean="0"/>
              <a:t>emosyonel</a:t>
            </a:r>
            <a:r>
              <a:rPr lang="tr-TR" dirty="0" smtClean="0"/>
              <a:t> bilgileri içeren  bellektir.</a:t>
            </a:r>
          </a:p>
          <a:p>
            <a:pPr lvl="1"/>
            <a:r>
              <a:rPr lang="tr-TR" dirty="0" smtClean="0"/>
              <a:t>Duyusal ve motor korteks bazal çekirdekler, </a:t>
            </a:r>
            <a:r>
              <a:rPr lang="tr-TR" dirty="0" err="1" smtClean="0"/>
              <a:t>serebellumla</a:t>
            </a:r>
            <a:r>
              <a:rPr lang="tr-TR" dirty="0" smtClean="0"/>
              <a:t> oluşturulur.</a:t>
            </a:r>
          </a:p>
          <a:p>
            <a:pPr lvl="1"/>
            <a:endParaRPr lang="tr-TR" dirty="0"/>
          </a:p>
        </p:txBody>
      </p:sp>
      <p:sp>
        <p:nvSpPr>
          <p:cNvPr id="7" name="6 İçerik Yer Tutucusu"/>
          <p:cNvSpPr>
            <a:spLocks noGrp="1"/>
          </p:cNvSpPr>
          <p:nvPr>
            <p:ph sz="half" idx="2"/>
          </p:nvPr>
        </p:nvSpPr>
        <p:spPr/>
        <p:txBody>
          <a:bodyPr>
            <a:normAutofit fontScale="62500" lnSpcReduction="20000"/>
          </a:bodyPr>
          <a:lstStyle/>
          <a:p>
            <a:pPr lvl="1">
              <a:buNone/>
            </a:pPr>
            <a:endParaRPr lang="tr-TR" dirty="0" smtClean="0"/>
          </a:p>
          <a:p>
            <a:r>
              <a:rPr lang="tr-TR" dirty="0" smtClean="0"/>
              <a:t>Bellek süre açısından da sınıflandırılabilir.</a:t>
            </a:r>
          </a:p>
          <a:p>
            <a:pPr lvl="1"/>
            <a:r>
              <a:rPr lang="tr-TR" dirty="0" smtClean="0">
                <a:solidFill>
                  <a:srgbClr val="FF0000"/>
                </a:solidFill>
              </a:rPr>
              <a:t>Kısa süreli bellek</a:t>
            </a:r>
            <a:r>
              <a:rPr lang="tr-TR" dirty="0" smtClean="0"/>
              <a:t>: Saniyeler ile birkaç dakika süren  bellektir. </a:t>
            </a:r>
            <a:r>
              <a:rPr lang="tr-TR" dirty="0" err="1" smtClean="0"/>
              <a:t>Presinaptik</a:t>
            </a:r>
            <a:r>
              <a:rPr lang="tr-TR" dirty="0" smtClean="0"/>
              <a:t> nöronda aktivite artışı söz konusudur.</a:t>
            </a:r>
          </a:p>
          <a:p>
            <a:pPr lvl="2"/>
            <a:endParaRPr lang="tr-TR" dirty="0" smtClean="0"/>
          </a:p>
          <a:p>
            <a:pPr lvl="1"/>
            <a:r>
              <a:rPr lang="tr-TR" dirty="0" smtClean="0">
                <a:solidFill>
                  <a:srgbClr val="FF0000"/>
                </a:solidFill>
              </a:rPr>
              <a:t>Uzun süreli bellek</a:t>
            </a:r>
            <a:r>
              <a:rPr lang="tr-TR" dirty="0" smtClean="0"/>
              <a:t>:Kısa süreli belleğin günler veya aylarca depolanması ve sonra yeniden geri çağırılabilen  bellek haline gelmesidir.</a:t>
            </a:r>
          </a:p>
          <a:p>
            <a:pPr lvl="2"/>
            <a:r>
              <a:rPr lang="tr-TR" dirty="0" smtClean="0"/>
              <a:t>İkinci haberci sisteminde ve protein sentezinde değişiklik oluşur.</a:t>
            </a:r>
            <a:endParaRPr lang="tr-T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İçerik Yer Tutucusu"/>
          <p:cNvSpPr>
            <a:spLocks noGrp="1"/>
          </p:cNvSpPr>
          <p:nvPr>
            <p:ph sz="half" idx="2"/>
          </p:nvPr>
        </p:nvSpPr>
        <p:spPr>
          <a:xfrm>
            <a:off x="457200" y="980728"/>
            <a:ext cx="4040188" cy="5145435"/>
          </a:xfrm>
        </p:spPr>
        <p:txBody>
          <a:bodyPr>
            <a:normAutofit/>
          </a:bodyPr>
          <a:lstStyle/>
          <a:p>
            <a:r>
              <a:rPr lang="tr-TR" dirty="0" err="1" smtClean="0"/>
              <a:t>Serebral</a:t>
            </a:r>
            <a:r>
              <a:rPr lang="tr-TR" dirty="0" smtClean="0"/>
              <a:t> Baskınlık ve Lisan</a:t>
            </a:r>
          </a:p>
          <a:p>
            <a:pPr lvl="1"/>
            <a:r>
              <a:rPr lang="tr-TR" dirty="0" smtClean="0"/>
              <a:t>İki </a:t>
            </a:r>
            <a:r>
              <a:rPr lang="tr-TR" dirty="0" err="1" smtClean="0"/>
              <a:t>serebral</a:t>
            </a:r>
            <a:r>
              <a:rPr lang="tr-TR" dirty="0" smtClean="0"/>
              <a:t> </a:t>
            </a:r>
            <a:r>
              <a:rPr lang="tr-TR" dirty="0" err="1" smtClean="0"/>
              <a:t>hemisfer</a:t>
            </a:r>
            <a:r>
              <a:rPr lang="tr-TR" dirty="0" smtClean="0"/>
              <a:t> anatomik kimyasal, fonksiyonel olarak birbirinden farklıdır.</a:t>
            </a:r>
          </a:p>
          <a:p>
            <a:pPr lvl="2"/>
            <a:r>
              <a:rPr lang="tr-TR" dirty="0" smtClean="0"/>
              <a:t>Konuşulan ve yazılanı anlama,</a:t>
            </a:r>
          </a:p>
          <a:p>
            <a:pPr lvl="2"/>
            <a:r>
              <a:rPr lang="tr-TR" dirty="0" smtClean="0"/>
              <a:t>Konuşarak ,yazarak fikirleri ifade etme ile ilgili fonksiyonlar</a:t>
            </a:r>
          </a:p>
          <a:p>
            <a:pPr lvl="2"/>
            <a:r>
              <a:rPr lang="tr-TR" dirty="0" err="1" smtClean="0"/>
              <a:t>Ardaşık</a:t>
            </a:r>
            <a:r>
              <a:rPr lang="tr-TR" dirty="0" smtClean="0"/>
              <a:t> –çözümleyici işlemler bir </a:t>
            </a:r>
            <a:r>
              <a:rPr lang="tr-TR" dirty="0" err="1" smtClean="0"/>
              <a:t>hemisferde</a:t>
            </a:r>
            <a:r>
              <a:rPr lang="tr-TR" dirty="0" smtClean="0"/>
              <a:t> daha yoğun olarak kontrol edilir.</a:t>
            </a:r>
          </a:p>
          <a:p>
            <a:pPr lvl="2"/>
            <a:r>
              <a:rPr lang="tr-TR" dirty="0" smtClean="0"/>
              <a:t>Bu </a:t>
            </a:r>
            <a:r>
              <a:rPr lang="tr-TR" dirty="0" err="1" smtClean="0"/>
              <a:t>hemisfer</a:t>
            </a:r>
            <a:r>
              <a:rPr lang="tr-TR" dirty="0" smtClean="0"/>
              <a:t> sağ elini kullananlarda sol </a:t>
            </a:r>
            <a:r>
              <a:rPr lang="tr-TR" dirty="0" err="1" smtClean="0"/>
              <a:t>hemisferdir</a:t>
            </a:r>
            <a:r>
              <a:rPr lang="tr-TR" dirty="0" smtClean="0"/>
              <a:t>.</a:t>
            </a:r>
            <a:endParaRPr lang="tr-TR" dirty="0"/>
          </a:p>
        </p:txBody>
      </p:sp>
      <p:sp>
        <p:nvSpPr>
          <p:cNvPr id="11" name="10 İçerik Yer Tutucusu"/>
          <p:cNvSpPr>
            <a:spLocks noGrp="1"/>
          </p:cNvSpPr>
          <p:nvPr>
            <p:ph sz="quarter" idx="4"/>
          </p:nvPr>
        </p:nvSpPr>
        <p:spPr>
          <a:xfrm>
            <a:off x="4645025" y="1124744"/>
            <a:ext cx="4041775" cy="5001419"/>
          </a:xfrm>
        </p:spPr>
        <p:txBody>
          <a:bodyPr>
            <a:normAutofit fontScale="92500" lnSpcReduction="10000"/>
          </a:bodyPr>
          <a:lstStyle/>
          <a:p>
            <a:r>
              <a:rPr lang="tr-TR" dirty="0" smtClean="0"/>
              <a:t>Diğer </a:t>
            </a:r>
            <a:r>
              <a:rPr lang="tr-TR" dirty="0" err="1" smtClean="0"/>
              <a:t>hemisferde</a:t>
            </a:r>
            <a:r>
              <a:rPr lang="tr-TR" dirty="0" smtClean="0"/>
              <a:t> ise cisimlerin şekillerin ayırt edilmesi, müzik parçalarının tanınması gibi görsel- uzaysal ilişkilerde özelleşmiştir. </a:t>
            </a:r>
          </a:p>
          <a:p>
            <a:r>
              <a:rPr lang="tr-TR" dirty="0" smtClean="0"/>
              <a:t>Bu </a:t>
            </a:r>
            <a:r>
              <a:rPr lang="tr-TR" dirty="0" err="1" smtClean="0"/>
              <a:t>hemisferde</a:t>
            </a:r>
            <a:r>
              <a:rPr lang="tr-TR" dirty="0" smtClean="0"/>
              <a:t> bir hasar olursa </a:t>
            </a:r>
          </a:p>
          <a:p>
            <a:pPr lvl="1"/>
            <a:r>
              <a:rPr lang="tr-TR" dirty="0" smtClean="0"/>
              <a:t>cisimlere dokunarak tanıyamama </a:t>
            </a:r>
            <a:r>
              <a:rPr lang="tr-TR" dirty="0" err="1" smtClean="0">
                <a:solidFill>
                  <a:srgbClr val="FF0000"/>
                </a:solidFill>
              </a:rPr>
              <a:t>astereognozi</a:t>
            </a:r>
            <a:endParaRPr lang="tr-TR" dirty="0" smtClean="0">
              <a:solidFill>
                <a:srgbClr val="FF0000"/>
              </a:solidFill>
            </a:endParaRPr>
          </a:p>
          <a:p>
            <a:pPr lvl="1"/>
            <a:r>
              <a:rPr lang="tr-TR" dirty="0" smtClean="0"/>
              <a:t>Bir duyu yolunun sağlam olmasına karşın cisimleri bu yolu ile tanıyamama (</a:t>
            </a:r>
            <a:r>
              <a:rPr lang="tr-TR" dirty="0" smtClean="0">
                <a:solidFill>
                  <a:srgbClr val="FF0000"/>
                </a:solidFill>
              </a:rPr>
              <a:t>agnozi</a:t>
            </a:r>
            <a:r>
              <a:rPr lang="tr-TR" dirty="0" smtClean="0"/>
              <a:t>) meydana gelir.</a:t>
            </a:r>
          </a:p>
          <a:p>
            <a:pPr lvl="1"/>
            <a:r>
              <a:rPr lang="tr-TR" dirty="0" err="1" smtClean="0"/>
              <a:t>Parietal</a:t>
            </a:r>
            <a:r>
              <a:rPr lang="tr-TR" dirty="0" smtClean="0"/>
              <a:t> lob ile </a:t>
            </a:r>
            <a:r>
              <a:rPr lang="tr-TR" dirty="0" err="1" smtClean="0"/>
              <a:t>oksipital</a:t>
            </a:r>
            <a:r>
              <a:rPr lang="tr-TR" dirty="0" smtClean="0"/>
              <a:t> lobun komşu olduğu bölgede hasar meydana gelirse </a:t>
            </a:r>
            <a:r>
              <a:rPr lang="tr-TR" dirty="0" smtClean="0">
                <a:solidFill>
                  <a:srgbClr val="FF0000"/>
                </a:solidFill>
              </a:rPr>
              <a:t>dikkatsizlik</a:t>
            </a:r>
            <a:r>
              <a:rPr lang="tr-TR" dirty="0" smtClean="0"/>
              <a:t> ve </a:t>
            </a:r>
            <a:r>
              <a:rPr lang="tr-TR" dirty="0" smtClean="0">
                <a:solidFill>
                  <a:srgbClr val="FF0000"/>
                </a:solidFill>
              </a:rPr>
              <a:t>ihmal </a:t>
            </a:r>
            <a:r>
              <a:rPr lang="tr-TR" dirty="0" smtClean="0"/>
              <a:t>meydana gelir.</a:t>
            </a:r>
            <a:endParaRPr lang="tr-T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Başlık"/>
          <p:cNvSpPr>
            <a:spLocks noGrp="1"/>
          </p:cNvSpPr>
          <p:nvPr>
            <p:ph type="title"/>
          </p:nvPr>
        </p:nvSpPr>
        <p:spPr/>
        <p:txBody>
          <a:bodyPr/>
          <a:lstStyle/>
          <a:p>
            <a:r>
              <a:rPr lang="tr-TR" altLang="tr-TR" smtClean="0"/>
              <a:t>Vücut Hareketlerinin Kontrolü</a:t>
            </a:r>
          </a:p>
        </p:txBody>
      </p:sp>
      <p:sp>
        <p:nvSpPr>
          <p:cNvPr id="47107" name="2 İçerik Yer Tutucusu"/>
          <p:cNvSpPr>
            <a:spLocks noGrp="1"/>
          </p:cNvSpPr>
          <p:nvPr>
            <p:ph sz="half" idx="1"/>
          </p:nvPr>
        </p:nvSpPr>
        <p:spPr/>
        <p:txBody>
          <a:bodyPr/>
          <a:lstStyle/>
          <a:p>
            <a:r>
              <a:rPr lang="tr-TR" altLang="tr-TR" sz="1400" smtClean="0"/>
              <a:t>İskelet kasları  motor nöronlar tarafından kontrol edilir.</a:t>
            </a:r>
          </a:p>
          <a:p>
            <a:r>
              <a:rPr lang="tr-TR" altLang="tr-TR" sz="1400" smtClean="0"/>
              <a:t>Motor nöronlar bir hiyeraşik düzen içinde görev yaparlar.</a:t>
            </a:r>
          </a:p>
          <a:p>
            <a:pPr lvl="2"/>
            <a:r>
              <a:rPr lang="tr-TR" altLang="tr-TR" sz="1400" smtClean="0"/>
              <a:t>Yüksek düzey: Hareketin niyetini tanımlar</a:t>
            </a:r>
          </a:p>
          <a:p>
            <a:pPr lvl="2"/>
            <a:r>
              <a:rPr lang="tr-TR" altLang="tr-TR" sz="1400" smtClean="0"/>
              <a:t>Orta düzey:Bir motor program oluşturur. </a:t>
            </a:r>
          </a:p>
          <a:p>
            <a:pPr lvl="3"/>
            <a:r>
              <a:rPr lang="tr-TR" altLang="tr-TR" sz="1200" smtClean="0"/>
              <a:t>Vücut postürünü gösteren duyusal bilgiyide katarak planlanan hareket için gereken postür ve hareketi belirler </a:t>
            </a:r>
          </a:p>
          <a:p>
            <a:pPr lvl="2"/>
            <a:r>
              <a:rPr lang="tr-TR" altLang="tr-TR" sz="1400" smtClean="0"/>
              <a:t>Alt düzey: Hangi motor nöronların uyarılacağını belirler.</a:t>
            </a:r>
          </a:p>
          <a:p>
            <a:pPr lvl="1"/>
            <a:r>
              <a:rPr lang="tr-TR" altLang="tr-TR" sz="1400" smtClean="0"/>
              <a:t>Hareket ilerlerken kasların ne yaptığı bilgi motor kontrol merkezlerine geribildirim sağlar ve programda düzeltmeler yapılır.</a:t>
            </a:r>
          </a:p>
          <a:p>
            <a:pPr lvl="1"/>
            <a:endParaRPr lang="tr-TR" altLang="tr-TR" sz="2000" smtClean="0"/>
          </a:p>
        </p:txBody>
      </p:sp>
      <p:pic>
        <p:nvPicPr>
          <p:cNvPr id="47108" name="Picture 2" descr="C:\Users\farmokoloji\Pictures\Taramalarım\2013-11 (Kas)\tarama0015.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8200" y="2755900"/>
            <a:ext cx="3810000" cy="2565400"/>
          </a:xfrm>
        </p:spPr>
      </p:pic>
    </p:spTree>
    <p:extLst>
      <p:ext uri="{BB962C8B-B14F-4D97-AF65-F5344CB8AC3E}">
        <p14:creationId xmlns:p14="http://schemas.microsoft.com/office/powerpoint/2010/main" val="11503590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1 Başlık"/>
          <p:cNvSpPr>
            <a:spLocks noGrp="1"/>
          </p:cNvSpPr>
          <p:nvPr>
            <p:ph type="title"/>
          </p:nvPr>
        </p:nvSpPr>
        <p:spPr/>
        <p:txBody>
          <a:bodyPr/>
          <a:lstStyle/>
          <a:p>
            <a:endParaRPr lang="tr-TR" altLang="tr-TR" smtClean="0"/>
          </a:p>
        </p:txBody>
      </p:sp>
      <p:pic>
        <p:nvPicPr>
          <p:cNvPr id="48131" name="Picture 2" descr="C:\Users\farmokoloji\Pictures\Taramalarım\2013-11 (Kas)\tarama0014.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123950" y="1981200"/>
            <a:ext cx="2933700" cy="4114800"/>
          </a:xfrm>
        </p:spPr>
      </p:pic>
      <p:pic>
        <p:nvPicPr>
          <p:cNvPr id="48132" name="Picture 2" descr="C:\Users\farmokoloji\Pictures\Taramalarım\2013-11 (Kas)\tarama0017.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79988" y="1981200"/>
            <a:ext cx="3146425" cy="4114800"/>
          </a:xfrm>
        </p:spPr>
      </p:pic>
    </p:spTree>
    <p:extLst>
      <p:ext uri="{BB962C8B-B14F-4D97-AF65-F5344CB8AC3E}">
        <p14:creationId xmlns:p14="http://schemas.microsoft.com/office/powerpoint/2010/main" val="14772289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4 Başlık"/>
          <p:cNvSpPr>
            <a:spLocks noGrp="1"/>
          </p:cNvSpPr>
          <p:nvPr>
            <p:ph type="title"/>
          </p:nvPr>
        </p:nvSpPr>
        <p:spPr/>
        <p:txBody>
          <a:bodyPr/>
          <a:lstStyle/>
          <a:p>
            <a:endParaRPr lang="tr-TR" altLang="tr-TR" smtClean="0"/>
          </a:p>
        </p:txBody>
      </p:sp>
      <p:sp>
        <p:nvSpPr>
          <p:cNvPr id="49155" name="4 İçerik Yer Tutucusu"/>
          <p:cNvSpPr>
            <a:spLocks noGrp="1"/>
          </p:cNvSpPr>
          <p:nvPr>
            <p:ph idx="1"/>
          </p:nvPr>
        </p:nvSpPr>
        <p:spPr/>
        <p:txBody>
          <a:bodyPr/>
          <a:lstStyle/>
          <a:p>
            <a:r>
              <a:rPr lang="tr-TR" altLang="tr-TR" sz="2000" b="1" smtClean="0">
                <a:solidFill>
                  <a:srgbClr val="FF3300"/>
                </a:solidFill>
              </a:rPr>
              <a:t>İnici yollar (kortikospinal yol):</a:t>
            </a:r>
            <a:r>
              <a:rPr lang="tr-TR" altLang="tr-TR" sz="2000" b="1" smtClean="0"/>
              <a:t> </a:t>
            </a:r>
            <a:r>
              <a:rPr lang="tr-TR" altLang="tr-TR" sz="2000" smtClean="0"/>
              <a:t>istemli hareketlerin yapılmasını sağlayan bu yollara pramidal yol da denir. </a:t>
            </a:r>
          </a:p>
          <a:p>
            <a:pPr>
              <a:buFontTx/>
              <a:buNone/>
            </a:pPr>
            <a:endParaRPr lang="tr-TR" altLang="tr-TR" sz="2000" smtClean="0"/>
          </a:p>
          <a:p>
            <a:r>
              <a:rPr lang="tr-TR" altLang="tr-TR" sz="2000" smtClean="0"/>
              <a:t>Pramidal sistem gövdeleri beyin korteksinde yer alan, aksonları medulla oblongatadaki pramislerden geçerek medulla spinaliste kortikospinal traktusu yapan nöronlardan oluşmuştur ve bu yollar ikiye ayrılır.</a:t>
            </a:r>
          </a:p>
        </p:txBody>
      </p:sp>
    </p:spTree>
    <p:extLst>
      <p:ext uri="{BB962C8B-B14F-4D97-AF65-F5344CB8AC3E}">
        <p14:creationId xmlns:p14="http://schemas.microsoft.com/office/powerpoint/2010/main" val="29404757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1 Başlık"/>
          <p:cNvSpPr>
            <a:spLocks noGrp="1"/>
          </p:cNvSpPr>
          <p:nvPr>
            <p:ph type="title"/>
          </p:nvPr>
        </p:nvSpPr>
        <p:spPr/>
        <p:txBody>
          <a:bodyPr/>
          <a:lstStyle/>
          <a:p>
            <a:endParaRPr lang="tr-TR" altLang="tr-TR" smtClean="0"/>
          </a:p>
        </p:txBody>
      </p:sp>
      <p:sp>
        <p:nvSpPr>
          <p:cNvPr id="50179" name="2 İçerik Yer Tutucusu"/>
          <p:cNvSpPr>
            <a:spLocks noGrp="1"/>
          </p:cNvSpPr>
          <p:nvPr>
            <p:ph sz="half" idx="1"/>
          </p:nvPr>
        </p:nvSpPr>
        <p:spPr/>
        <p:txBody>
          <a:bodyPr/>
          <a:lstStyle/>
          <a:p>
            <a:r>
              <a:rPr lang="tr-TR" altLang="tr-TR" sz="1600" b="1" smtClean="0">
                <a:solidFill>
                  <a:srgbClr val="FF3300"/>
                </a:solidFill>
              </a:rPr>
              <a:t>1.Lateral kortikospinal yol:</a:t>
            </a:r>
            <a:r>
              <a:rPr lang="tr-TR" altLang="tr-TR" sz="1600" b="1" smtClean="0"/>
              <a:t>  lateral kortikospinal yol istemli  hareketlerin gerçekleştirildiği en önemli yoldur. Medulla oblongatada çaprazlaşarak karşı tarafa geçer ve ilgili segmentte medulla spinalisin ön boynuzundaki ikinci motor nöronla sinaps yaparak distal ekstremite kaslarına ve beceri isteyen hareketlerle ilgili kaslara ulaşır.</a:t>
            </a:r>
          </a:p>
          <a:p>
            <a:r>
              <a:rPr lang="tr-TR" altLang="tr-TR" sz="1800" b="1" smtClean="0">
                <a:solidFill>
                  <a:srgbClr val="FF3300"/>
                </a:solidFill>
              </a:rPr>
              <a:t>2.Anteriyor kortikospinal yol:</a:t>
            </a:r>
            <a:r>
              <a:rPr lang="tr-TR" altLang="tr-TR" sz="1800" b="1" smtClean="0"/>
              <a:t> medulla oblongatada çaprazlaşmadan ilgili segmente inerek çaprazlaşır ve boyun, gövde kaslarını innerve eder.</a:t>
            </a:r>
          </a:p>
          <a:p>
            <a:endParaRPr lang="tr-TR" altLang="tr-TR" b="1" smtClean="0"/>
          </a:p>
          <a:p>
            <a:endParaRPr lang="tr-TR" altLang="tr-TR" smtClean="0"/>
          </a:p>
          <a:p>
            <a:endParaRPr lang="tr-TR" altLang="tr-TR" smtClean="0"/>
          </a:p>
        </p:txBody>
      </p:sp>
      <p:pic>
        <p:nvPicPr>
          <p:cNvPr id="50180" name="Picture 2" descr="C:\Users\farmokoloji\Pictures\Taramalarım\2013-11 (Kas)\tarama0016.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186363" y="1981200"/>
            <a:ext cx="2733675" cy="4114800"/>
          </a:xfrm>
        </p:spPr>
      </p:pic>
    </p:spTree>
    <p:extLst>
      <p:ext uri="{BB962C8B-B14F-4D97-AF65-F5344CB8AC3E}">
        <p14:creationId xmlns:p14="http://schemas.microsoft.com/office/powerpoint/2010/main" val="25577188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Başlık"/>
          <p:cNvSpPr>
            <a:spLocks noGrp="1"/>
          </p:cNvSpPr>
          <p:nvPr>
            <p:ph type="title"/>
          </p:nvPr>
        </p:nvSpPr>
        <p:spPr/>
        <p:txBody>
          <a:bodyPr/>
          <a:lstStyle/>
          <a:p>
            <a:endParaRPr lang="tr-TR" altLang="tr-TR" smtClean="0"/>
          </a:p>
        </p:txBody>
      </p:sp>
      <p:sp>
        <p:nvSpPr>
          <p:cNvPr id="52227" name="2 İçerik Yer Tutucusu"/>
          <p:cNvSpPr>
            <a:spLocks noGrp="1"/>
          </p:cNvSpPr>
          <p:nvPr>
            <p:ph idx="1"/>
          </p:nvPr>
        </p:nvSpPr>
        <p:spPr/>
        <p:txBody>
          <a:bodyPr/>
          <a:lstStyle/>
          <a:p>
            <a:r>
              <a:rPr lang="tr-TR" altLang="tr-TR" sz="2400" smtClean="0"/>
              <a:t>Postür ve dengenin korunması gözler vestibüler aygıt, somatik propriyoreseptörlerden gelen girdilere bağlıdır.</a:t>
            </a:r>
          </a:p>
          <a:p>
            <a:r>
              <a:rPr lang="tr-TR" altLang="tr-TR" sz="2400" smtClean="0"/>
              <a:t>Dengeyi korumak için vücudun ağırlık merkezi vücut tabanı üzerinde kalmalıdır.</a:t>
            </a:r>
          </a:p>
        </p:txBody>
      </p:sp>
    </p:spTree>
    <p:extLst>
      <p:ext uri="{BB962C8B-B14F-4D97-AF65-F5344CB8AC3E}">
        <p14:creationId xmlns:p14="http://schemas.microsoft.com/office/powerpoint/2010/main" val="2653456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sz="half" idx="1"/>
          </p:nvPr>
        </p:nvSpPr>
        <p:spPr/>
        <p:txBody>
          <a:bodyPr/>
          <a:lstStyle/>
          <a:p>
            <a:pPr>
              <a:defRPr/>
            </a:pPr>
            <a:r>
              <a:rPr lang="tr-TR" dirty="0" smtClean="0"/>
              <a:t>Duysal reseptörleri aktive eden enerji formuna </a:t>
            </a:r>
            <a:r>
              <a:rPr lang="tr-TR" dirty="0" smtClean="0">
                <a:solidFill>
                  <a:srgbClr val="FF0000"/>
                </a:solidFill>
              </a:rPr>
              <a:t>uyaran </a:t>
            </a:r>
            <a:r>
              <a:rPr lang="tr-TR" dirty="0" smtClean="0"/>
              <a:t>(</a:t>
            </a:r>
            <a:r>
              <a:rPr lang="tr-TR" dirty="0" err="1" smtClean="0"/>
              <a:t>stimulus</a:t>
            </a:r>
            <a:r>
              <a:rPr lang="tr-TR" dirty="0" smtClean="0"/>
              <a:t>) denir.</a:t>
            </a:r>
          </a:p>
          <a:p>
            <a:pPr>
              <a:defRPr/>
            </a:pPr>
            <a:r>
              <a:rPr lang="tr-TR" dirty="0" smtClean="0"/>
              <a:t>Bir uyaranın reseptör potansiyeli şeklinde elektriksel bir yanıta dönüştürülme sürecine </a:t>
            </a:r>
            <a:r>
              <a:rPr lang="tr-TR" dirty="0" smtClean="0">
                <a:solidFill>
                  <a:srgbClr val="FF0000"/>
                </a:solidFill>
              </a:rPr>
              <a:t>duysal </a:t>
            </a:r>
            <a:r>
              <a:rPr lang="tr-TR" dirty="0" err="1" smtClean="0">
                <a:solidFill>
                  <a:srgbClr val="FF0000"/>
                </a:solidFill>
              </a:rPr>
              <a:t>transdüksiyon</a:t>
            </a:r>
            <a:r>
              <a:rPr lang="tr-TR" dirty="0" smtClean="0">
                <a:solidFill>
                  <a:srgbClr val="FF0000"/>
                </a:solidFill>
              </a:rPr>
              <a:t> </a:t>
            </a:r>
            <a:r>
              <a:rPr lang="tr-TR" dirty="0" smtClean="0"/>
              <a:t>denir.</a:t>
            </a:r>
          </a:p>
          <a:p>
            <a:endParaRPr lang="tr-TR" dirty="0"/>
          </a:p>
        </p:txBody>
      </p:sp>
      <p:sp>
        <p:nvSpPr>
          <p:cNvPr id="4" name="3 İçerik Yer Tutucusu"/>
          <p:cNvSpPr>
            <a:spLocks noGrp="1"/>
          </p:cNvSpPr>
          <p:nvPr>
            <p:ph sz="half" idx="2"/>
          </p:nvPr>
        </p:nvSpPr>
        <p:spPr/>
        <p:txBody>
          <a:bodyPr/>
          <a:lstStyle/>
          <a:p>
            <a:pPr>
              <a:defRPr/>
            </a:pPr>
            <a:r>
              <a:rPr lang="tr-TR" dirty="0" smtClean="0"/>
              <a:t>Reseptörler duyarlı oldukları enerji formlarına göre sınıflandırabilir.</a:t>
            </a:r>
          </a:p>
          <a:p>
            <a:pPr lvl="1">
              <a:defRPr/>
            </a:pPr>
            <a:r>
              <a:rPr lang="tr-TR" dirty="0" err="1" smtClean="0"/>
              <a:t>Mekanoreseptörler</a:t>
            </a:r>
            <a:endParaRPr lang="tr-TR" dirty="0" smtClean="0"/>
          </a:p>
          <a:p>
            <a:pPr lvl="1">
              <a:defRPr/>
            </a:pPr>
            <a:r>
              <a:rPr lang="tr-TR" dirty="0" err="1" smtClean="0"/>
              <a:t>Termoreseptörler</a:t>
            </a:r>
            <a:endParaRPr lang="tr-TR" dirty="0" smtClean="0"/>
          </a:p>
          <a:p>
            <a:pPr lvl="1">
              <a:defRPr/>
            </a:pPr>
            <a:r>
              <a:rPr lang="tr-TR" dirty="0" err="1" smtClean="0"/>
              <a:t>Fotoreseptörler</a:t>
            </a:r>
            <a:endParaRPr lang="tr-TR" dirty="0" smtClean="0"/>
          </a:p>
          <a:p>
            <a:pPr lvl="1">
              <a:defRPr/>
            </a:pPr>
            <a:r>
              <a:rPr lang="tr-TR" dirty="0" err="1" smtClean="0"/>
              <a:t>Kemoreseptörler</a:t>
            </a:r>
            <a:endParaRPr lang="tr-TR" dirty="0" smtClean="0"/>
          </a:p>
          <a:p>
            <a:pPr lvl="1">
              <a:defRPr/>
            </a:pPr>
            <a:r>
              <a:rPr lang="tr-TR" dirty="0" err="1" smtClean="0"/>
              <a:t>Nosiseptörler</a:t>
            </a:r>
            <a:endParaRPr lang="tr-TR" dirty="0" smtClean="0"/>
          </a:p>
          <a:p>
            <a:endParaRPr lang="tr-T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dirty="0"/>
          </a:p>
        </p:txBody>
      </p:sp>
      <p:sp>
        <p:nvSpPr>
          <p:cNvPr id="3" name="2 İçerik Yer Tutucusu"/>
          <p:cNvSpPr>
            <a:spLocks noGrp="1"/>
          </p:cNvSpPr>
          <p:nvPr>
            <p:ph sz="half" idx="1"/>
          </p:nvPr>
        </p:nvSpPr>
        <p:spPr/>
        <p:txBody>
          <a:bodyPr/>
          <a:lstStyle/>
          <a:p>
            <a:r>
              <a:rPr lang="tr-TR" dirty="0" err="1" smtClean="0">
                <a:solidFill>
                  <a:srgbClr val="FF0000"/>
                </a:solidFill>
              </a:rPr>
              <a:t>Mekanoreseptörler</a:t>
            </a:r>
            <a:r>
              <a:rPr lang="tr-TR" dirty="0" smtClean="0">
                <a:solidFill>
                  <a:srgbClr val="FF0000"/>
                </a:solidFill>
              </a:rPr>
              <a:t>:</a:t>
            </a:r>
          </a:p>
          <a:p>
            <a:pPr lvl="1"/>
            <a:r>
              <a:rPr lang="tr-TR" dirty="0" smtClean="0"/>
              <a:t>Basınç ve gerilme gibi mekanik uyaranlara duyarlıdır.</a:t>
            </a:r>
          </a:p>
          <a:p>
            <a:pPr lvl="1"/>
            <a:r>
              <a:rPr lang="tr-TR" dirty="0" smtClean="0"/>
              <a:t>Dokunma kan basıncı, kas gerimi gibi birçok duysal bilginin ortaya çıkmasından sorumludurlar. </a:t>
            </a:r>
            <a:endParaRPr lang="tr-TR" dirty="0"/>
          </a:p>
        </p:txBody>
      </p:sp>
      <p:pic>
        <p:nvPicPr>
          <p:cNvPr id="5" name="Picture 6" descr="http://brainmind.com/images/SkinReceptors020.jpg"/>
          <p:cNvPicPr>
            <a:picLocks noGrp="1" noChangeAspect="1" noChangeArrowheads="1"/>
          </p:cNvPicPr>
          <p:nvPr>
            <p:ph sz="half" idx="2"/>
          </p:nvPr>
        </p:nvPicPr>
        <p:blipFill>
          <a:blip r:embed="rId2" cstate="print"/>
          <a:srcRect/>
          <a:stretch>
            <a:fillRect/>
          </a:stretch>
        </p:blipFill>
        <p:spPr>
          <a:xfrm>
            <a:off x="4648200" y="2481924"/>
            <a:ext cx="4038600" cy="2762515"/>
          </a:xfr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type="body" sz="half" idx="2"/>
          </p:nvPr>
        </p:nvSpPr>
        <p:spPr>
          <a:xfrm>
            <a:off x="0" y="1340768"/>
            <a:ext cx="4139952" cy="3168352"/>
          </a:xfrm>
        </p:spPr>
        <p:txBody>
          <a:bodyPr>
            <a:normAutofit fontScale="92500" lnSpcReduction="10000"/>
          </a:bodyPr>
          <a:lstStyle/>
          <a:p>
            <a:pPr>
              <a:buNone/>
            </a:pPr>
            <a:r>
              <a:rPr lang="tr-TR" sz="1600" dirty="0" err="1" smtClean="0">
                <a:solidFill>
                  <a:srgbClr val="FF0000"/>
                </a:solidFill>
              </a:rPr>
              <a:t>Termo</a:t>
            </a:r>
            <a:r>
              <a:rPr lang="tr-TR" sz="1600" dirty="0" smtClean="0">
                <a:solidFill>
                  <a:srgbClr val="FF0000"/>
                </a:solidFill>
              </a:rPr>
              <a:t> reseptörler</a:t>
            </a:r>
            <a:r>
              <a:rPr lang="tr-TR" sz="1600" dirty="0" smtClean="0"/>
              <a:t>:</a:t>
            </a:r>
          </a:p>
          <a:p>
            <a:pPr>
              <a:buNone/>
            </a:pPr>
            <a:r>
              <a:rPr lang="tr-TR" sz="1600" dirty="0" smtClean="0"/>
              <a:t>Sıcak (</a:t>
            </a:r>
            <a:r>
              <a:rPr lang="tr-TR" sz="1600" dirty="0" err="1" smtClean="0"/>
              <a:t>Ruffini</a:t>
            </a:r>
            <a:r>
              <a:rPr lang="tr-TR" sz="1600" dirty="0" smtClean="0"/>
              <a:t>) ve soğuk (</a:t>
            </a:r>
            <a:r>
              <a:rPr lang="tr-TR" sz="1600" dirty="0" err="1" smtClean="0"/>
              <a:t>Krause</a:t>
            </a:r>
            <a:r>
              <a:rPr lang="tr-TR" sz="1600" dirty="0" smtClean="0"/>
              <a:t>)duyusuna duyarlıdır.</a:t>
            </a:r>
          </a:p>
          <a:p>
            <a:pPr>
              <a:buNone/>
            </a:pPr>
            <a:endParaRPr lang="tr-TR" dirty="0" smtClean="0"/>
          </a:p>
          <a:p>
            <a:pPr>
              <a:buNone/>
            </a:pPr>
            <a:endParaRPr lang="tr-TR" dirty="0" smtClean="0"/>
          </a:p>
          <a:p>
            <a:pPr>
              <a:buNone/>
            </a:pPr>
            <a:endParaRPr lang="tr-TR" dirty="0" smtClean="0"/>
          </a:p>
          <a:p>
            <a:pPr>
              <a:buNone/>
            </a:pPr>
            <a:endParaRPr lang="tr-TR" dirty="0" smtClean="0"/>
          </a:p>
          <a:p>
            <a:pPr>
              <a:buNone/>
            </a:pPr>
            <a:endParaRPr lang="tr-TR" dirty="0" smtClean="0"/>
          </a:p>
          <a:p>
            <a:pPr>
              <a:buNone/>
            </a:pPr>
            <a:endParaRPr lang="tr-TR" dirty="0" smtClean="0"/>
          </a:p>
          <a:p>
            <a:pPr>
              <a:buNone/>
            </a:pPr>
            <a:endParaRPr lang="tr-TR" dirty="0" smtClean="0"/>
          </a:p>
          <a:p>
            <a:pPr>
              <a:buNone/>
            </a:pPr>
            <a:r>
              <a:rPr lang="tr-TR" sz="1800" dirty="0" err="1" smtClean="0">
                <a:solidFill>
                  <a:srgbClr val="FF0000"/>
                </a:solidFill>
              </a:rPr>
              <a:t>Fotoreseptörler</a:t>
            </a:r>
            <a:r>
              <a:rPr lang="tr-TR" sz="1800" dirty="0" smtClean="0">
                <a:solidFill>
                  <a:srgbClr val="FF0000"/>
                </a:solidFill>
              </a:rPr>
              <a:t>:</a:t>
            </a:r>
          </a:p>
          <a:p>
            <a:pPr>
              <a:buNone/>
            </a:pPr>
            <a:r>
              <a:rPr lang="tr-TR" sz="1800" dirty="0" smtClean="0"/>
              <a:t>Belirli ışık dalga boylarına yanıt verirler.</a:t>
            </a:r>
          </a:p>
          <a:p>
            <a:pPr>
              <a:buNone/>
            </a:pPr>
            <a:r>
              <a:rPr lang="tr-TR" sz="1800" dirty="0" smtClean="0"/>
              <a:t>Koni ve basiller</a:t>
            </a:r>
            <a:endParaRPr lang="tr-TR" sz="1800" dirty="0"/>
          </a:p>
        </p:txBody>
      </p:sp>
      <p:pic>
        <p:nvPicPr>
          <p:cNvPr id="95234" name="Picture 2" descr="http://konuanlatim.com/wp-content/uploads/2012/05/62.gif"/>
          <p:cNvPicPr>
            <a:picLocks noGrp="1" noChangeAspect="1" noChangeArrowheads="1"/>
          </p:cNvPicPr>
          <p:nvPr>
            <p:ph type="pic" idx="1"/>
          </p:nvPr>
        </p:nvPicPr>
        <p:blipFill>
          <a:blip r:embed="rId2" cstate="print"/>
          <a:srcRect t="26206" b="26206"/>
          <a:stretch>
            <a:fillRect/>
          </a:stretch>
        </p:blipFill>
        <p:spPr bwMode="auto">
          <a:xfrm>
            <a:off x="4860032" y="612775"/>
            <a:ext cx="3744416" cy="2384177"/>
          </a:xfrm>
          <a:prstGeom prst="rect">
            <a:avLst/>
          </a:prstGeom>
          <a:noFill/>
        </p:spPr>
      </p:pic>
      <p:pic>
        <p:nvPicPr>
          <p:cNvPr id="95236" name="Picture 4" descr="http://www.oytunerbas.com.tr/wp-content/uploads/2014/05/basil.png"/>
          <p:cNvPicPr>
            <a:picLocks noChangeAspect="1" noChangeArrowheads="1"/>
          </p:cNvPicPr>
          <p:nvPr/>
        </p:nvPicPr>
        <p:blipFill>
          <a:blip r:embed="rId3" cstate="print"/>
          <a:srcRect/>
          <a:stretch>
            <a:fillRect/>
          </a:stretch>
        </p:blipFill>
        <p:spPr bwMode="auto">
          <a:xfrm>
            <a:off x="4572000" y="3717032"/>
            <a:ext cx="4330452" cy="252028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Başlık"/>
          <p:cNvSpPr>
            <a:spLocks noGrp="1"/>
          </p:cNvSpPr>
          <p:nvPr>
            <p:ph type="title"/>
          </p:nvPr>
        </p:nvSpPr>
        <p:spPr/>
        <p:txBody>
          <a:bodyPr/>
          <a:lstStyle/>
          <a:p>
            <a:endParaRPr lang="tr-TR"/>
          </a:p>
        </p:txBody>
      </p:sp>
      <p:sp>
        <p:nvSpPr>
          <p:cNvPr id="8" name="7 Metin Yer Tutucusu"/>
          <p:cNvSpPr>
            <a:spLocks noGrp="1"/>
          </p:cNvSpPr>
          <p:nvPr>
            <p:ph type="body" idx="1"/>
          </p:nvPr>
        </p:nvSpPr>
        <p:spPr/>
        <p:txBody>
          <a:bodyPr/>
          <a:lstStyle/>
          <a:p>
            <a:endParaRPr lang="tr-TR"/>
          </a:p>
        </p:txBody>
      </p:sp>
      <p:sp>
        <p:nvSpPr>
          <p:cNvPr id="9" name="8 İçerik Yer Tutucusu"/>
          <p:cNvSpPr>
            <a:spLocks noGrp="1"/>
          </p:cNvSpPr>
          <p:nvPr>
            <p:ph sz="half" idx="2"/>
          </p:nvPr>
        </p:nvSpPr>
        <p:spPr/>
        <p:txBody>
          <a:bodyPr>
            <a:normAutofit lnSpcReduction="10000"/>
          </a:bodyPr>
          <a:lstStyle/>
          <a:p>
            <a:pPr>
              <a:buNone/>
            </a:pPr>
            <a:r>
              <a:rPr lang="tr-TR" dirty="0" err="1" smtClean="0">
                <a:solidFill>
                  <a:srgbClr val="FF0000"/>
                </a:solidFill>
              </a:rPr>
              <a:t>Kemoreseptörler</a:t>
            </a:r>
            <a:r>
              <a:rPr lang="tr-TR" dirty="0" smtClean="0">
                <a:solidFill>
                  <a:srgbClr val="FF0000"/>
                </a:solidFill>
              </a:rPr>
              <a:t>:</a:t>
            </a:r>
          </a:p>
          <a:p>
            <a:pPr>
              <a:buNone/>
            </a:pPr>
            <a:r>
              <a:rPr lang="tr-TR" dirty="0" smtClean="0"/>
              <a:t>     Belirli tipte kimyasal maddelerin</a:t>
            </a:r>
            <a:r>
              <a:rPr lang="tr-TR" dirty="0" smtClean="0">
                <a:solidFill>
                  <a:srgbClr val="FF0000"/>
                </a:solidFill>
              </a:rPr>
              <a:t> </a:t>
            </a:r>
            <a:r>
              <a:rPr lang="tr-TR" dirty="0" smtClean="0"/>
              <a:t>reseptör </a:t>
            </a:r>
            <a:r>
              <a:rPr lang="tr-TR" dirty="0" err="1" smtClean="0"/>
              <a:t>membranına</a:t>
            </a:r>
            <a:r>
              <a:rPr lang="tr-TR" dirty="0" smtClean="0"/>
              <a:t> bağlanmasına yanıt verirler. </a:t>
            </a:r>
          </a:p>
          <a:p>
            <a:pPr lvl="1"/>
            <a:r>
              <a:rPr lang="tr-TR" dirty="0" smtClean="0"/>
              <a:t>Koku</a:t>
            </a:r>
          </a:p>
          <a:p>
            <a:pPr lvl="1"/>
            <a:r>
              <a:rPr lang="tr-TR" dirty="0" smtClean="0"/>
              <a:t>Tat duyusunun ortaya çıkmasında</a:t>
            </a:r>
          </a:p>
          <a:p>
            <a:pPr lvl="1"/>
            <a:r>
              <a:rPr lang="tr-TR" dirty="0" smtClean="0"/>
              <a:t>Kandaki </a:t>
            </a:r>
            <a:r>
              <a:rPr lang="tr-TR" dirty="0" err="1" smtClean="0"/>
              <a:t>pH</a:t>
            </a:r>
            <a:r>
              <a:rPr lang="tr-TR" dirty="0" smtClean="0"/>
              <a:t> ve oksijen </a:t>
            </a:r>
            <a:r>
              <a:rPr lang="tr-TR" dirty="0" err="1" smtClean="0"/>
              <a:t>konsantransyonun</a:t>
            </a:r>
            <a:r>
              <a:rPr lang="tr-TR" dirty="0" smtClean="0"/>
              <a:t> belirlenmesinde rol alırlar.</a:t>
            </a:r>
            <a:endParaRPr lang="tr-TR" dirty="0"/>
          </a:p>
        </p:txBody>
      </p:sp>
      <p:sp>
        <p:nvSpPr>
          <p:cNvPr id="10" name="9 Metin Yer Tutucusu"/>
          <p:cNvSpPr>
            <a:spLocks noGrp="1"/>
          </p:cNvSpPr>
          <p:nvPr>
            <p:ph type="body" sz="quarter" idx="3"/>
          </p:nvPr>
        </p:nvSpPr>
        <p:spPr/>
        <p:txBody>
          <a:bodyPr/>
          <a:lstStyle/>
          <a:p>
            <a:endParaRPr lang="tr-TR"/>
          </a:p>
        </p:txBody>
      </p:sp>
      <p:pic>
        <p:nvPicPr>
          <p:cNvPr id="12" name="Picture 3"/>
          <p:cNvPicPr>
            <a:picLocks noGrp="1" noChangeAspect="1" noChangeArrowheads="1"/>
          </p:cNvPicPr>
          <p:nvPr>
            <p:ph sz="quarter" idx="4"/>
          </p:nvPr>
        </p:nvPicPr>
        <p:blipFill>
          <a:blip r:embed="rId2" cstate="print"/>
          <a:srcRect/>
          <a:stretch>
            <a:fillRect/>
          </a:stretch>
        </p:blipFill>
        <p:spPr bwMode="auto">
          <a:xfrm>
            <a:off x="5292080" y="4077072"/>
            <a:ext cx="2095500" cy="2181225"/>
          </a:xfrm>
          <a:prstGeom prst="rect">
            <a:avLst/>
          </a:prstGeom>
          <a:noFill/>
          <a:ln w="9525">
            <a:noFill/>
            <a:miter lim="800000"/>
            <a:headEnd/>
            <a:tailEnd/>
          </a:ln>
        </p:spPr>
      </p:pic>
      <p:pic>
        <p:nvPicPr>
          <p:cNvPr id="13" name="Picture 2"/>
          <p:cNvPicPr>
            <a:picLocks noChangeAspect="1" noChangeArrowheads="1"/>
          </p:cNvPicPr>
          <p:nvPr/>
        </p:nvPicPr>
        <p:blipFill>
          <a:blip r:embed="rId3" cstate="print"/>
          <a:srcRect/>
          <a:stretch>
            <a:fillRect/>
          </a:stretch>
        </p:blipFill>
        <p:spPr bwMode="auto">
          <a:xfrm>
            <a:off x="5580112" y="1700808"/>
            <a:ext cx="2000250" cy="22860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İçerik Yer Tutucusu"/>
          <p:cNvSpPr>
            <a:spLocks noGrp="1"/>
          </p:cNvSpPr>
          <p:nvPr>
            <p:ph type="body" sz="half" idx="2"/>
          </p:nvPr>
        </p:nvSpPr>
        <p:spPr>
          <a:xfrm>
            <a:off x="251520" y="2060848"/>
            <a:ext cx="3779912" cy="2016224"/>
          </a:xfrm>
        </p:spPr>
        <p:txBody>
          <a:bodyPr>
            <a:noAutofit/>
          </a:bodyPr>
          <a:lstStyle/>
          <a:p>
            <a:pPr>
              <a:buFont typeface="Arial" pitchFamily="34" charset="0"/>
              <a:buChar char="•"/>
            </a:pPr>
            <a:r>
              <a:rPr lang="tr-TR" sz="1600" dirty="0" err="1" smtClean="0">
                <a:solidFill>
                  <a:srgbClr val="FF0000"/>
                </a:solidFill>
              </a:rPr>
              <a:t>Nosiseptörler</a:t>
            </a:r>
            <a:endParaRPr lang="tr-TR" sz="1600" dirty="0" smtClean="0">
              <a:solidFill>
                <a:srgbClr val="FF0000"/>
              </a:solidFill>
            </a:endParaRPr>
          </a:p>
          <a:p>
            <a:pPr>
              <a:buFont typeface="Arial" pitchFamily="34" charset="0"/>
              <a:buChar char="•"/>
            </a:pPr>
            <a:r>
              <a:rPr lang="tr-TR" sz="1600" dirty="0" smtClean="0"/>
              <a:t>Özelleşmiş sinir sonlanmalarıdır.</a:t>
            </a:r>
          </a:p>
          <a:p>
            <a:pPr>
              <a:buFont typeface="Arial" pitchFamily="34" charset="0"/>
              <a:buChar char="•"/>
            </a:pPr>
            <a:r>
              <a:rPr lang="tr-TR" sz="1600" dirty="0" smtClean="0"/>
              <a:t>Isı veya doku hasarı gibi çok farklı uyarana yanıt verirler.</a:t>
            </a:r>
            <a:endParaRPr lang="tr-TR" sz="1600" dirty="0"/>
          </a:p>
        </p:txBody>
      </p:sp>
      <p:pic>
        <p:nvPicPr>
          <p:cNvPr id="12" name="Picture 6" descr="http://brainmind.com/images/SkinReceptors020.jpg"/>
          <p:cNvPicPr>
            <a:picLocks noGrp="1" noChangeAspect="1" noChangeArrowheads="1"/>
          </p:cNvPicPr>
          <p:nvPr>
            <p:ph type="pic" idx="1"/>
          </p:nvPr>
        </p:nvPicPr>
        <p:blipFill>
          <a:blip r:embed="rId2" cstate="print"/>
          <a:srcRect l="4398" r="4398"/>
          <a:stretch>
            <a:fillRect/>
          </a:stretch>
        </p:blipFill>
        <p:spPr>
          <a:xfrm>
            <a:off x="5220072" y="548680"/>
            <a:ext cx="3758208" cy="4114800"/>
          </a:xfr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dirty="0"/>
          </a:p>
        </p:txBody>
      </p:sp>
      <p:sp>
        <p:nvSpPr>
          <p:cNvPr id="3" name="2 İçerik Yer Tutucusu"/>
          <p:cNvSpPr>
            <a:spLocks noGrp="1"/>
          </p:cNvSpPr>
          <p:nvPr>
            <p:ph sz="half" idx="1"/>
          </p:nvPr>
        </p:nvSpPr>
        <p:spPr/>
        <p:txBody>
          <a:bodyPr>
            <a:normAutofit/>
          </a:bodyPr>
          <a:lstStyle/>
          <a:p>
            <a:pPr>
              <a:defRPr/>
            </a:pPr>
            <a:r>
              <a:rPr lang="tr-TR" sz="2100" dirty="0" smtClean="0">
                <a:solidFill>
                  <a:srgbClr val="FF0000"/>
                </a:solidFill>
              </a:rPr>
              <a:t>Duyusal birim</a:t>
            </a:r>
            <a:r>
              <a:rPr lang="tr-TR" sz="2100" dirty="0" smtClean="0"/>
              <a:t> tek bir duyusal aksonu ve bu aksona ait tüm </a:t>
            </a:r>
            <a:r>
              <a:rPr lang="tr-TR" sz="2100" dirty="0" err="1" smtClean="0"/>
              <a:t>periferik</a:t>
            </a:r>
            <a:r>
              <a:rPr lang="tr-TR" sz="2100" dirty="0" smtClean="0"/>
              <a:t> uçları kapsar.</a:t>
            </a:r>
          </a:p>
          <a:p>
            <a:pPr>
              <a:defRPr/>
            </a:pPr>
            <a:r>
              <a:rPr lang="tr-TR" sz="2100" dirty="0" smtClean="0"/>
              <a:t>Bu uçların sayısı değişken olup özellikle deri duyularında fazladır.</a:t>
            </a:r>
          </a:p>
          <a:p>
            <a:pPr>
              <a:defRPr/>
            </a:pPr>
            <a:r>
              <a:rPr lang="tr-TR" sz="2100" dirty="0" smtClean="0"/>
              <a:t>Bir duyusal birimin </a:t>
            </a:r>
            <a:r>
              <a:rPr lang="tr-TR" sz="2100" b="1" dirty="0" err="1" smtClean="0">
                <a:solidFill>
                  <a:srgbClr val="FF0000"/>
                </a:solidFill>
              </a:rPr>
              <a:t>reseptif</a:t>
            </a:r>
            <a:r>
              <a:rPr lang="tr-TR" sz="2100" b="1" dirty="0" smtClean="0">
                <a:solidFill>
                  <a:srgbClr val="FF0000"/>
                </a:solidFill>
              </a:rPr>
              <a:t> alanı</a:t>
            </a:r>
            <a:r>
              <a:rPr lang="tr-TR" sz="2100" dirty="0" smtClean="0">
                <a:solidFill>
                  <a:srgbClr val="FF0000"/>
                </a:solidFill>
              </a:rPr>
              <a:t> </a:t>
            </a:r>
            <a:r>
              <a:rPr lang="tr-TR" sz="2100" dirty="0" smtClean="0"/>
              <a:t>uyaranın o birimde cevap oluşturduğu bölgeyi kapsar.</a:t>
            </a:r>
          </a:p>
          <a:p>
            <a:pPr>
              <a:defRPr/>
            </a:pPr>
            <a:endParaRPr lang="tr-TR" dirty="0" smtClean="0"/>
          </a:p>
          <a:p>
            <a:pPr>
              <a:defRPr/>
            </a:pPr>
            <a:endParaRPr lang="tr-TR" dirty="0" smtClean="0"/>
          </a:p>
          <a:p>
            <a:endParaRPr lang="tr-TR" dirty="0"/>
          </a:p>
        </p:txBody>
      </p:sp>
      <p:sp>
        <p:nvSpPr>
          <p:cNvPr id="4" name="3 İçerik Yer Tutucusu"/>
          <p:cNvSpPr>
            <a:spLocks noGrp="1"/>
          </p:cNvSpPr>
          <p:nvPr>
            <p:ph sz="half" idx="2"/>
          </p:nvPr>
        </p:nvSpPr>
        <p:spPr/>
        <p:txBody>
          <a:bodyPr>
            <a:normAutofit/>
          </a:bodyPr>
          <a:lstStyle/>
          <a:p>
            <a:endParaRPr lang="tr-TR" dirty="0"/>
          </a:p>
        </p:txBody>
      </p:sp>
      <p:pic>
        <p:nvPicPr>
          <p:cNvPr id="6" name="Picture 4"/>
          <p:cNvPicPr>
            <a:picLocks noChangeAspect="1" noChangeArrowheads="1"/>
          </p:cNvPicPr>
          <p:nvPr/>
        </p:nvPicPr>
        <p:blipFill>
          <a:blip r:embed="rId2" cstate="print"/>
          <a:srcRect/>
          <a:stretch>
            <a:fillRect/>
          </a:stretch>
        </p:blipFill>
        <p:spPr bwMode="auto">
          <a:xfrm>
            <a:off x="4644008" y="1988840"/>
            <a:ext cx="4104456" cy="3528392"/>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4" name="3 İçerik Yer Tutucusu"/>
          <p:cNvSpPr>
            <a:spLocks noGrp="1"/>
          </p:cNvSpPr>
          <p:nvPr>
            <p:ph sz="half" idx="2"/>
          </p:nvPr>
        </p:nvSpPr>
        <p:spPr/>
        <p:txBody>
          <a:bodyPr>
            <a:normAutofit fontScale="85000" lnSpcReduction="10000"/>
          </a:bodyPr>
          <a:lstStyle/>
          <a:p>
            <a:pPr>
              <a:defRPr/>
            </a:pPr>
            <a:r>
              <a:rPr lang="tr-TR" sz="1900" dirty="0" smtClean="0"/>
              <a:t>Reseptör potansiyeli oluşması</a:t>
            </a:r>
          </a:p>
          <a:p>
            <a:pPr lvl="1">
              <a:defRPr/>
            </a:pPr>
            <a:r>
              <a:rPr lang="tr-TR" sz="1900" dirty="0" smtClean="0"/>
              <a:t>İç veya dış dünyadan alınan bilgi doğrudan veya kimyasal haberci aracı ile </a:t>
            </a:r>
          </a:p>
          <a:p>
            <a:pPr lvl="4">
              <a:defRPr/>
            </a:pPr>
            <a:r>
              <a:rPr lang="tr-TR" sz="1900" dirty="0" smtClean="0"/>
              <a:t>İyon kanallarının açılması veya kapatılması ile oluşur.</a:t>
            </a:r>
          </a:p>
          <a:p>
            <a:pPr lvl="3">
              <a:defRPr/>
            </a:pPr>
            <a:r>
              <a:rPr lang="tr-TR" sz="1900" dirty="0" smtClean="0"/>
              <a:t>İyon kanallarının geçirgenliğinde oluşan değişiklik duysal reseptör  </a:t>
            </a:r>
            <a:r>
              <a:rPr lang="tr-TR" sz="1900" dirty="0" err="1" smtClean="0"/>
              <a:t>membranında</a:t>
            </a:r>
            <a:r>
              <a:rPr lang="tr-TR" sz="1900" dirty="0" smtClean="0"/>
              <a:t> </a:t>
            </a:r>
            <a:r>
              <a:rPr lang="tr-TR" sz="1900" dirty="0" smtClean="0">
                <a:solidFill>
                  <a:srgbClr val="FF0000"/>
                </a:solidFill>
              </a:rPr>
              <a:t>reseptör potansiyel</a:t>
            </a:r>
            <a:r>
              <a:rPr lang="tr-TR" sz="1900" dirty="0" smtClean="0"/>
              <a:t> adı verilen bir potansiyel değişikliği meydana gelir.</a:t>
            </a:r>
          </a:p>
          <a:p>
            <a:pPr lvl="3">
              <a:defRPr/>
            </a:pPr>
            <a:r>
              <a:rPr lang="tr-TR" sz="1900" dirty="0" smtClean="0"/>
              <a:t>Bu potansiyel </a:t>
            </a:r>
            <a:r>
              <a:rPr lang="tr-TR" sz="1900" dirty="0" err="1" smtClean="0"/>
              <a:t>afferent</a:t>
            </a:r>
            <a:r>
              <a:rPr lang="tr-TR" sz="1900" dirty="0" smtClean="0"/>
              <a:t> nöronun eşik değerine getirecek düzeyde ise aksiyon potansiyeli meydana gelir. </a:t>
            </a:r>
          </a:p>
          <a:p>
            <a:endParaRPr lang="tr-TR" dirty="0"/>
          </a:p>
        </p:txBody>
      </p:sp>
      <p:pic>
        <p:nvPicPr>
          <p:cNvPr id="5" name="Picture 2"/>
          <p:cNvPicPr>
            <a:picLocks noGrp="1" noChangeAspect="1" noChangeArrowheads="1"/>
          </p:cNvPicPr>
          <p:nvPr>
            <p:ph sz="half" idx="1"/>
          </p:nvPr>
        </p:nvPicPr>
        <p:blipFill>
          <a:blip r:embed="rId2" cstate="print"/>
          <a:srcRect/>
          <a:stretch>
            <a:fillRect/>
          </a:stretch>
        </p:blipFill>
        <p:spPr>
          <a:xfrm>
            <a:off x="458585" y="1656152"/>
            <a:ext cx="4035829" cy="4414058"/>
          </a:xfrm>
          <a:noFill/>
        </p:spPr>
      </p:pic>
    </p:spTree>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954</TotalTime>
  <Words>2202</Words>
  <Application>Microsoft Office PowerPoint</Application>
  <PresentationFormat>On-screen Show (4:3)</PresentationFormat>
  <Paragraphs>253</Paragraphs>
  <Slides>29</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1" baseType="lpstr">
      <vt:lpstr>Ofis Teması</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Vücut Hareketlerinin Kontrolü</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Sinir sistemi</dc:title>
  <dc:creator>Gozansoy</dc:creator>
  <cp:lastModifiedBy>yedek</cp:lastModifiedBy>
  <cp:revision>29</cp:revision>
  <dcterms:created xsi:type="dcterms:W3CDTF">2014-03-25T08:24:26Z</dcterms:created>
  <dcterms:modified xsi:type="dcterms:W3CDTF">2018-04-11T22:45:17Z</dcterms:modified>
</cp:coreProperties>
</file>