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8" r:id="rId3"/>
    <p:sldId id="261" r:id="rId4"/>
    <p:sldId id="262" r:id="rId5"/>
    <p:sldId id="263" r:id="rId6"/>
    <p:sldId id="264" r:id="rId7"/>
    <p:sldId id="265" r:id="rId8"/>
    <p:sldId id="266" r:id="rId9"/>
    <p:sldId id="267" r:id="rId10"/>
    <p:sldId id="25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2C5C318A-0C6C-410B-A729-BCB2F9B4F8C0}" type="datetimeFigureOut">
              <a:rPr lang="tr-TR" smtClean="0"/>
              <a:t>29.05.2017</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7FDA0E3-9CEA-41CB-BE7B-4F3F4E981792}"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2C5C318A-0C6C-410B-A729-BCB2F9B4F8C0}" type="datetimeFigureOut">
              <a:rPr lang="tr-TR" smtClean="0"/>
              <a:t>29.05.2017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FDA0E3-9CEA-41CB-BE7B-4F3F4E98179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2C5C318A-0C6C-410B-A729-BCB2F9B4F8C0}" type="datetimeFigureOut">
              <a:rPr lang="tr-TR" smtClean="0"/>
              <a:t>29.05.2017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FDA0E3-9CEA-41CB-BE7B-4F3F4E98179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2C5C318A-0C6C-410B-A729-BCB2F9B4F8C0}" type="datetimeFigureOut">
              <a:rPr lang="tr-TR" smtClean="0"/>
              <a:t>29.05.2017</a:t>
            </a:fld>
            <a:endParaRPr lang="tr-TR"/>
          </a:p>
        </p:txBody>
      </p:sp>
      <p:sp>
        <p:nvSpPr>
          <p:cNvPr id="9" name="Slayt Numarası Yer Tutucusu 8"/>
          <p:cNvSpPr>
            <a:spLocks noGrp="1"/>
          </p:cNvSpPr>
          <p:nvPr>
            <p:ph type="sldNum" sz="quarter" idx="15"/>
          </p:nvPr>
        </p:nvSpPr>
        <p:spPr/>
        <p:txBody>
          <a:bodyPr rtlCol="0"/>
          <a:lstStyle/>
          <a:p>
            <a:fld id="{F7FDA0E3-9CEA-41CB-BE7B-4F3F4E981792}"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2C5C318A-0C6C-410B-A729-BCB2F9B4F8C0}" type="datetimeFigureOut">
              <a:rPr lang="tr-TR" smtClean="0"/>
              <a:t>29.05.2017</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7FDA0E3-9CEA-41CB-BE7B-4F3F4E981792}"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2C5C318A-0C6C-410B-A729-BCB2F9B4F8C0}" type="datetimeFigureOut">
              <a:rPr lang="tr-TR" smtClean="0"/>
              <a:t>29.05.2017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FDA0E3-9CEA-41CB-BE7B-4F3F4E981792}"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2C5C318A-0C6C-410B-A729-BCB2F9B4F8C0}" type="datetimeFigureOut">
              <a:rPr lang="tr-TR" smtClean="0"/>
              <a:t>29.05.2017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FDA0E3-9CEA-41CB-BE7B-4F3F4E981792}"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2C5C318A-0C6C-410B-A729-BCB2F9B4F8C0}" type="datetimeFigureOut">
              <a:rPr lang="tr-TR" smtClean="0"/>
              <a:t>29.05.2017</a:t>
            </a:fld>
            <a:endParaRPr lang="tr-TR"/>
          </a:p>
        </p:txBody>
      </p:sp>
      <p:sp>
        <p:nvSpPr>
          <p:cNvPr id="7" name="Slayt Numarası Yer Tutucusu 6"/>
          <p:cNvSpPr>
            <a:spLocks noGrp="1"/>
          </p:cNvSpPr>
          <p:nvPr>
            <p:ph type="sldNum" sz="quarter" idx="11"/>
          </p:nvPr>
        </p:nvSpPr>
        <p:spPr/>
        <p:txBody>
          <a:bodyPr rtlCol="0"/>
          <a:lstStyle/>
          <a:p>
            <a:fld id="{F7FDA0E3-9CEA-41CB-BE7B-4F3F4E981792}"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C5C318A-0C6C-410B-A729-BCB2F9B4F8C0}" type="datetimeFigureOut">
              <a:rPr lang="tr-TR" smtClean="0"/>
              <a:t>29.05.2017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FDA0E3-9CEA-41CB-BE7B-4F3F4E98179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2C5C318A-0C6C-410B-A729-BCB2F9B4F8C0}" type="datetimeFigureOut">
              <a:rPr lang="tr-TR" smtClean="0"/>
              <a:t>29.05.2017</a:t>
            </a:fld>
            <a:endParaRPr lang="tr-TR"/>
          </a:p>
        </p:txBody>
      </p:sp>
      <p:sp>
        <p:nvSpPr>
          <p:cNvPr id="22" name="Slayt Numarası Yer Tutucusu 21"/>
          <p:cNvSpPr>
            <a:spLocks noGrp="1"/>
          </p:cNvSpPr>
          <p:nvPr>
            <p:ph type="sldNum" sz="quarter" idx="15"/>
          </p:nvPr>
        </p:nvSpPr>
        <p:spPr/>
        <p:txBody>
          <a:bodyPr rtlCol="0"/>
          <a:lstStyle/>
          <a:p>
            <a:fld id="{F7FDA0E3-9CEA-41CB-BE7B-4F3F4E981792}"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2C5C318A-0C6C-410B-A729-BCB2F9B4F8C0}" type="datetimeFigureOut">
              <a:rPr lang="tr-TR" smtClean="0"/>
              <a:t>29.05.2017</a:t>
            </a:fld>
            <a:endParaRPr lang="tr-TR"/>
          </a:p>
        </p:txBody>
      </p:sp>
      <p:sp>
        <p:nvSpPr>
          <p:cNvPr id="18" name="Slayt Numarası Yer Tutucusu 17"/>
          <p:cNvSpPr>
            <a:spLocks noGrp="1"/>
          </p:cNvSpPr>
          <p:nvPr>
            <p:ph type="sldNum" sz="quarter" idx="11"/>
          </p:nvPr>
        </p:nvSpPr>
        <p:spPr/>
        <p:txBody>
          <a:bodyPr rtlCol="0"/>
          <a:lstStyle/>
          <a:p>
            <a:fld id="{F7FDA0E3-9CEA-41CB-BE7B-4F3F4E981792}"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C5C318A-0C6C-410B-A729-BCB2F9B4F8C0}" type="datetimeFigureOut">
              <a:rPr lang="tr-TR" smtClean="0"/>
              <a:t>29.05.2017</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7FDA0E3-9CEA-41CB-BE7B-4F3F4E98179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ve </a:t>
            </a:r>
            <a:r>
              <a:rPr lang="tr-TR" dirty="0" smtClean="0"/>
              <a:t>KÜLTÜR</a:t>
            </a:r>
            <a:r>
              <a:rPr lang="tr-TR" dirty="0" smtClean="0"/>
              <a:t/>
            </a:r>
            <a:br>
              <a:rPr lang="tr-TR" dirty="0" smtClean="0"/>
            </a:br>
            <a:endParaRPr lang="tr-TR" dirty="0"/>
          </a:p>
        </p:txBody>
      </p:sp>
      <p:sp>
        <p:nvSpPr>
          <p:cNvPr id="3" name="Alt Başlık 2"/>
          <p:cNvSpPr>
            <a:spLocks noGrp="1"/>
          </p:cNvSpPr>
          <p:nvPr>
            <p:ph type="subTitle" idx="1"/>
          </p:nvPr>
        </p:nvSpPr>
        <p:spPr/>
        <p:txBody>
          <a:bodyPr>
            <a:normAutofit/>
          </a:bodyPr>
          <a:lstStyle/>
          <a:p>
            <a:r>
              <a:rPr lang="tr-TR" dirty="0" err="1" smtClean="0"/>
              <a:t>Doç.Dr</a:t>
            </a:r>
            <a:r>
              <a:rPr lang="tr-TR" dirty="0" smtClean="0"/>
              <a:t>. Melike KAPLAN </a:t>
            </a:r>
            <a:endParaRPr lang="tr-TR" dirty="0" smtClean="0"/>
          </a:p>
        </p:txBody>
      </p:sp>
    </p:spTree>
    <p:extLst>
      <p:ext uri="{BB962C8B-B14F-4D97-AF65-F5344CB8AC3E}">
        <p14:creationId xmlns:p14="http://schemas.microsoft.com/office/powerpoint/2010/main" val="2904435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a:p>
        </p:txBody>
      </p:sp>
    </p:spTree>
    <p:extLst>
      <p:ext uri="{BB962C8B-B14F-4D97-AF65-F5344CB8AC3E}">
        <p14:creationId xmlns:p14="http://schemas.microsoft.com/office/powerpoint/2010/main" val="1723551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r>
              <a:rPr lang="tr-TR" dirty="0" smtClean="0"/>
              <a:t>Anadolu’da Geleneksel Hekimlik</a:t>
            </a:r>
          </a:p>
          <a:p>
            <a:r>
              <a:rPr lang="tr-TR" smtClean="0"/>
              <a:t>«Ocak Tedavileri» ve «Ocaklık Kurumu» </a:t>
            </a:r>
            <a:endParaRPr lang="tr-TR"/>
          </a:p>
        </p:txBody>
      </p:sp>
    </p:spTree>
    <p:extLst>
      <p:ext uri="{BB962C8B-B14F-4D97-AF65-F5344CB8AC3E}">
        <p14:creationId xmlns:p14="http://schemas.microsoft.com/office/powerpoint/2010/main" val="339304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Ocaklık Kurumu </a:t>
            </a:r>
            <a:endParaRPr lang="tr-TR" dirty="0"/>
          </a:p>
        </p:txBody>
      </p:sp>
      <p:sp>
        <p:nvSpPr>
          <p:cNvPr id="3" name="2 İçerik Yer Tutucusu"/>
          <p:cNvSpPr>
            <a:spLocks noGrp="1"/>
          </p:cNvSpPr>
          <p:nvPr>
            <p:ph idx="1"/>
          </p:nvPr>
        </p:nvSpPr>
        <p:spPr/>
        <p:txBody>
          <a:bodyPr/>
          <a:lstStyle/>
          <a:p>
            <a:r>
              <a:rPr lang="tr-TR" dirty="0" err="1" smtClean="0"/>
              <a:t>Ocaklar’ın</a:t>
            </a:r>
            <a:r>
              <a:rPr lang="tr-TR" dirty="0" smtClean="0"/>
              <a:t>, Orta Asya Şaman’ının bugüne ulaşmış şekli olduğunu belirten bazı yazarlar, halk hekimliğinde hastalıkların tedavisinde “el alma” metodunu sürdüren ve “Ocak” denilen ailelerin, Şamanizm kalıntısı olduğunu ileri sürmekte ve aralarındaki benzerliğe işaret etmektedir (bkz: Acıpayamlı, 1974).  </a:t>
            </a:r>
          </a:p>
          <a:p>
            <a:endParaRPr lang="tr-TR" dirty="0"/>
          </a:p>
        </p:txBody>
      </p:sp>
    </p:spTree>
    <p:extLst>
      <p:ext uri="{BB962C8B-B14F-4D97-AF65-F5344CB8AC3E}">
        <p14:creationId xmlns:p14="http://schemas.microsoft.com/office/powerpoint/2010/main" val="1891211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Anadolu’ya has bir sağaltıcılık biçimi olan Ocaklık, genelde aile içinde </a:t>
            </a:r>
            <a:r>
              <a:rPr lang="tr-TR" dirty="0" err="1" smtClean="0"/>
              <a:t>varolduğuna</a:t>
            </a:r>
            <a:r>
              <a:rPr lang="tr-TR" dirty="0" smtClean="0"/>
              <a:t> inanılan bir tür güce dayanır. </a:t>
            </a:r>
          </a:p>
          <a:p>
            <a:endParaRPr lang="tr-TR" dirty="0" smtClean="0"/>
          </a:p>
          <a:p>
            <a:r>
              <a:rPr lang="tr-TR" dirty="0" smtClean="0"/>
              <a:t>Bu güç ve bilgi, ana-babadan çocuğa geçerek sürer. </a:t>
            </a:r>
            <a:r>
              <a:rPr lang="tr-TR" dirty="0"/>
              <a:t>Kimi ocak ritüellerinde Eski Yunan tıbbı ve Türk-İslam tıbbının ilk dönem izleri bulunmaktadır</a:t>
            </a:r>
          </a:p>
        </p:txBody>
      </p:sp>
    </p:spTree>
    <p:extLst>
      <p:ext uri="{BB962C8B-B14F-4D97-AF65-F5344CB8AC3E}">
        <p14:creationId xmlns:p14="http://schemas.microsoft.com/office/powerpoint/2010/main" val="653659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Hastalıkları, olağanüstü yöntemlerle tedavi etme gücünde olduğuna inanılan kişiler veya aileler vardır ki bunlara “ocak” veya “ocaklı” denir. Bu ocaklara bazı bölgelerde “</a:t>
            </a:r>
            <a:r>
              <a:rPr lang="tr-TR" dirty="0" err="1" smtClean="0"/>
              <a:t>Urasa</a:t>
            </a:r>
            <a:r>
              <a:rPr lang="tr-TR" dirty="0" smtClean="0"/>
              <a:t>” da denilmektedir. </a:t>
            </a:r>
            <a:endParaRPr lang="tr-TR" dirty="0"/>
          </a:p>
        </p:txBody>
      </p:sp>
    </p:spTree>
    <p:extLst>
      <p:ext uri="{BB962C8B-B14F-4D97-AF65-F5344CB8AC3E}">
        <p14:creationId xmlns:p14="http://schemas.microsoft.com/office/powerpoint/2010/main" val="3313244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Anadolu’da çeşitli hastalıklara bakan pek çok farklı Ocak bulunmaktadır. Örneğin, sarılık ocağı, kurşun dökme ocağı, siğil ocağı, yılancık ocağı, sıtma ocağı, albastı ocağı, kabakulak ocağı, uçuk ocağı, bademcik ocağı, kısırlık ocağı gibi…</a:t>
            </a:r>
          </a:p>
          <a:p>
            <a:endParaRPr lang="tr-TR" dirty="0"/>
          </a:p>
        </p:txBody>
      </p:sp>
    </p:spTree>
    <p:extLst>
      <p:ext uri="{BB962C8B-B14F-4D97-AF65-F5344CB8AC3E}">
        <p14:creationId xmlns:p14="http://schemas.microsoft.com/office/powerpoint/2010/main" val="8071755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Ocaklar, hastalıkları tedavi etme yöntemlerinde çoğunlukla büyüsel yöntemler kullanırlar.</a:t>
            </a:r>
          </a:p>
          <a:p>
            <a:endParaRPr lang="tr-TR" dirty="0" smtClean="0"/>
          </a:p>
          <a:p>
            <a:r>
              <a:rPr lang="tr-TR" dirty="0" smtClean="0"/>
              <a:t>Büyüsel işlemlerin yanı sıra bazı hastalıkların tedavisinde bitkilerden de yararlanan ocaklar vardır.</a:t>
            </a:r>
            <a:endParaRPr lang="tr-TR" dirty="0"/>
          </a:p>
        </p:txBody>
      </p:sp>
    </p:spTree>
    <p:extLst>
      <p:ext uri="{BB962C8B-B14F-4D97-AF65-F5344CB8AC3E}">
        <p14:creationId xmlns:p14="http://schemas.microsoft.com/office/powerpoint/2010/main" val="4000360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 ocak aileler sahip oldukları tedavi etme yeteneğini kendilerinden önce bu işi yapan baba veya anasından kan yolu ile alırlar; yani ocaklı olmak </a:t>
            </a:r>
            <a:r>
              <a:rPr lang="tr-TR" i="1" dirty="0" smtClean="0"/>
              <a:t>ailevi </a:t>
            </a:r>
            <a:r>
              <a:rPr lang="tr-TR" dirty="0" smtClean="0"/>
              <a:t>bir yetenektir. </a:t>
            </a:r>
            <a:endParaRPr lang="tr-TR" dirty="0"/>
          </a:p>
        </p:txBody>
      </p:sp>
    </p:spTree>
    <p:extLst>
      <p:ext uri="{BB962C8B-B14F-4D97-AF65-F5344CB8AC3E}">
        <p14:creationId xmlns:p14="http://schemas.microsoft.com/office/powerpoint/2010/main" val="2912844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“Ocaklı”, akrabası olmayan, kabiliyetli gördüğü çocuğu küçükken yanına alarak yetiştirir ve daha sonra da “el verme” merasimi ile hastalık tedavi etme gücünü çırağına devreder. Böyle ocaklara “İzinli” adı verilir.</a:t>
            </a:r>
            <a:endParaRPr lang="tr-TR" dirty="0"/>
          </a:p>
        </p:txBody>
      </p:sp>
    </p:spTree>
    <p:extLst>
      <p:ext uri="{BB962C8B-B14F-4D97-AF65-F5344CB8AC3E}">
        <p14:creationId xmlns:p14="http://schemas.microsoft.com/office/powerpoint/2010/main" val="5982794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TotalTime>
  <Words>277</Words>
  <Application>Microsoft Office PowerPoint</Application>
  <PresentationFormat>Ekran Gösterisi (4:3)</PresentationFormat>
  <Paragraphs>19</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Cumba</vt:lpstr>
      <vt:lpstr>Sağlık ve KÜLTÜR </vt:lpstr>
      <vt:lpstr>PowerPoint Sunusu</vt:lpstr>
      <vt:lpstr>Ocaklık Kurumu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ve İnsan İlişkileri</dc:title>
  <dc:creator>E</dc:creator>
  <cp:lastModifiedBy>E</cp:lastModifiedBy>
  <cp:revision>4</cp:revision>
  <dcterms:created xsi:type="dcterms:W3CDTF">2017-04-25T06:57:21Z</dcterms:created>
  <dcterms:modified xsi:type="dcterms:W3CDTF">2017-05-29T08:33:53Z</dcterms:modified>
</cp:coreProperties>
</file>