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p:cViewPr varScale="1">
        <p:scale>
          <a:sx n="68" d="100"/>
          <a:sy n="68" d="100"/>
        </p:scale>
        <p:origin x="-1476" y="-96"/>
      </p:cViewPr>
      <p:guideLst>
        <p:guide orient="horz" pos="2160"/>
        <p:guide pos="2880"/>
      </p:guideLst>
    </p:cSldViewPr>
  </p:slideViewPr>
  <p:notesTextViewPr>
    <p:cViewPr>
      <p:scale>
        <a:sx n="1" d="1"/>
        <a:sy n="1" d="1"/>
      </p:scale>
      <p:origin x="0" y="0"/>
    </p:cViewPr>
  </p:notesTextViewPr>
  <p:sorterViewPr>
    <p:cViewPr>
      <p:scale>
        <a:sx n="100" d="100"/>
        <a:sy n="100" d="100"/>
      </p:scale>
      <p:origin x="0" y="-97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F74FC-7F4F-49BD-BF9F-94E268A4A122}" type="datetimeFigureOut">
              <a:rPr lang="tr-TR" smtClean="0"/>
              <a:pPr/>
              <a:t>28.04.2020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10398D-4B76-437D-8C78-341D46AE23A2}" type="slidenum">
              <a:rPr lang="tr-TR" smtClean="0"/>
              <a:pPr/>
              <a:t>‹#›</a:t>
            </a:fld>
            <a:endParaRPr lang="tr-TR"/>
          </a:p>
        </p:txBody>
      </p:sp>
    </p:spTree>
    <p:extLst>
      <p:ext uri="{BB962C8B-B14F-4D97-AF65-F5344CB8AC3E}">
        <p14:creationId xmlns:p14="http://schemas.microsoft.com/office/powerpoint/2010/main" xmlns="" val="162452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92414D8C-4282-421E-8B33-EAA569196E1C}" type="slidenum">
              <a:rPr lang="tr-TR" smtClean="0"/>
              <a:pPr/>
              <a:t>37</a:t>
            </a:fld>
            <a:endParaRPr lang="tr-TR"/>
          </a:p>
        </p:txBody>
      </p:sp>
    </p:spTree>
    <p:extLst>
      <p:ext uri="{BB962C8B-B14F-4D97-AF65-F5344CB8AC3E}">
        <p14:creationId xmlns:p14="http://schemas.microsoft.com/office/powerpoint/2010/main" xmlns="" val="1370679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HUKUKU-7</a:t>
            </a:r>
            <a:endParaRPr lang="tr-TR" dirty="0"/>
          </a:p>
        </p:txBody>
      </p:sp>
      <p:sp>
        <p:nvSpPr>
          <p:cNvPr id="3" name="Alt Başlık 2"/>
          <p:cNvSpPr>
            <a:spLocks noGrp="1"/>
          </p:cNvSpPr>
          <p:nvPr>
            <p:ph type="subTitle" idx="1"/>
          </p:nvPr>
        </p:nvSpPr>
        <p:spPr/>
        <p:txBody>
          <a:bodyPr/>
          <a:lstStyle/>
          <a:p>
            <a:r>
              <a:rPr lang="tr-TR" smtClean="0"/>
              <a:t>ÖZEL BOŞANMA NEDENLERİ</a:t>
            </a:r>
            <a:endParaRPr lang="tr-TR" dirty="0"/>
          </a:p>
        </p:txBody>
      </p:sp>
    </p:spTree>
    <p:extLst>
      <p:ext uri="{BB962C8B-B14F-4D97-AF65-F5344CB8AC3E}">
        <p14:creationId xmlns:p14="http://schemas.microsoft.com/office/powerpoint/2010/main" xmlns="" val="529437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altLang="tr-TR" sz="3600">
                <a:solidFill>
                  <a:srgbClr val="CC3300"/>
                </a:solidFill>
              </a:rPr>
              <a:t>2)Sürelerin Geçmiş Olması</a:t>
            </a:r>
          </a:p>
        </p:txBody>
      </p:sp>
      <p:sp>
        <p:nvSpPr>
          <p:cNvPr id="13315" name="Rectangle 3"/>
          <p:cNvSpPr>
            <a:spLocks noGrp="1" noChangeArrowheads="1"/>
          </p:cNvSpPr>
          <p:nvPr>
            <p:ph idx="1"/>
          </p:nvPr>
        </p:nvSpPr>
        <p:spPr/>
        <p:txBody>
          <a:bodyPr/>
          <a:lstStyle/>
          <a:p>
            <a:r>
              <a:rPr lang="tr-TR" altLang="tr-TR" sz="2800" b="1">
                <a:solidFill>
                  <a:srgbClr val="080808"/>
                </a:solidFill>
                <a:effectLst>
                  <a:outerShdw blurRad="38100" dist="38100" dir="2700000" algn="tl">
                    <a:srgbClr val="FFFFFF"/>
                  </a:outerShdw>
                </a:effectLst>
                <a:latin typeface="Comic Sans MS" panose="030F0702030302020204" pitchFamily="66" charset="0"/>
              </a:rPr>
              <a:t>Davaya hakkı olan eşin boşanma davası açma hakkı,boşanma sebebini öğrenmesinden itibaren 6 ay ve her halde zina eyleminin üzerinden 5 yıl geçmekle düşmüş olur.</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Bu süreler geçtikten sonra artık zina sebebiyle boşanma davası açılamaz.</a:t>
            </a:r>
          </a:p>
        </p:txBody>
      </p:sp>
    </p:spTree>
    <p:extLst>
      <p:ext uri="{BB962C8B-B14F-4D97-AF65-F5344CB8AC3E}">
        <p14:creationId xmlns:p14="http://schemas.microsoft.com/office/powerpoint/2010/main" xmlns="" val="4167117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620689"/>
            <a:ext cx="9144000" cy="2088231"/>
          </a:xfrm>
        </p:spPr>
        <p:txBody>
          <a:bodyPr>
            <a:noAutofit/>
          </a:bodyPr>
          <a:lstStyle/>
          <a:p>
            <a:r>
              <a:rPr lang="tr-TR" sz="6000" b="1" dirty="0" smtClean="0">
                <a:solidFill>
                  <a:schemeClr val="tx1"/>
                </a:solidFill>
                <a:latin typeface="Baskerville Old Face" pitchFamily="18" charset="0"/>
              </a:rPr>
              <a:t>  </a:t>
            </a:r>
            <a:endParaRPr lang="tr-TR" sz="4800" b="1" dirty="0">
              <a:solidFill>
                <a:schemeClr val="tx1"/>
              </a:solidFill>
              <a:latin typeface="Baskerville Old Face" pitchFamily="18" charset="0"/>
            </a:endParaRPr>
          </a:p>
        </p:txBody>
      </p:sp>
      <p:sp>
        <p:nvSpPr>
          <p:cNvPr id="3" name="2 Alt Başlık"/>
          <p:cNvSpPr>
            <a:spLocks noGrp="1"/>
          </p:cNvSpPr>
          <p:nvPr>
            <p:ph type="subTitle" idx="1"/>
          </p:nvPr>
        </p:nvSpPr>
        <p:spPr>
          <a:xfrm>
            <a:off x="1000100" y="2420888"/>
            <a:ext cx="7358114" cy="3096344"/>
          </a:xfrm>
          <a:noFill/>
        </p:spPr>
        <p:txBody>
          <a:bodyPr>
            <a:normAutofit/>
          </a:bodyPr>
          <a:lstStyle/>
          <a:p>
            <a:r>
              <a:rPr lang="tr-TR" sz="2400" b="1" dirty="0" smtClean="0">
                <a:solidFill>
                  <a:schemeClr val="tx1"/>
                </a:solidFill>
                <a:latin typeface="Baskerville Old Face" pitchFamily="18" charset="0"/>
              </a:rPr>
              <a:t>  </a:t>
            </a:r>
          </a:p>
          <a:p>
            <a:r>
              <a:rPr lang="tr-TR" sz="2400" b="1" dirty="0" smtClean="0">
                <a:solidFill>
                  <a:schemeClr val="tx1"/>
                </a:solidFill>
                <a:latin typeface="Baskerville Old Face" pitchFamily="18" charset="0"/>
              </a:rPr>
              <a:t>    </a:t>
            </a:r>
            <a:r>
              <a:rPr lang="tr-TR" sz="2800" b="1" dirty="0" smtClean="0">
                <a:solidFill>
                  <a:schemeClr val="tx1"/>
                </a:solidFill>
                <a:latin typeface="Baskerville Old Face" pitchFamily="18" charset="0"/>
              </a:rPr>
              <a:t>HAYATA KAST, PEK KÖTÜ veya </a:t>
            </a:r>
          </a:p>
          <a:p>
            <a:r>
              <a:rPr lang="tr-TR" sz="2800" b="1" dirty="0" smtClean="0">
                <a:solidFill>
                  <a:schemeClr val="tx1"/>
                </a:solidFill>
                <a:latin typeface="Baskerville Old Face" pitchFamily="18" charset="0"/>
              </a:rPr>
              <a:t>ONUR KIRICI DAVRANIŞ</a:t>
            </a:r>
          </a:p>
        </p:txBody>
      </p:sp>
    </p:spTree>
    <p:extLst>
      <p:ext uri="{BB962C8B-B14F-4D97-AF65-F5344CB8AC3E}">
        <p14:creationId xmlns:p14="http://schemas.microsoft.com/office/powerpoint/2010/main" xmlns="" val="3086680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04664"/>
            <a:ext cx="7643192" cy="5976664"/>
          </a:xfrm>
        </p:spPr>
        <p:txBody>
          <a:bodyPr>
            <a:noAutofit/>
          </a:bodyPr>
          <a:lstStyle/>
          <a:p>
            <a:pPr algn="just">
              <a:buNone/>
            </a:pPr>
            <a:r>
              <a:rPr lang="tr-TR" sz="2800" dirty="0" smtClean="0">
                <a:latin typeface="Baskerville Old Face" pitchFamily="18" charset="0"/>
              </a:rPr>
              <a:t>  </a:t>
            </a:r>
            <a:r>
              <a:rPr lang="tr-TR" sz="2800" b="1" dirty="0" smtClean="0">
                <a:latin typeface="Baskerville Old Face" pitchFamily="18" charset="0"/>
              </a:rPr>
              <a:t> Hayata kast, pek kötü veya onur kırıcı davranış</a:t>
            </a:r>
          </a:p>
          <a:p>
            <a:pPr algn="just">
              <a:buNone/>
            </a:pPr>
            <a:r>
              <a:rPr lang="tr-TR" sz="2800" dirty="0" smtClean="0">
                <a:latin typeface="Baskerville Old Face" pitchFamily="18" charset="0"/>
              </a:rPr>
              <a:t>   Eşlerden her biri diğeri tarafından hayatına kastedilmesi veya kendisine pek kötü davranılması ya da ağır derecede onur kırıcı bir davranışta bulunulması sebebiyle boşanma davası açabilir.</a:t>
            </a:r>
            <a:br>
              <a:rPr lang="tr-TR" sz="2800" dirty="0" smtClean="0">
                <a:latin typeface="Baskerville Old Face" pitchFamily="18" charset="0"/>
              </a:rPr>
            </a:br>
            <a:r>
              <a:rPr lang="tr-TR" sz="2800" dirty="0" smtClean="0">
                <a:latin typeface="Baskerville Old Face" pitchFamily="18" charset="0"/>
              </a:rPr>
              <a:t>Davaya hakkı olan eşin boşanma sebebini öğrenmesinden başlayarak altı ay ve her hâlde bu sebebin doğumunun üzerinden beş yıl geçmekle dava hakkı düşer. Affeden tarafın dava hakkı yoktur.</a:t>
            </a:r>
            <a:endParaRPr lang="tr-TR" sz="2800" dirty="0">
              <a:latin typeface="Baskerville Old Face" pitchFamily="18" charset="0"/>
            </a:endParaRPr>
          </a:p>
        </p:txBody>
      </p:sp>
    </p:spTree>
    <p:extLst>
      <p:ext uri="{BB962C8B-B14F-4D97-AF65-F5344CB8AC3E}">
        <p14:creationId xmlns:p14="http://schemas.microsoft.com/office/powerpoint/2010/main" xmlns="" val="493679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692696"/>
            <a:ext cx="8280920" cy="5403304"/>
          </a:xfrm>
        </p:spPr>
        <p:txBody>
          <a:bodyPr>
            <a:normAutofit fontScale="92500" lnSpcReduction="20000"/>
          </a:bodyPr>
          <a:lstStyle/>
          <a:p>
            <a:pPr>
              <a:buNone/>
            </a:pPr>
            <a:r>
              <a:rPr lang="tr-TR" sz="2800" b="1" u="sng" dirty="0" smtClean="0">
                <a:latin typeface="Baskerville Old Face" pitchFamily="18" charset="0"/>
              </a:rPr>
              <a:t>Hayata Kast</a:t>
            </a:r>
            <a:r>
              <a:rPr lang="tr-TR" sz="2800" b="1" dirty="0" smtClean="0">
                <a:latin typeface="Baskerville Old Face" pitchFamily="18" charset="0"/>
              </a:rPr>
              <a:t>:</a:t>
            </a:r>
            <a:r>
              <a:rPr lang="tr-TR" sz="2800" dirty="0" smtClean="0">
                <a:latin typeface="Baskerville Old Face" pitchFamily="18" charset="0"/>
              </a:rPr>
              <a:t>Eşlerden biri tarafından diğerinin hayatına </a:t>
            </a:r>
          </a:p>
          <a:p>
            <a:pPr>
              <a:buNone/>
            </a:pPr>
            <a:r>
              <a:rPr lang="tr-TR" sz="2800" dirty="0" smtClean="0">
                <a:latin typeface="Baskerville Old Face" pitchFamily="18" charset="0"/>
              </a:rPr>
              <a:t>karşı yapılmış acı sonuç doğuran davranışlardır.</a:t>
            </a:r>
          </a:p>
          <a:p>
            <a:pPr>
              <a:buNone/>
            </a:pPr>
            <a:r>
              <a:rPr lang="tr-TR" sz="2800" dirty="0" smtClean="0">
                <a:latin typeface="Baskerville Old Face" pitchFamily="18" charset="0"/>
              </a:rPr>
              <a:t>Örneğin </a:t>
            </a:r>
          </a:p>
          <a:p>
            <a:pPr>
              <a:buNone/>
            </a:pPr>
            <a:r>
              <a:rPr lang="tr-TR" sz="2800" dirty="0" smtClean="0">
                <a:latin typeface="Baskerville Old Face" pitchFamily="18" charset="0"/>
              </a:rPr>
              <a:t>eşinin öldürme girişiminde bulunmak,onu intihara teşvik </a:t>
            </a:r>
          </a:p>
          <a:p>
            <a:pPr>
              <a:buNone/>
            </a:pPr>
            <a:r>
              <a:rPr lang="tr-TR" sz="2800" dirty="0" smtClean="0">
                <a:latin typeface="Baskerville Old Face" pitchFamily="18" charset="0"/>
              </a:rPr>
              <a:t>etmek veya zorlamak gibi eylem ve davranışlar ‘’hayata </a:t>
            </a:r>
          </a:p>
          <a:p>
            <a:pPr>
              <a:buNone/>
            </a:pPr>
            <a:r>
              <a:rPr lang="tr-TR" sz="2800" dirty="0" smtClean="0">
                <a:latin typeface="Baskerville Old Face" pitchFamily="18" charset="0"/>
              </a:rPr>
              <a:t>kast’’ kavramına girerler. Fakat bu mahiyette olmayan </a:t>
            </a:r>
          </a:p>
          <a:p>
            <a:pPr>
              <a:buNone/>
            </a:pPr>
            <a:r>
              <a:rPr lang="tr-TR" sz="2800" dirty="0" smtClean="0">
                <a:latin typeface="Baskerville Old Face" pitchFamily="18" charset="0"/>
              </a:rPr>
              <a:t>fiiller ,örneğin  öldürme tehditleri hayata kast sayılmaz.</a:t>
            </a:r>
          </a:p>
          <a:p>
            <a:pPr>
              <a:buNone/>
            </a:pPr>
            <a:r>
              <a:rPr lang="tr-TR" sz="2800" dirty="0" smtClean="0">
                <a:latin typeface="Baskerville Old Face" pitchFamily="18" charset="0"/>
              </a:rPr>
              <a:t>Buna karşılık eşin ölmemesi için bir harekette </a:t>
            </a:r>
          </a:p>
          <a:p>
            <a:pPr>
              <a:buNone/>
            </a:pPr>
            <a:r>
              <a:rPr lang="tr-TR" sz="2800" dirty="0" smtClean="0">
                <a:latin typeface="Baskerville Old Face" pitchFamily="18" charset="0"/>
              </a:rPr>
              <a:t>bulunulması gerekirken bundan kaçınma da hayata kast </a:t>
            </a:r>
          </a:p>
          <a:p>
            <a:pPr>
              <a:buNone/>
            </a:pPr>
            <a:r>
              <a:rPr lang="tr-TR" sz="2800" dirty="0" smtClean="0">
                <a:latin typeface="Baskerville Old Face" pitchFamily="18" charset="0"/>
              </a:rPr>
              <a:t>sayılır.</a:t>
            </a:r>
          </a:p>
          <a:p>
            <a:pPr>
              <a:buFont typeface="Wingdings" pitchFamily="2" charset="2"/>
              <a:buChar char="§"/>
            </a:pPr>
            <a:r>
              <a:rPr lang="tr-TR" sz="2800" dirty="0" smtClean="0">
                <a:latin typeface="Baskerville Old Face" pitchFamily="18" charset="0"/>
              </a:rPr>
              <a:t>Kusura dayanan bir boşanma sebebidir,bu bakımdan eşinin hayatına kasteden tarafın,ayırt etme gücüne sahip olması gerekir.</a:t>
            </a:r>
          </a:p>
          <a:p>
            <a:pPr>
              <a:buNone/>
            </a:pPr>
            <a:endParaRPr lang="tr-TR" sz="2800" dirty="0" smtClean="0">
              <a:latin typeface="Baskerville Old Face" pitchFamily="18" charset="0"/>
            </a:endParaRPr>
          </a:p>
          <a:p>
            <a:pPr>
              <a:buNone/>
            </a:pPr>
            <a:endParaRPr lang="tr-TR" sz="2800" dirty="0" smtClean="0">
              <a:latin typeface="Baskerville Old Face" pitchFamily="18" charset="0"/>
            </a:endParaRPr>
          </a:p>
          <a:p>
            <a:pPr>
              <a:buNone/>
            </a:pPr>
            <a:endParaRPr lang="tr-TR" sz="2800" dirty="0" smtClean="0">
              <a:latin typeface="Baskerville Old Face" pitchFamily="18" charset="0"/>
            </a:endParaRPr>
          </a:p>
          <a:p>
            <a:pPr>
              <a:buNone/>
            </a:pPr>
            <a:endParaRPr lang="tr-TR" sz="2800" dirty="0" smtClean="0">
              <a:latin typeface="Baskerville Old Face" pitchFamily="18" charset="0"/>
            </a:endParaRPr>
          </a:p>
          <a:p>
            <a:pPr>
              <a:buNone/>
            </a:pPr>
            <a:endParaRPr lang="tr-TR" sz="2800" dirty="0">
              <a:latin typeface="Baskerville Old Face" pitchFamily="18" charset="0"/>
            </a:endParaRPr>
          </a:p>
        </p:txBody>
      </p:sp>
    </p:spTree>
    <p:extLst>
      <p:ext uri="{BB962C8B-B14F-4D97-AF65-F5344CB8AC3E}">
        <p14:creationId xmlns:p14="http://schemas.microsoft.com/office/powerpoint/2010/main" xmlns="" val="8989302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24744"/>
            <a:ext cx="8208912" cy="5349208"/>
          </a:xfrm>
        </p:spPr>
        <p:txBody>
          <a:bodyPr>
            <a:normAutofit/>
          </a:bodyPr>
          <a:lstStyle/>
          <a:p>
            <a:pPr>
              <a:buNone/>
            </a:pPr>
            <a:r>
              <a:rPr lang="tr-TR" sz="2800" b="1" u="sng" dirty="0" smtClean="0">
                <a:latin typeface="Baskerville Old Face" pitchFamily="18" charset="0"/>
              </a:rPr>
              <a:t>P ek kötü davranış,</a:t>
            </a:r>
            <a:r>
              <a:rPr lang="tr-TR" sz="2800" dirty="0" smtClean="0">
                <a:latin typeface="Baskerville Old Face" pitchFamily="18" charset="0"/>
              </a:rPr>
              <a:t>eşe yapılan eziyetler,onun </a:t>
            </a:r>
          </a:p>
          <a:p>
            <a:pPr>
              <a:buNone/>
            </a:pPr>
            <a:r>
              <a:rPr lang="tr-TR" sz="2800" dirty="0" smtClean="0">
                <a:latin typeface="Baskerville Old Face" pitchFamily="18" charset="0"/>
              </a:rPr>
              <a:t>bedensel ve ruhsal sağlığını tehlikeye düşürecek </a:t>
            </a:r>
          </a:p>
          <a:p>
            <a:pPr>
              <a:buNone/>
            </a:pPr>
            <a:r>
              <a:rPr lang="tr-TR" sz="2800" dirty="0" smtClean="0">
                <a:latin typeface="Baskerville Old Face" pitchFamily="18" charset="0"/>
              </a:rPr>
              <a:t>davranışlar,eşini  hapsetmek,aç bırakmak,dövmek ve</a:t>
            </a:r>
          </a:p>
          <a:p>
            <a:pPr>
              <a:buNone/>
            </a:pPr>
            <a:r>
              <a:rPr lang="tr-TR" sz="2800" dirty="0" smtClean="0">
                <a:latin typeface="Baskerville Old Face" pitchFamily="18" charset="0"/>
              </a:rPr>
              <a:t>anormal cinsel ilişkiye zorlamak gibi ağır hareketlerdir.</a:t>
            </a:r>
          </a:p>
          <a:p>
            <a:pPr>
              <a:buNone/>
            </a:pPr>
            <a:endParaRPr lang="tr-TR" sz="2800" dirty="0" smtClean="0">
              <a:latin typeface="Baskerville Old Face" pitchFamily="18" charset="0"/>
            </a:endParaRPr>
          </a:p>
        </p:txBody>
      </p:sp>
    </p:spTree>
    <p:extLst>
      <p:ext uri="{BB962C8B-B14F-4D97-AF65-F5344CB8AC3E}">
        <p14:creationId xmlns:p14="http://schemas.microsoft.com/office/powerpoint/2010/main" xmlns="" val="1692550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484784"/>
            <a:ext cx="8892480" cy="4989168"/>
          </a:xfrm>
        </p:spPr>
        <p:txBody>
          <a:bodyPr>
            <a:normAutofit/>
          </a:bodyPr>
          <a:lstStyle/>
          <a:p>
            <a:pPr>
              <a:buNone/>
            </a:pPr>
            <a:r>
              <a:rPr lang="tr-TR" sz="2800" dirty="0" smtClean="0">
                <a:latin typeface="Baskerville Old Face" pitchFamily="18" charset="0"/>
              </a:rPr>
              <a:t>   </a:t>
            </a:r>
            <a:r>
              <a:rPr lang="tr-TR" sz="2800" b="1" u="sng" dirty="0" smtClean="0">
                <a:latin typeface="Baskerville Old Face" pitchFamily="18" charset="0"/>
              </a:rPr>
              <a:t>Onur kırıcı davranış </a:t>
            </a:r>
            <a:r>
              <a:rPr lang="tr-TR" sz="2800" dirty="0" smtClean="0">
                <a:latin typeface="Baskerville Old Face" pitchFamily="18" charset="0"/>
              </a:rPr>
              <a:t>da ise genel olarak onur kırıcı davranışın bu davranışın maruz kalan eşi manevi olarak ağır derecede etkilemesi ve manevi dünyasında buhran oluşturması gerekmektedir. Bu tür soyut kavramların ispatlanmasında eşlerin sosyal statüsü, yaşadıkları çevre, toplumca kabul görmüş somut olgu ve davranışların göz önünde bulundurulması gerekmektedir. </a:t>
            </a:r>
            <a:endParaRPr lang="tr-TR" sz="2800" dirty="0">
              <a:latin typeface="Baskerville Old Face" pitchFamily="18" charset="0"/>
            </a:endParaRPr>
          </a:p>
        </p:txBody>
      </p:sp>
    </p:spTree>
    <p:extLst>
      <p:ext uri="{BB962C8B-B14F-4D97-AF65-F5344CB8AC3E}">
        <p14:creationId xmlns:p14="http://schemas.microsoft.com/office/powerpoint/2010/main" xmlns="" val="1436617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smtClean="0">
                <a:latin typeface="Baskerville Old Face" pitchFamily="18" charset="0"/>
              </a:rPr>
              <a:t>DAVA HAKKININ DÜŞMESİ </a:t>
            </a:r>
            <a:endParaRPr lang="tr-TR" sz="3600" b="1" dirty="0">
              <a:latin typeface="Baskerville Old Face" pitchFamily="18" charset="0"/>
            </a:endParaRPr>
          </a:p>
        </p:txBody>
      </p:sp>
      <p:sp>
        <p:nvSpPr>
          <p:cNvPr id="3" name="2 İçerik Yer Tutucusu"/>
          <p:cNvSpPr>
            <a:spLocks noGrp="1"/>
          </p:cNvSpPr>
          <p:nvPr>
            <p:ph idx="1"/>
          </p:nvPr>
        </p:nvSpPr>
        <p:spPr>
          <a:xfrm>
            <a:off x="457200" y="1628800"/>
            <a:ext cx="7467600" cy="4320480"/>
          </a:xfrm>
        </p:spPr>
        <p:txBody>
          <a:bodyPr>
            <a:normAutofit/>
          </a:bodyPr>
          <a:lstStyle/>
          <a:p>
            <a:pPr algn="ctr">
              <a:buNone/>
            </a:pPr>
            <a:r>
              <a:rPr lang="tr-TR" sz="2800" dirty="0" smtClean="0">
                <a:latin typeface="Baskerville Old Face" pitchFamily="18" charset="0"/>
              </a:rPr>
              <a:t>Kusursuz eşin dava hakkı iki halde düşer:</a:t>
            </a:r>
          </a:p>
          <a:p>
            <a:pPr>
              <a:buNone/>
            </a:pPr>
            <a:endParaRPr lang="tr-TR" sz="2800" dirty="0" smtClean="0">
              <a:latin typeface="Baskerville Old Face" pitchFamily="18" charset="0"/>
            </a:endParaRPr>
          </a:p>
          <a:p>
            <a:pPr>
              <a:buFont typeface="Wingdings" pitchFamily="2" charset="2"/>
              <a:buChar char="q"/>
            </a:pPr>
            <a:r>
              <a:rPr lang="tr-TR" sz="2800" dirty="0" smtClean="0">
                <a:latin typeface="Baskerville Old Face" pitchFamily="18" charset="0"/>
              </a:rPr>
              <a:t>Kusursuz eşin,hayatına kastetmiş ya da kendisine pek kötü veya onur kırıcı davranışta bulunmuş olan eşini affetmesi </a:t>
            </a:r>
          </a:p>
          <a:p>
            <a:pPr>
              <a:buFont typeface="Wingdings" pitchFamily="2" charset="2"/>
              <a:buChar char="q"/>
            </a:pPr>
            <a:endParaRPr lang="tr-TR" sz="2800" dirty="0" smtClean="0">
              <a:latin typeface="Baskerville Old Face" pitchFamily="18" charset="0"/>
            </a:endParaRPr>
          </a:p>
          <a:p>
            <a:pPr>
              <a:buFont typeface="Wingdings" pitchFamily="2" charset="2"/>
              <a:buChar char="q"/>
            </a:pPr>
            <a:r>
              <a:rPr lang="tr-TR" sz="2800" dirty="0" smtClean="0">
                <a:latin typeface="Baskerville Old Face" pitchFamily="18" charset="0"/>
              </a:rPr>
              <a:t>Altı aylık ve beş yıllık hak düşümü sürelerinin geçmiş olması</a:t>
            </a:r>
          </a:p>
          <a:p>
            <a:pPr>
              <a:buNone/>
            </a:pPr>
            <a:endParaRPr lang="tr-TR" sz="2800" dirty="0" smtClean="0">
              <a:latin typeface="Baskerville Old Face" pitchFamily="18" charset="0"/>
            </a:endParaRPr>
          </a:p>
          <a:p>
            <a:pPr>
              <a:buFont typeface="Wingdings" pitchFamily="2" charset="2"/>
              <a:buChar char="q"/>
            </a:pPr>
            <a:endParaRPr lang="tr-TR" sz="2800" dirty="0">
              <a:latin typeface="Baskerville Old Face" pitchFamily="18" charset="0"/>
            </a:endParaRPr>
          </a:p>
        </p:txBody>
      </p:sp>
    </p:spTree>
    <p:extLst>
      <p:ext uri="{BB962C8B-B14F-4D97-AF65-F5344CB8AC3E}">
        <p14:creationId xmlns:p14="http://schemas.microsoft.com/office/powerpoint/2010/main" xmlns="" val="28365090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420888"/>
            <a:ext cx="7772400" cy="1470025"/>
          </a:xfrm>
        </p:spPr>
        <p:txBody>
          <a:bodyPr>
            <a:normAutofit/>
          </a:bodyPr>
          <a:lstStyle/>
          <a:p>
            <a:endParaRPr lang="tr-TR" sz="4400" b="1" i="1" u="sng" dirty="0">
              <a:solidFill>
                <a:schemeClr val="accent2">
                  <a:lumMod val="50000"/>
                </a:schemeClr>
              </a:solidFill>
            </a:endParaRPr>
          </a:p>
        </p:txBody>
      </p:sp>
      <p:sp>
        <p:nvSpPr>
          <p:cNvPr id="3" name="Alt Başlık 2"/>
          <p:cNvSpPr>
            <a:spLocks noGrp="1"/>
          </p:cNvSpPr>
          <p:nvPr>
            <p:ph type="subTitle" idx="1"/>
          </p:nvPr>
        </p:nvSpPr>
        <p:spPr>
          <a:xfrm>
            <a:off x="3059832" y="3933056"/>
            <a:ext cx="5104656" cy="1752600"/>
          </a:xfrm>
        </p:spPr>
        <p:txBody>
          <a:bodyPr>
            <a:normAutofit fontScale="92500" lnSpcReduction="20000"/>
          </a:bodyPr>
          <a:lstStyle/>
          <a:p>
            <a:r>
              <a:rPr lang="tr-TR" sz="4400" b="1" i="1" dirty="0" smtClean="0">
                <a:solidFill>
                  <a:schemeClr val="accent1">
                    <a:lumMod val="75000"/>
                  </a:schemeClr>
                </a:solidFill>
              </a:rPr>
              <a:t>Suç işleme ve haysiyetsiz hayat sürme</a:t>
            </a:r>
            <a:endParaRPr lang="tr-TR" sz="4400" b="1" i="1" dirty="0">
              <a:solidFill>
                <a:schemeClr val="accent1">
                  <a:lumMod val="75000"/>
                </a:schemeClr>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265578" y="188640"/>
            <a:ext cx="2703004" cy="1800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20" y="4777410"/>
            <a:ext cx="2592288" cy="177141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4882405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291264" cy="5793507"/>
          </a:xfrm>
        </p:spPr>
        <p:txBody>
          <a:bodyPr>
            <a:normAutofit/>
          </a:bodyPr>
          <a:lstStyle/>
          <a:p>
            <a:endParaRPr lang="tr-TR" b="1" dirty="0" smtClean="0">
              <a:solidFill>
                <a:schemeClr val="accent2">
                  <a:lumMod val="75000"/>
                </a:schemeClr>
              </a:solidFill>
            </a:endParaRPr>
          </a:p>
          <a:p>
            <a:r>
              <a:rPr lang="tr-TR" b="1" dirty="0" smtClean="0">
                <a:solidFill>
                  <a:schemeClr val="accent2">
                    <a:lumMod val="75000"/>
                  </a:schemeClr>
                </a:solidFill>
              </a:rPr>
              <a:t>MADDE 163.- </a:t>
            </a:r>
            <a:r>
              <a:rPr lang="tr-TR" dirty="0" smtClean="0"/>
              <a:t>Eşlerden biri küçük düşürücü bir suç işler veya haysiyetsiz bir hayat sürer ve bu sebeplerden ötürü onunla birlikte yaşaması diğer eşten beklenemezse, bu eş her zaman boşanma davası açabilir.</a:t>
            </a:r>
          </a:p>
          <a:p>
            <a:endParaRPr lang="tr-TR" b="1" dirty="0" smtClean="0">
              <a:solidFill>
                <a:schemeClr val="accent1">
                  <a:lumMod val="75000"/>
                </a:schemeClr>
              </a:solidFill>
            </a:endParaRPr>
          </a:p>
          <a:p>
            <a:r>
              <a:rPr lang="tr-TR" b="1" dirty="0" smtClean="0">
                <a:solidFill>
                  <a:schemeClr val="accent1">
                    <a:lumMod val="75000"/>
                  </a:schemeClr>
                </a:solidFill>
              </a:rPr>
              <a:t>Bu madde gereğince dava açılabilmesi için haysiyetsiz yaşam sürmenin devamlı nitelikte olması gerekmektedir. Yüz kızartıcı suçun ise bir kere bile işlenmesi yeterlidir.</a:t>
            </a:r>
            <a:endParaRPr lang="tr-TR" b="1" dirty="0">
              <a:solidFill>
                <a:schemeClr val="accent1">
                  <a:lumMod val="75000"/>
                </a:schemeClr>
              </a:solidFill>
            </a:endParaRPr>
          </a:p>
        </p:txBody>
      </p:sp>
    </p:spTree>
    <p:extLst>
      <p:ext uri="{BB962C8B-B14F-4D97-AF65-F5344CB8AC3E}">
        <p14:creationId xmlns:p14="http://schemas.microsoft.com/office/powerpoint/2010/main" xmlns="" val="59209840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chemeClr val="accent2">
                    <a:lumMod val="75000"/>
                  </a:schemeClr>
                </a:solidFill>
              </a:rPr>
              <a:t>A-SUÇ İŞLEME</a:t>
            </a:r>
            <a:endParaRPr lang="tr-TR" b="1" dirty="0">
              <a:solidFill>
                <a:schemeClr val="accent2">
                  <a:lumMod val="75000"/>
                </a:schemeClr>
              </a:solidFill>
            </a:endParaRPr>
          </a:p>
        </p:txBody>
      </p:sp>
      <p:sp>
        <p:nvSpPr>
          <p:cNvPr id="3" name="İçerik Yer Tutucusu 2"/>
          <p:cNvSpPr>
            <a:spLocks noGrp="1"/>
          </p:cNvSpPr>
          <p:nvPr>
            <p:ph idx="1"/>
          </p:nvPr>
        </p:nvSpPr>
        <p:spPr/>
        <p:txBody>
          <a:bodyPr/>
          <a:lstStyle/>
          <a:p>
            <a:r>
              <a:rPr lang="tr-TR" dirty="0" smtClean="0"/>
              <a:t>Anayasanın 76. maddesinde belirtilen suçlar küçük düşürücü suç olarak sayılmıştır. Bunlar küçük düşürücü utanç verici suçlar boşanma sebebidir. Yüz kızartıcı suçlara örnek olarak zimmet, </a:t>
            </a:r>
            <a:r>
              <a:rPr lang="tr-TR" dirty="0"/>
              <a:t>ihtiras, casusluk , </a:t>
            </a:r>
            <a:r>
              <a:rPr lang="tr-TR" dirty="0" smtClean="0"/>
              <a:t>rüşvet, sahtecilik, dolandırıcılık, inancı kötüye kullanma, dolanlı iflastır.</a:t>
            </a:r>
          </a:p>
          <a:p>
            <a:pPr marL="0" indent="0">
              <a:buNone/>
            </a:pPr>
            <a:endParaRPr lang="tr-TR" dirty="0" smtClean="0"/>
          </a:p>
          <a:p>
            <a:endParaRPr lang="tr-TR" dirty="0"/>
          </a:p>
        </p:txBody>
      </p:sp>
    </p:spTree>
    <p:extLst>
      <p:ext uri="{BB962C8B-B14F-4D97-AF65-F5344CB8AC3E}">
        <p14:creationId xmlns:p14="http://schemas.microsoft.com/office/powerpoint/2010/main" xmlns="" val="19768305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BOŞANMA NEDENLERİ </a:t>
            </a:r>
            <a:endParaRPr lang="tr-TR" dirty="0"/>
          </a:p>
        </p:txBody>
      </p:sp>
      <p:sp>
        <p:nvSpPr>
          <p:cNvPr id="3" name="2 İçerik Yer Tutucusu"/>
          <p:cNvSpPr>
            <a:spLocks noGrp="1"/>
          </p:cNvSpPr>
          <p:nvPr>
            <p:ph idx="1"/>
          </p:nvPr>
        </p:nvSpPr>
        <p:spPr/>
        <p:txBody>
          <a:bodyPr>
            <a:normAutofit/>
          </a:bodyPr>
          <a:lstStyle/>
          <a:p>
            <a:pPr marL="571500" indent="-457200">
              <a:buNone/>
            </a:pPr>
            <a:r>
              <a:rPr lang="tr-TR" b="1" dirty="0" smtClean="0"/>
              <a:t>ÖZEL NEDE</a:t>
            </a:r>
            <a:r>
              <a:rPr lang="en-US" b="1" dirty="0" smtClean="0"/>
              <a:t>NLER</a:t>
            </a:r>
            <a:endParaRPr lang="tr-TR" b="1" dirty="0" smtClean="0"/>
          </a:p>
          <a:p>
            <a:pPr marL="571500" indent="-457200">
              <a:buAutoNum type="arabicPeriod"/>
            </a:pPr>
            <a:r>
              <a:rPr lang="tr-TR" dirty="0" smtClean="0"/>
              <a:t>Zina </a:t>
            </a:r>
          </a:p>
          <a:p>
            <a:pPr marL="571500" indent="-457200">
              <a:buAutoNum type="arabicPeriod"/>
            </a:pPr>
            <a:r>
              <a:rPr lang="tr-TR" dirty="0" smtClean="0"/>
              <a:t>Hayata Kast ; pek Kötü ve Onur Kırıcı Davranış </a:t>
            </a:r>
          </a:p>
          <a:p>
            <a:pPr marL="571500" indent="-457200">
              <a:buAutoNum type="arabicPeriod"/>
            </a:pPr>
            <a:r>
              <a:rPr lang="tr-TR" dirty="0" smtClean="0"/>
              <a:t>Suç işleme ve haysiyetsiz hayat sürme</a:t>
            </a:r>
          </a:p>
          <a:p>
            <a:pPr marL="571500" indent="-457200">
              <a:buAutoNum type="arabicPeriod"/>
            </a:pPr>
            <a:r>
              <a:rPr lang="tr-TR" dirty="0" smtClean="0"/>
              <a:t>Terk </a:t>
            </a:r>
          </a:p>
          <a:p>
            <a:pPr marL="571500" indent="-457200">
              <a:buAutoNum type="arabicPeriod"/>
            </a:pPr>
            <a:r>
              <a:rPr lang="tr-TR" dirty="0" smtClean="0"/>
              <a:t>Akıl Hastalığı</a:t>
            </a:r>
          </a:p>
          <a:p>
            <a:pPr marL="571500" indent="-457200">
              <a:buNone/>
            </a:pPr>
            <a:r>
              <a:rPr lang="tr-TR" b="1" dirty="0" smtClean="0"/>
              <a:t>GENEL NEDENLER </a:t>
            </a:r>
            <a:r>
              <a:rPr lang="tr-TR" dirty="0" smtClean="0"/>
              <a:t> </a:t>
            </a:r>
          </a:p>
          <a:p>
            <a:pPr marL="571500" indent="-457200">
              <a:buAutoNum type="arabicPeriod"/>
            </a:pPr>
            <a:r>
              <a:rPr lang="tr-TR" dirty="0" smtClean="0"/>
              <a:t>Evlilik birliğinin Sarsılması </a:t>
            </a:r>
          </a:p>
          <a:p>
            <a:pPr marL="571500" indent="-457200">
              <a:buAutoNum type="arabicPeriod"/>
            </a:pPr>
            <a:r>
              <a:rPr lang="tr-TR" dirty="0" smtClean="0"/>
              <a:t>Eşlerin Anlaşması </a:t>
            </a:r>
          </a:p>
          <a:p>
            <a:pPr marL="571500" indent="-457200">
              <a:buAutoNum type="arabicPeriod"/>
            </a:pPr>
            <a:r>
              <a:rPr lang="tr-TR" dirty="0" smtClean="0"/>
              <a:t>Ortak Hayatın yeniden kurulamaması </a:t>
            </a:r>
            <a:endParaRPr lang="tr-TR" dirty="0"/>
          </a:p>
        </p:txBody>
      </p:sp>
    </p:spTree>
    <p:extLst>
      <p:ext uri="{BB962C8B-B14F-4D97-AF65-F5344CB8AC3E}">
        <p14:creationId xmlns:p14="http://schemas.microsoft.com/office/powerpoint/2010/main" xmlns="" val="1904351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476672"/>
            <a:ext cx="8363272" cy="5649491"/>
          </a:xfrm>
        </p:spPr>
        <p:txBody>
          <a:bodyPr>
            <a:normAutofit/>
          </a:bodyPr>
          <a:lstStyle/>
          <a:p>
            <a:endParaRPr lang="tr-TR" dirty="0" smtClean="0"/>
          </a:p>
          <a:p>
            <a:endParaRPr lang="tr-TR" dirty="0" smtClean="0"/>
          </a:p>
          <a:p>
            <a:r>
              <a:rPr lang="tr-TR" dirty="0" smtClean="0"/>
              <a:t>Suçun evlenmeden önce işlenmesi ve davacı eşin bunu bilerek evlenmesi halinde, boşanma talebi haklı görülemez. </a:t>
            </a:r>
          </a:p>
          <a:p>
            <a:r>
              <a:rPr lang="tr-TR" dirty="0" smtClean="0"/>
              <a:t>Koşullar varsa yanılma, aldatma ve korkutma nedenlerinden evliliğin iptali davası açılabilir. </a:t>
            </a:r>
          </a:p>
          <a:p>
            <a:r>
              <a:rPr lang="tr-TR" dirty="0" smtClean="0"/>
              <a:t>Boşanma davasını açabilmek için bu suçu işleyenin bu suçtan dolayı hüküm giymiş olması şartı aranmaz önemli olan suç işlemenin evlilik devam ederken yapılmış olmasıdır.</a:t>
            </a:r>
          </a:p>
          <a:p>
            <a:pPr marL="0" indent="0">
              <a:buNone/>
            </a:pPr>
            <a:endParaRPr lang="tr-TR" dirty="0"/>
          </a:p>
        </p:txBody>
      </p:sp>
    </p:spTree>
    <p:extLst>
      <p:ext uri="{BB962C8B-B14F-4D97-AF65-F5344CB8AC3E}">
        <p14:creationId xmlns:p14="http://schemas.microsoft.com/office/powerpoint/2010/main" xmlns="" val="37279317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291264" cy="5793507"/>
          </a:xfrm>
        </p:spPr>
        <p:txBody>
          <a:bodyPr>
            <a:normAutofit/>
          </a:bodyPr>
          <a:lstStyle/>
          <a:p>
            <a:r>
              <a:rPr lang="tr-TR" b="1" u="sng" dirty="0" smtClean="0">
                <a:solidFill>
                  <a:schemeClr val="accent2">
                    <a:lumMod val="75000"/>
                  </a:schemeClr>
                </a:solidFill>
              </a:rPr>
              <a:t>ÖRNEK: </a:t>
            </a:r>
          </a:p>
          <a:p>
            <a:endParaRPr lang="tr-TR" dirty="0" smtClean="0"/>
          </a:p>
          <a:p>
            <a:r>
              <a:rPr lang="tr-TR" dirty="0" smtClean="0"/>
              <a:t>Saime'nin kocası Yahya'nın düzenli bir işi yoktur. Yahya bazı geceler eve gelmez. Ama evin asgari ihtiyaçlarını, geçimini karşılar. Saime çalışmadan bu parayı nereden bulduğunu araştırır. Yahya'nın geceleri hırsızlık yaptığını, mahkemede yargılandığını (veya mahkum olduğunu) öğrenir. Bu durumda Saime hemen boşanma davası açabilir veya hırsız bir kocayla hayatını devam ettirebilir.</a:t>
            </a:r>
            <a:endParaRPr lang="tr-TR" dirty="0"/>
          </a:p>
        </p:txBody>
      </p:sp>
    </p:spTree>
    <p:extLst>
      <p:ext uri="{BB962C8B-B14F-4D97-AF65-F5344CB8AC3E}">
        <p14:creationId xmlns:p14="http://schemas.microsoft.com/office/powerpoint/2010/main" xmlns="" val="238910973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chemeClr val="accent2">
                    <a:lumMod val="75000"/>
                  </a:schemeClr>
                </a:solidFill>
              </a:rPr>
              <a:t>B-)HAYSİYETSİZ HAYAT SÜRME</a:t>
            </a:r>
            <a:endParaRPr lang="tr-TR" b="1" dirty="0">
              <a:solidFill>
                <a:schemeClr val="accent2">
                  <a:lumMod val="75000"/>
                </a:schemeClr>
              </a:solidFill>
            </a:endParaRPr>
          </a:p>
        </p:txBody>
      </p:sp>
      <p:sp>
        <p:nvSpPr>
          <p:cNvPr id="3" name="İçerik Yer Tutucusu 2"/>
          <p:cNvSpPr>
            <a:spLocks noGrp="1"/>
          </p:cNvSpPr>
          <p:nvPr>
            <p:ph idx="1"/>
          </p:nvPr>
        </p:nvSpPr>
        <p:spPr>
          <a:xfrm>
            <a:off x="323528" y="1412776"/>
            <a:ext cx="7632848" cy="4857403"/>
          </a:xfrm>
        </p:spPr>
        <p:txBody>
          <a:bodyPr>
            <a:normAutofit/>
          </a:bodyPr>
          <a:lstStyle/>
          <a:p>
            <a:r>
              <a:rPr lang="tr-TR" dirty="0"/>
              <a:t>Haysiyetsiz hayat sürme </a:t>
            </a:r>
            <a:r>
              <a:rPr lang="tr-TR" dirty="0" err="1" smtClean="0"/>
              <a:t>nisbi</a:t>
            </a:r>
            <a:r>
              <a:rPr lang="tr-TR" dirty="0" smtClean="0"/>
              <a:t> </a:t>
            </a:r>
            <a:r>
              <a:rPr lang="tr-TR" dirty="0"/>
              <a:t>bir boşanma </a:t>
            </a:r>
            <a:r>
              <a:rPr lang="tr-TR" dirty="0" smtClean="0"/>
              <a:t>nedenidir. </a:t>
            </a:r>
          </a:p>
          <a:p>
            <a:r>
              <a:rPr lang="tr-TR" dirty="0" smtClean="0"/>
              <a:t>Toplumun anlayışına göre sürekli olarak namus, şeref, onur, haysiyet kavramlarıyla bağdaşmayacak şekilde yaşamaktır. Burada önemli olan bir kerelik haysiyetsiz eylem davranışı yapmış olmak değil bu davranışı yaşayış şekline getirmektir. </a:t>
            </a:r>
          </a:p>
          <a:p>
            <a:r>
              <a:rPr lang="tr-TR" dirty="0" smtClean="0"/>
              <a:t>Haysiyetsizliğin boşanma sebebi olabilmesi için süreklilik taşıması gerekir. Bir kez yapılan davranış haysiyetsizlik sayılmaz.</a:t>
            </a:r>
            <a:endParaRPr lang="tr-TR" dirty="0"/>
          </a:p>
        </p:txBody>
      </p:sp>
    </p:spTree>
    <p:extLst>
      <p:ext uri="{BB962C8B-B14F-4D97-AF65-F5344CB8AC3E}">
        <p14:creationId xmlns:p14="http://schemas.microsoft.com/office/powerpoint/2010/main" xmlns="" val="32034076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20688"/>
            <a:ext cx="7416824" cy="5505475"/>
          </a:xfrm>
        </p:spPr>
        <p:txBody>
          <a:bodyPr/>
          <a:lstStyle/>
          <a:p>
            <a:endParaRPr lang="tr-TR" dirty="0"/>
          </a:p>
          <a:p>
            <a:r>
              <a:rPr lang="tr-TR" dirty="0" smtClean="0"/>
              <a:t>Kişi yaptığı iş, uğraştığı meslek ve sanat ya da özel yaşamı ile bu değerlere onur, haysiyet gibi kavramlara aykırı düşüyorsa, haysiyetsiz yaşam sürmekte olduğu kabul edilir. Randevu evi işletmek, genelev patronluğu yapmak, ayyaşlık, kumarbazlık, cinsel sapıklık, evli olduğu halde erkeklerle düşüp kalkmak bu gibi davranışlara örnektir.</a:t>
            </a:r>
            <a:endParaRPr lang="tr-TR" dirty="0"/>
          </a:p>
        </p:txBody>
      </p:sp>
    </p:spTree>
    <p:extLst>
      <p:ext uri="{BB962C8B-B14F-4D97-AF65-F5344CB8AC3E}">
        <p14:creationId xmlns:p14="http://schemas.microsoft.com/office/powerpoint/2010/main" xmlns="" val="47288386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620688"/>
            <a:ext cx="8507288" cy="5289451"/>
          </a:xfrm>
        </p:spPr>
        <p:txBody>
          <a:bodyPr/>
          <a:lstStyle/>
          <a:p>
            <a:endParaRPr lang="tr-TR" dirty="0" smtClean="0"/>
          </a:p>
          <a:p>
            <a:r>
              <a:rPr lang="tr-TR" dirty="0" smtClean="0"/>
              <a:t>Haysiyetsiz hayat sürmenin ikinci unsuru ise </a:t>
            </a:r>
            <a:r>
              <a:rPr lang="tr-TR" b="1" u="sng" dirty="0" smtClean="0">
                <a:solidFill>
                  <a:schemeClr val="accent2">
                    <a:lumMod val="75000"/>
                  </a:schemeClr>
                </a:solidFill>
              </a:rPr>
              <a:t>kusurdur</a:t>
            </a:r>
            <a:r>
              <a:rPr lang="tr-TR" dirty="0" smtClean="0"/>
              <a:t>. Davacı eşinin haysiyetsiz hayat tarzını bilerek o kişiyle evlendiyse onda da kusur vardır. Çünkü eşin yaşam tarzını bilerek o kişiyle evlenen kişi bunu boşanma davasına konu ediyorsa dürüstlük kuralına aykırı davranmış olur.</a:t>
            </a:r>
            <a:endParaRPr lang="tr-TR" dirty="0"/>
          </a:p>
        </p:txBody>
      </p:sp>
    </p:spTree>
    <p:extLst>
      <p:ext uri="{BB962C8B-B14F-4D97-AF65-F5344CB8AC3E}">
        <p14:creationId xmlns:p14="http://schemas.microsoft.com/office/powerpoint/2010/main" xmlns="" val="41077411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0"/>
            <a:ext cx="8229600" cy="902924"/>
          </a:xfrm>
        </p:spPr>
        <p:txBody>
          <a:bodyPr>
            <a:normAutofit/>
          </a:bodyPr>
          <a:lstStyle/>
          <a:p>
            <a:r>
              <a:rPr lang="tr-TR" b="1" dirty="0" smtClean="0">
                <a:solidFill>
                  <a:schemeClr val="accent2">
                    <a:lumMod val="75000"/>
                  </a:schemeClr>
                </a:solidFill>
              </a:rPr>
              <a:t>UZMANIN ROLÜ</a:t>
            </a:r>
            <a:endParaRPr lang="tr-TR" b="1" dirty="0">
              <a:solidFill>
                <a:schemeClr val="accent2">
                  <a:lumMod val="75000"/>
                </a:schemeClr>
              </a:solidFill>
            </a:endParaRPr>
          </a:p>
        </p:txBody>
      </p:sp>
      <p:sp>
        <p:nvSpPr>
          <p:cNvPr id="3" name="İçerik Yer Tutucusu 2"/>
          <p:cNvSpPr>
            <a:spLocks noGrp="1"/>
          </p:cNvSpPr>
          <p:nvPr>
            <p:ph idx="1"/>
          </p:nvPr>
        </p:nvSpPr>
        <p:spPr>
          <a:xfrm>
            <a:off x="395536" y="1196752"/>
            <a:ext cx="7920880" cy="5400600"/>
          </a:xfrm>
        </p:spPr>
        <p:txBody>
          <a:bodyPr>
            <a:normAutofit/>
          </a:bodyPr>
          <a:lstStyle/>
          <a:p>
            <a:r>
              <a:rPr lang="tr-TR" dirty="0" smtClean="0"/>
              <a:t>Sosyal hizmet uzmanı boşanma davaları sırasında mesleki bilgi ve becerisini kullanarak tarafların ilk olarak boşanma nedenlerini ortaya koyup aşılabilecek bir sorunsa çiftlerin davadan vazgeçmesi yönünde aile yapar. Şöyle ki; aileyi mahkemeye getiren  nedenleri araştırır . Danışmanlığı ile çiftlerin kendilerinin bile farkında olmadığı aslında çok basit çatışmalar nedeniyle orda oldukları, yapılacak sosyal kişisel çalışmayla ortaya konulabilir..</a:t>
            </a:r>
            <a:endParaRPr lang="tr-TR" dirty="0"/>
          </a:p>
        </p:txBody>
      </p:sp>
    </p:spTree>
    <p:extLst>
      <p:ext uri="{BB962C8B-B14F-4D97-AF65-F5344CB8AC3E}">
        <p14:creationId xmlns:p14="http://schemas.microsoft.com/office/powerpoint/2010/main" xmlns="" val="388125731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229600" cy="5904656"/>
          </a:xfrm>
        </p:spPr>
        <p:txBody>
          <a:bodyPr>
            <a:normAutofit/>
          </a:bodyPr>
          <a:lstStyle/>
          <a:p>
            <a:endParaRPr lang="tr-TR" dirty="0" smtClean="0"/>
          </a:p>
          <a:p>
            <a:r>
              <a:rPr lang="tr-TR" dirty="0" smtClean="0"/>
              <a:t>Taraflar arasında daha keskin ve geri dönülmez bir biçimde yaşanan anlaşmazlık ve çatışmalar var ise şayet; böyle bir durumda uzman ailenin en sağlıklı şekilde boşanma sürecini atlatması konusunda rehberlik yapmalıdır.</a:t>
            </a:r>
          </a:p>
          <a:p>
            <a:r>
              <a:rPr lang="tr-TR" dirty="0" smtClean="0"/>
              <a:t>Bu yapılanmalar içerisinde boşanma gibi kriz dönemlerinde öncesinde ve sonrasında ortaya çıkacak muhtemel sorunlar için danışmanlık, rehberlik, eğitim vb. gibi aile destek hizmetlerine ilişkin çalışmaların yaygınlaştırılması önem arz etmektedir.</a:t>
            </a:r>
            <a:endParaRPr lang="tr-TR" dirty="0"/>
          </a:p>
        </p:txBody>
      </p:sp>
    </p:spTree>
    <p:extLst>
      <p:ext uri="{BB962C8B-B14F-4D97-AF65-F5344CB8AC3E}">
        <p14:creationId xmlns:p14="http://schemas.microsoft.com/office/powerpoint/2010/main" xmlns="" val="61551195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291264" cy="5793507"/>
          </a:xfrm>
        </p:spPr>
        <p:txBody>
          <a:bodyPr>
            <a:normAutofit/>
          </a:bodyPr>
          <a:lstStyle/>
          <a:p>
            <a:endParaRPr lang="tr-TR" dirty="0" smtClean="0"/>
          </a:p>
          <a:p>
            <a:r>
              <a:rPr lang="tr-TR" dirty="0" smtClean="0"/>
              <a:t>Uzmanın görevi ve amacı görüşme ve rapor sürecinde eşlerin kusur oranını ve hatasını belirlemek değildir. Genel anlamda uzman, eşlerin evlilik sürecinde;</a:t>
            </a:r>
          </a:p>
          <a:p>
            <a:pPr marL="0" indent="0">
              <a:buNone/>
            </a:pPr>
            <a:endParaRPr lang="tr-TR" dirty="0" smtClean="0"/>
          </a:p>
          <a:p>
            <a:r>
              <a:rPr lang="tr-TR" dirty="0" smtClean="0"/>
              <a:t> Yaşadıkları olay, sorun ve çatışmalar ile boşanmak isteme veya istememe sebeplerini ortaya koyar, bu konularda eşlere “farkındalık” kazandırma, tarafsız ve önyargılardan uzak bir ortamda ilişkilerini değerlendirme imkanı sunarak bunlara ilişkin değerlendirme yapar.</a:t>
            </a:r>
          </a:p>
          <a:p>
            <a:endParaRPr lang="tr-TR" dirty="0"/>
          </a:p>
        </p:txBody>
      </p:sp>
    </p:spTree>
    <p:extLst>
      <p:ext uri="{BB962C8B-B14F-4D97-AF65-F5344CB8AC3E}">
        <p14:creationId xmlns:p14="http://schemas.microsoft.com/office/powerpoint/2010/main" xmlns="" val="159213640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AKIL HASTALIĞI </a:t>
            </a:r>
            <a:endParaRPr lang="tr-TR" dirty="0"/>
          </a:p>
        </p:txBody>
      </p:sp>
      <p:sp>
        <p:nvSpPr>
          <p:cNvPr id="3" name="2 Metin Yer Tutucusu"/>
          <p:cNvSpPr>
            <a:spLocks noGrp="1"/>
          </p:cNvSpPr>
          <p:nvPr>
            <p:ph type="body" idx="1"/>
          </p:nvPr>
        </p:nvSpPr>
        <p:spPr/>
        <p:txBody>
          <a:bodyPr/>
          <a:lstStyle/>
          <a:p>
            <a:endParaRPr lang="tr-TR"/>
          </a:p>
        </p:txBody>
      </p:sp>
    </p:spTree>
    <p:extLst>
      <p:ext uri="{BB962C8B-B14F-4D97-AF65-F5344CB8AC3E}">
        <p14:creationId xmlns:p14="http://schemas.microsoft.com/office/powerpoint/2010/main" xmlns="" val="2061306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67544" y="-819472"/>
            <a:ext cx="7859216" cy="274638"/>
          </a:xfrm>
        </p:spPr>
        <p:txBody>
          <a:bodyPr>
            <a:normAutofit fontScale="90000"/>
          </a:bodyPr>
          <a:lstStyle/>
          <a:p>
            <a:endParaRPr lang="tr-TR" dirty="0"/>
          </a:p>
        </p:txBody>
      </p:sp>
      <p:sp>
        <p:nvSpPr>
          <p:cNvPr id="3" name="İçerik Yer Tutucusu 2"/>
          <p:cNvSpPr>
            <a:spLocks noGrp="1"/>
          </p:cNvSpPr>
          <p:nvPr>
            <p:ph idx="1"/>
          </p:nvPr>
        </p:nvSpPr>
        <p:spPr>
          <a:xfrm>
            <a:off x="35496" y="764704"/>
            <a:ext cx="8291264" cy="5145435"/>
          </a:xfrm>
          <a:prstGeom prst="rect">
            <a:avLst/>
          </a:prstGeom>
        </p:spPr>
        <p:txBody>
          <a:bodyPr>
            <a:normAutofit/>
          </a:bodyPr>
          <a:lstStyle/>
          <a:p>
            <a:pPr marL="0" indent="0" algn="just">
              <a:buNone/>
            </a:pPr>
            <a:r>
              <a:rPr lang="tr-TR" sz="2400" dirty="0" smtClean="0">
                <a:latin typeface="+mj-lt"/>
                <a:cs typeface="Times New Roman" panose="02020603050405020304" pitchFamily="18" charset="0"/>
              </a:rPr>
              <a:t>Boşanma Nedeni olabilmesi için </a:t>
            </a:r>
          </a:p>
          <a:p>
            <a:pPr marL="0" indent="0" algn="just">
              <a:buNone/>
            </a:pPr>
            <a:endParaRPr lang="tr-TR" sz="2400" dirty="0" smtClean="0">
              <a:latin typeface="+mj-lt"/>
              <a:cs typeface="Times New Roman" panose="02020603050405020304" pitchFamily="18" charset="0"/>
            </a:endParaRPr>
          </a:p>
          <a:p>
            <a:pPr algn="just"/>
            <a:r>
              <a:rPr lang="tr-TR" sz="2400" dirty="0" smtClean="0">
                <a:latin typeface="+mj-lt"/>
                <a:cs typeface="Times New Roman" panose="02020603050405020304" pitchFamily="18" charset="0"/>
              </a:rPr>
              <a:t>1. Eşlerden biri akıl hastası olup da ortak hayat diğer eş için çekilmez bir hal alırsa, hastalığın geçmesine olanak bulunmadığı resmi sağlık kurulu raporuyla tespit edilmek koşuluyla’ dava açabilir denilmektedir.</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51690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620713"/>
            <a:ext cx="7772400" cy="1431925"/>
          </a:xfrm>
        </p:spPr>
        <p:txBody>
          <a:bodyPr>
            <a:normAutofit/>
          </a:bodyPr>
          <a:lstStyle/>
          <a:p>
            <a:endParaRPr lang="tr-TR" altLang="tr-TR" dirty="0">
              <a:latin typeface="Comic Sans MS" panose="030F0702030302020204" pitchFamily="66" charset="0"/>
            </a:endParaRPr>
          </a:p>
        </p:txBody>
      </p:sp>
      <p:sp>
        <p:nvSpPr>
          <p:cNvPr id="2051" name="Rectangle 3"/>
          <p:cNvSpPr>
            <a:spLocks noGrp="1" noChangeArrowheads="1"/>
          </p:cNvSpPr>
          <p:nvPr>
            <p:ph type="subTitle" idx="1"/>
          </p:nvPr>
        </p:nvSpPr>
        <p:spPr>
          <a:xfrm>
            <a:off x="1258888" y="2492375"/>
            <a:ext cx="6400800" cy="1752600"/>
          </a:xfrm>
        </p:spPr>
        <p:txBody>
          <a:bodyPr>
            <a:normAutofit/>
          </a:bodyPr>
          <a:lstStyle/>
          <a:p>
            <a:pPr>
              <a:lnSpc>
                <a:spcPct val="90000"/>
              </a:lnSpc>
            </a:pPr>
            <a:endParaRPr lang="tr-TR" altLang="tr-TR" sz="4400" dirty="0" smtClean="0"/>
          </a:p>
          <a:p>
            <a:pPr>
              <a:lnSpc>
                <a:spcPct val="90000"/>
              </a:lnSpc>
            </a:pPr>
            <a:r>
              <a:rPr lang="tr-TR" altLang="tr-TR" sz="4400" dirty="0" smtClean="0"/>
              <a:t>ZİNA</a:t>
            </a:r>
            <a:endParaRPr lang="tr-TR" altLang="tr-TR" sz="4400" dirty="0"/>
          </a:p>
        </p:txBody>
      </p:sp>
    </p:spTree>
    <p:extLst>
      <p:ext uri="{BB962C8B-B14F-4D97-AF65-F5344CB8AC3E}">
        <p14:creationId xmlns:p14="http://schemas.microsoft.com/office/powerpoint/2010/main" xmlns="" val="41163173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908720"/>
            <a:ext cx="8229600" cy="5040560"/>
          </a:xfrm>
          <a:prstGeom prst="rect">
            <a:avLst/>
          </a:prstGeom>
        </p:spPr>
        <p:txBody>
          <a:bodyPr>
            <a:normAutofit lnSpcReduction="10000"/>
          </a:bodyPr>
          <a:lstStyle/>
          <a:p>
            <a:pPr marL="0" indent="0" algn="just">
              <a:buNone/>
            </a:pPr>
            <a:r>
              <a:rPr lang="tr-TR" sz="2400" b="1" dirty="0" smtClean="0">
                <a:latin typeface="Times New Roman" panose="02020603050405020304" pitchFamily="18" charset="0"/>
                <a:cs typeface="Times New Roman" panose="02020603050405020304" pitchFamily="18" charset="0"/>
              </a:rPr>
              <a:t>     </a:t>
            </a:r>
            <a:r>
              <a:rPr lang="tr-TR" sz="2400" b="1" dirty="0" smtClean="0">
                <a:latin typeface="+mj-lt"/>
                <a:cs typeface="Times New Roman" panose="02020603050405020304" pitchFamily="18" charset="0"/>
              </a:rPr>
              <a:t>Eşlerden birinin akıl hastası olması</a:t>
            </a:r>
          </a:p>
          <a:p>
            <a:pPr algn="just">
              <a:buNone/>
            </a:pPr>
            <a:endParaRPr lang="tr-TR" sz="2400" b="1" dirty="0">
              <a:latin typeface="+mj-lt"/>
              <a:cs typeface="Times New Roman" panose="02020603050405020304" pitchFamily="18" charset="0"/>
            </a:endParaRPr>
          </a:p>
          <a:p>
            <a:pPr algn="just"/>
            <a:r>
              <a:rPr lang="tr-TR" sz="2400" dirty="0" smtClean="0">
                <a:latin typeface="+mj-lt"/>
                <a:cs typeface="Times New Roman" panose="02020603050405020304" pitchFamily="18" charset="0"/>
              </a:rPr>
              <a:t>Medeni Kanun her türlü hastalığı değil bunlardan sadece akıl hastalığı olanları boşanma sebebi saymıştır. Akıl hastalığından başka bir hastalık örneğin kanser, cüzzam, frengi, veba, AIDS, </a:t>
            </a:r>
            <a:r>
              <a:rPr lang="tr-TR" sz="2400" dirty="0" err="1" smtClean="0">
                <a:latin typeface="+mj-lt"/>
                <a:cs typeface="Times New Roman" panose="02020603050405020304" pitchFamily="18" charset="0"/>
              </a:rPr>
              <a:t>sar’a</a:t>
            </a:r>
            <a:r>
              <a:rPr lang="tr-TR" sz="2400" dirty="0" smtClean="0">
                <a:latin typeface="+mj-lt"/>
                <a:cs typeface="Times New Roman" panose="02020603050405020304" pitchFamily="18" charset="0"/>
              </a:rPr>
              <a:t> (epilepsi) gibi hastalıklar boşanma sebebi olamaz. </a:t>
            </a:r>
          </a:p>
          <a:p>
            <a:pPr algn="just"/>
            <a:endParaRPr lang="tr-TR" sz="2400" dirty="0">
              <a:latin typeface="+mj-lt"/>
              <a:cs typeface="Times New Roman" panose="02020603050405020304" pitchFamily="18" charset="0"/>
            </a:endParaRPr>
          </a:p>
          <a:p>
            <a:pPr algn="just"/>
            <a:r>
              <a:rPr lang="tr-TR" sz="2400" dirty="0" smtClean="0">
                <a:latin typeface="+mj-lt"/>
                <a:cs typeface="Times New Roman" panose="02020603050405020304" pitchFamily="18" charset="0"/>
              </a:rPr>
              <a:t>Boşanma sebebi olan akıl hastalığı evlenmeden sonra meydana gelmiş olmalıdır. Çünkü evlenmeden önceki akıl hastalığı zaten sakıncalı bulunmadığı resmi sağlık kurulu raporuyla anlaşılmadıkça kesin evlenme engellerinden biridir.</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312712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19261"/>
            <a:ext cx="8229600" cy="4525963"/>
          </a:xfrm>
          <a:prstGeom prst="rect">
            <a:avLst/>
          </a:prstGeo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     </a:t>
            </a:r>
            <a:r>
              <a:rPr lang="tr-TR" sz="2400" b="1" dirty="0" smtClean="0">
                <a:latin typeface="+mj-lt"/>
                <a:cs typeface="Times New Roman" panose="02020603050405020304" pitchFamily="18" charset="0"/>
              </a:rPr>
              <a:t>Hastalığın iyileşmesinin imkansız olması</a:t>
            </a:r>
          </a:p>
          <a:p>
            <a:pPr marL="0" indent="0" algn="just">
              <a:buNone/>
            </a:pPr>
            <a:endParaRPr lang="tr-TR" sz="2400" b="1" dirty="0">
              <a:latin typeface="+mj-lt"/>
              <a:cs typeface="Times New Roman" panose="02020603050405020304" pitchFamily="18" charset="0"/>
            </a:endParaRPr>
          </a:p>
          <a:p>
            <a:pPr algn="just"/>
            <a:r>
              <a:rPr lang="tr-TR" sz="2400" dirty="0" smtClean="0">
                <a:latin typeface="+mj-lt"/>
                <a:cs typeface="Times New Roman" panose="02020603050405020304" pitchFamily="18" charset="0"/>
              </a:rPr>
              <a:t>Medeni</a:t>
            </a:r>
            <a:r>
              <a:rPr lang="tr-TR" sz="2400" b="1" dirty="0" smtClean="0">
                <a:latin typeface="+mj-lt"/>
                <a:cs typeface="Times New Roman" panose="02020603050405020304" pitchFamily="18" charset="0"/>
              </a:rPr>
              <a:t> </a:t>
            </a:r>
            <a:r>
              <a:rPr lang="tr-TR" sz="2400" dirty="0" smtClean="0">
                <a:latin typeface="+mj-lt"/>
                <a:cs typeface="Times New Roman" panose="02020603050405020304" pitchFamily="18" charset="0"/>
              </a:rPr>
              <a:t>Kanun sadece akıl hastalığını boşanma sebebi saymakla birlikte yine bir ayrım yaparak geçmesine olanak bulunmayan akıl hastalıklarını boşanma sebebi saymıştır. Örneğin şizofreni, paranoya gibi akıl hastalıkları.</a:t>
            </a:r>
          </a:p>
          <a:p>
            <a:pPr algn="just"/>
            <a:endParaRPr lang="tr-TR" sz="2400" dirty="0">
              <a:latin typeface="+mj-lt"/>
              <a:cs typeface="Times New Roman" panose="02020603050405020304" pitchFamily="18" charset="0"/>
            </a:endParaRPr>
          </a:p>
          <a:p>
            <a:pPr algn="just"/>
            <a:r>
              <a:rPr lang="tr-TR" sz="2400" dirty="0" smtClean="0">
                <a:latin typeface="+mj-lt"/>
                <a:cs typeface="Times New Roman" panose="02020603050405020304" pitchFamily="18" charset="0"/>
              </a:rPr>
              <a:t>Boşanma sebebi olarak sayılan akıl hastalığının iyileşmesinin mümkün olup olmadığını resmi sağlık kurulu raporuyla tespit edilmesi şarttır.</a:t>
            </a:r>
          </a:p>
          <a:p>
            <a:pPr algn="just"/>
            <a:endParaRPr lang="tr-TR" sz="2400" b="1" dirty="0">
              <a:latin typeface="Times New Roman" panose="02020603050405020304" pitchFamily="18" charset="0"/>
              <a:cs typeface="Times New Roman" panose="02020603050405020304" pitchFamily="18" charset="0"/>
            </a:endParaRPr>
          </a:p>
          <a:p>
            <a:pPr algn="just"/>
            <a:endParaRPr lang="tr-TR"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416640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8229600" cy="4525963"/>
          </a:xfrm>
          <a:prstGeom prst="rect">
            <a:avLst/>
          </a:prstGeom>
        </p:spPr>
        <p:txBody>
          <a:bodyPr>
            <a:normAutofit/>
          </a:bodyPr>
          <a:lstStyle/>
          <a:p>
            <a:pPr marL="0" indent="0" algn="just">
              <a:buNone/>
            </a:pPr>
            <a:r>
              <a:rPr lang="tr-TR" sz="2400" dirty="0" smtClean="0">
                <a:latin typeface="+mj-lt"/>
                <a:cs typeface="Times New Roman" panose="02020603050405020304" pitchFamily="18" charset="0"/>
              </a:rPr>
              <a:t>     </a:t>
            </a:r>
            <a:r>
              <a:rPr lang="tr-TR" sz="2400" b="1" dirty="0" smtClean="0">
                <a:latin typeface="+mj-lt"/>
                <a:cs typeface="Times New Roman" panose="02020603050405020304" pitchFamily="18" charset="0"/>
              </a:rPr>
              <a:t>Ortak hayatın çekilmez hale gelmiş olması</a:t>
            </a:r>
          </a:p>
          <a:p>
            <a:pPr algn="just"/>
            <a:endParaRPr lang="tr-TR" sz="2400" b="1" dirty="0">
              <a:latin typeface="+mj-lt"/>
              <a:cs typeface="Times New Roman" panose="02020603050405020304" pitchFamily="18" charset="0"/>
            </a:endParaRPr>
          </a:p>
          <a:p>
            <a:pPr algn="just"/>
            <a:r>
              <a:rPr lang="tr-TR" sz="2400" dirty="0" smtClean="0">
                <a:latin typeface="+mj-lt"/>
                <a:cs typeface="Times New Roman" panose="02020603050405020304" pitchFamily="18" charset="0"/>
              </a:rPr>
              <a:t>Eşlerden birinin şifasız akıl hastalığının aynı zamanda ortak hayatı diğer eş için çekilmez hale getirmiş olması da şarttır.</a:t>
            </a:r>
          </a:p>
          <a:p>
            <a:pPr algn="just"/>
            <a:endParaRPr lang="tr-TR" sz="2400" dirty="0">
              <a:latin typeface="+mj-lt"/>
              <a:cs typeface="Times New Roman" panose="02020603050405020304" pitchFamily="18" charset="0"/>
            </a:endParaRPr>
          </a:p>
          <a:p>
            <a:pPr algn="just"/>
            <a:r>
              <a:rPr lang="tr-TR" sz="2400" dirty="0" smtClean="0">
                <a:latin typeface="+mj-lt"/>
                <a:cs typeface="Times New Roman" panose="02020603050405020304" pitchFamily="18" charset="0"/>
              </a:rPr>
              <a:t>Hakim, boşanmaya karar vermeden önce, ortak hayatın diğer eş için gerçekten çekilmez hale gelmiş olup olmadığını araştıracaktır. </a:t>
            </a:r>
            <a:endParaRPr lang="tr-TR" sz="2400" dirty="0">
              <a:latin typeface="+mj-lt"/>
              <a:cs typeface="Times New Roman" panose="02020603050405020304" pitchFamily="18" charset="0"/>
            </a:endParaRPr>
          </a:p>
        </p:txBody>
      </p:sp>
    </p:spTree>
    <p:extLst>
      <p:ext uri="{BB962C8B-B14F-4D97-AF65-F5344CB8AC3E}">
        <p14:creationId xmlns:p14="http://schemas.microsoft.com/office/powerpoint/2010/main" xmlns="" val="1023022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340768"/>
            <a:ext cx="7272808" cy="4525963"/>
          </a:xfrm>
          <a:prstGeom prst="rect">
            <a:avLst/>
          </a:prstGeom>
        </p:spPr>
        <p:txBody>
          <a:bodyPr>
            <a:normAutofit/>
          </a:bodyPr>
          <a:lstStyle/>
          <a:p>
            <a:pPr algn="just"/>
            <a:r>
              <a:rPr lang="tr-TR" sz="2400" dirty="0" smtClean="0">
                <a:latin typeface="+mj-lt"/>
                <a:cs typeface="Times New Roman" panose="02020603050405020304" pitchFamily="18" charset="0"/>
              </a:rPr>
              <a:t>Medeni Kanun önceki kanunun aradığı ‘hastalığın en az 3 yıldan beri sürmekte olması’ şartını 165. maddeye almamıştır. Bu nedenle boşanma davasının açılmasında akıl hastalığının varlığı yeterli olacak, davalı eşin ne zamandan beri akıl hastası olduğunun araştırılmasına gerek olmayacaktır.</a:t>
            </a:r>
          </a:p>
        </p:txBody>
      </p:sp>
    </p:spTree>
    <p:extLst>
      <p:ext uri="{BB962C8B-B14F-4D97-AF65-F5344CB8AC3E}">
        <p14:creationId xmlns:p14="http://schemas.microsoft.com/office/powerpoint/2010/main" xmlns="" val="22365725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764704"/>
            <a:ext cx="7924800" cy="5328592"/>
          </a:xfrm>
          <a:prstGeom prst="rect">
            <a:avLst/>
          </a:prstGeom>
        </p:spPr>
        <p:txBody>
          <a:bodyPr>
            <a:noAutofit/>
          </a:bodyPr>
          <a:lstStyle/>
          <a:p>
            <a:pPr marL="0" indent="0">
              <a:buNone/>
            </a:pPr>
            <a:r>
              <a:rPr lang="tr-TR" sz="2400" b="1" dirty="0" smtClean="0"/>
              <a:t>     Aile Mahkemesinde Sosyal Hizmet Uzmanının Rolü</a:t>
            </a:r>
          </a:p>
          <a:p>
            <a:endParaRPr lang="tr-TR" sz="2400" b="1" dirty="0"/>
          </a:p>
          <a:p>
            <a:r>
              <a:rPr lang="tr-TR" sz="2400" dirty="0">
                <a:latin typeface="+mj-lt"/>
              </a:rPr>
              <a:t>Sosyal hizmet uzmanı boşanma davaları sırasında mesleki bilgi ve becerisini kullanarak tarafların ilk olarak boşanma nedenlerini ortaya koyup aşılabilecek bir sorunsa çiftlerin davadan vazgeçmesi yönünde aile danışmalığı yapar. Şöyle ki; aileyi mahkemeye getiren nedenler irdelenerek çiftlerin kendilerinin bile farkında olmadığı aslında çok basit çatışmalar nedeniyle orda oldukları, yapılacak sosyal kişisel çalışmayla ortaya konulabilir. </a:t>
            </a:r>
            <a:endParaRPr lang="tr-TR" sz="2400" dirty="0" smtClean="0">
              <a:latin typeface="+mj-lt"/>
            </a:endParaRPr>
          </a:p>
          <a:p>
            <a:endParaRPr lang="tr-TR" sz="2400" dirty="0">
              <a:latin typeface="+mj-lt"/>
            </a:endParaRPr>
          </a:p>
          <a:p>
            <a:endParaRPr lang="tr-TR" sz="2400" dirty="0" smtClean="0">
              <a:latin typeface="+mj-lt"/>
            </a:endParaRPr>
          </a:p>
          <a:p>
            <a:endParaRPr lang="tr-TR" sz="2400" dirty="0">
              <a:latin typeface="+mj-lt"/>
            </a:endParaRPr>
          </a:p>
          <a:p>
            <a:endParaRPr lang="tr-TR" sz="2400" dirty="0" smtClean="0">
              <a:latin typeface="+mj-lt"/>
            </a:endParaRPr>
          </a:p>
          <a:p>
            <a:endParaRPr lang="tr-TR" sz="2400" dirty="0">
              <a:latin typeface="+mj-lt"/>
            </a:endParaRPr>
          </a:p>
          <a:p>
            <a:pPr marL="0" indent="0">
              <a:buNone/>
            </a:pPr>
            <a:r>
              <a:rPr lang="tr-TR" sz="2400" dirty="0">
                <a:latin typeface="+mj-lt"/>
              </a:rPr>
              <a:t> </a:t>
            </a:r>
            <a:endParaRPr lang="tr-TR" sz="2400" b="1" dirty="0">
              <a:latin typeface="+mj-lt"/>
            </a:endParaRPr>
          </a:p>
          <a:p>
            <a:endParaRPr lang="tr-TR" sz="2400" b="1" dirty="0"/>
          </a:p>
        </p:txBody>
      </p:sp>
    </p:spTree>
    <p:extLst>
      <p:ext uri="{BB962C8B-B14F-4D97-AF65-F5344CB8AC3E}">
        <p14:creationId xmlns:p14="http://schemas.microsoft.com/office/powerpoint/2010/main" xmlns="" val="20108686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836712"/>
            <a:ext cx="7924800" cy="4114800"/>
          </a:xfrm>
          <a:prstGeom prst="rect">
            <a:avLst/>
          </a:prstGeom>
        </p:spPr>
        <p:txBody>
          <a:bodyPr>
            <a:normAutofit/>
          </a:bodyPr>
          <a:lstStyle/>
          <a:p>
            <a:endParaRPr lang="tr-TR" sz="2400" dirty="0" smtClean="0"/>
          </a:p>
          <a:p>
            <a:r>
              <a:rPr lang="tr-TR" sz="2400" dirty="0" smtClean="0"/>
              <a:t>Taraflar </a:t>
            </a:r>
            <a:r>
              <a:rPr lang="tr-TR" sz="2400" dirty="0"/>
              <a:t>arasında daha keskin ve geri dönülmez bir biçimde yaşanan anlaşmazlık ve çatışmalar var ise şayet; böyle bir durumda uzman ailenin en sağlıklı şekilde boşanma sürecini atlatması konusunda rehberlik yapmalıdır. Yapılan tüm bu çalışmalar sırasında uzman gerek duyarsa ev ziyaretleri de gerçekleştirerek aile bireylerini sosyal çevreleri içinde değerlendirir ve bu çalışmaların tamamını mahkemeye sunmak üzere sosyal inceleme formatında </a:t>
            </a:r>
            <a:r>
              <a:rPr lang="tr-TR" sz="2400" dirty="0" err="1"/>
              <a:t>raporlaştırır</a:t>
            </a:r>
            <a:r>
              <a:rPr lang="tr-TR" sz="2400" dirty="0"/>
              <a:t>.</a:t>
            </a:r>
          </a:p>
        </p:txBody>
      </p:sp>
    </p:spTree>
    <p:extLst>
      <p:ext uri="{BB962C8B-B14F-4D97-AF65-F5344CB8AC3E}">
        <p14:creationId xmlns:p14="http://schemas.microsoft.com/office/powerpoint/2010/main" xmlns="" val="1383359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TERK </a:t>
            </a:r>
            <a:endParaRPr lang="tr-TR" dirty="0"/>
          </a:p>
        </p:txBody>
      </p:sp>
      <p:sp>
        <p:nvSpPr>
          <p:cNvPr id="3" name="2 Metin Yer Tutucusu"/>
          <p:cNvSpPr>
            <a:spLocks noGrp="1"/>
          </p:cNvSpPr>
          <p:nvPr>
            <p:ph type="body" idx="1"/>
          </p:nvPr>
        </p:nvSpPr>
        <p:spPr/>
        <p:txBody>
          <a:bodyPr/>
          <a:lstStyle/>
          <a:p>
            <a:endParaRPr lang="tr-TR"/>
          </a:p>
        </p:txBody>
      </p:sp>
    </p:spTree>
    <p:extLst>
      <p:ext uri="{BB962C8B-B14F-4D97-AF65-F5344CB8AC3E}">
        <p14:creationId xmlns:p14="http://schemas.microsoft.com/office/powerpoint/2010/main" xmlns="" val="29088824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457200" y="274638"/>
            <a:ext cx="7467600" cy="850106"/>
          </a:xfrm>
        </p:spPr>
        <p:txBody>
          <a:bodyPr/>
          <a:lstStyle/>
          <a:p>
            <a:r>
              <a:rPr lang="tr-TR" dirty="0" smtClean="0">
                <a:latin typeface="Verdana" pitchFamily="34" charset="0"/>
                <a:ea typeface="Verdana" pitchFamily="34" charset="0"/>
                <a:cs typeface="Verdana" pitchFamily="34" charset="0"/>
              </a:rPr>
              <a:t>                      </a:t>
            </a:r>
            <a:endParaRPr lang="tr-TR" sz="4400" dirty="0">
              <a:latin typeface="Verdana" pitchFamily="34" charset="0"/>
              <a:ea typeface="Verdana" pitchFamily="34" charset="0"/>
              <a:cs typeface="Verdana" pitchFamily="34" charset="0"/>
            </a:endParaRPr>
          </a:p>
        </p:txBody>
      </p:sp>
      <p:sp>
        <p:nvSpPr>
          <p:cNvPr id="3" name="2 İçerik Yer Tutucusu"/>
          <p:cNvSpPr>
            <a:spLocks noGrp="1"/>
          </p:cNvSpPr>
          <p:nvPr>
            <p:ph idx="1"/>
          </p:nvPr>
        </p:nvSpPr>
        <p:spPr>
          <a:xfrm>
            <a:off x="395536" y="692696"/>
            <a:ext cx="7467600" cy="5184576"/>
          </a:xfrm>
        </p:spPr>
        <p:txBody>
          <a:bodyPr>
            <a:noAutofit/>
          </a:bodyPr>
          <a:lstStyle/>
          <a:p>
            <a:pPr>
              <a:buNone/>
            </a:pPr>
            <a:endParaRPr lang="tr-TR" sz="2000" dirty="0" smtClean="0">
              <a:latin typeface="Verdana" pitchFamily="34" charset="0"/>
              <a:ea typeface="Verdana" pitchFamily="34" charset="0"/>
              <a:cs typeface="Verdana" pitchFamily="34" charset="0"/>
            </a:endParaRPr>
          </a:p>
          <a:p>
            <a:pPr algn="just">
              <a:lnSpc>
                <a:spcPct val="160000"/>
              </a:lnSpc>
            </a:pPr>
            <a:r>
              <a:rPr lang="tr-TR" sz="2000" dirty="0" smtClean="0">
                <a:latin typeface="Verdana" pitchFamily="34" charset="0"/>
                <a:ea typeface="Verdana" pitchFamily="34" charset="0"/>
                <a:cs typeface="Verdana" pitchFamily="34" charset="0"/>
              </a:rPr>
              <a:t>Türk Medeni Kanunun 164. Maddesi: “Eşlerden biri, evlilik birliğinden doğan yükümlülüklerini yerine getirmemek maksadıyla diğerini terk ettiği veya haklı bir sebep olmadan ortak konuta dönmediği takdirde ayrılık, en az altı ay sürmüş ve bu durum devam etmekte ve istem üzerine hakim veya noter  tarafından yapılan ihtar sonuçsuz kalmış ise; terk edilen eş, boşanma davası açabilir.</a:t>
            </a:r>
          </a:p>
          <a:p>
            <a:pPr algn="just">
              <a:lnSpc>
                <a:spcPct val="160000"/>
              </a:lnSpc>
            </a:pPr>
            <a:endParaRPr lang="tr-TR" sz="2000" dirty="0" smtClean="0">
              <a:latin typeface="Verdana" pitchFamily="34" charset="0"/>
              <a:ea typeface="Verdana" pitchFamily="34" charset="0"/>
              <a:cs typeface="Verdana" pitchFamily="34" charset="0"/>
            </a:endParaRPr>
          </a:p>
          <a:p>
            <a:pPr algn="just">
              <a:lnSpc>
                <a:spcPct val="160000"/>
              </a:lnSpc>
            </a:pPr>
            <a:endParaRPr lang="tr-TR" sz="2000" dirty="0" smtClean="0">
              <a:latin typeface="Verdana" pitchFamily="34" charset="0"/>
              <a:ea typeface="Verdana" pitchFamily="34" charset="0"/>
              <a:cs typeface="Verdana" pitchFamily="34" charset="0"/>
            </a:endParaRPr>
          </a:p>
          <a:p>
            <a:pPr algn="just">
              <a:lnSpc>
                <a:spcPct val="160000"/>
              </a:lnSpc>
              <a:buNone/>
            </a:pPr>
            <a:r>
              <a:rPr lang="tr-TR" sz="2000" dirty="0" smtClean="0">
                <a:latin typeface="Verdana" pitchFamily="34" charset="0"/>
                <a:ea typeface="Verdana" pitchFamily="34" charset="0"/>
                <a:cs typeface="Verdana" pitchFamily="34" charset="0"/>
              </a:rPr>
              <a:t> </a:t>
            </a:r>
            <a:endParaRPr lang="tr-TR" sz="2000" dirty="0">
              <a:latin typeface="Verdana" pitchFamily="34" charset="0"/>
              <a:ea typeface="Verdana" pitchFamily="34" charset="0"/>
              <a:cs typeface="Verdana" pitchFamily="34" charset="0"/>
            </a:endParaRPr>
          </a:p>
        </p:txBody>
      </p:sp>
      <p:sp>
        <p:nvSpPr>
          <p:cNvPr id="4" name="3 5-Nokta Yıldız"/>
          <p:cNvSpPr/>
          <p:nvPr/>
        </p:nvSpPr>
        <p:spPr>
          <a:xfrm>
            <a:off x="7524328" y="6381328"/>
            <a:ext cx="288032" cy="21602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7062711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7467600" cy="5565232"/>
          </a:xfrm>
        </p:spPr>
        <p:txBody>
          <a:bodyPr>
            <a:normAutofit/>
          </a:bodyPr>
          <a:lstStyle/>
          <a:p>
            <a:r>
              <a:rPr lang="tr-TR" dirty="0" smtClean="0">
                <a:latin typeface="Calibri" pitchFamily="34" charset="0"/>
                <a:ea typeface="Verdana" pitchFamily="34" charset="0"/>
                <a:cs typeface="Verdana" pitchFamily="34" charset="0"/>
              </a:rPr>
              <a:t>Diğerini ortak konutu terk etmeye zorlayan veya haklı bir sebep olmaksızın ortak konuta dönmesini engelleyen eş de terk etmiş sayılır. </a:t>
            </a:r>
          </a:p>
          <a:p>
            <a:r>
              <a:rPr lang="tr-TR" dirty="0" smtClean="0">
                <a:latin typeface="Calibri" pitchFamily="34" charset="0"/>
                <a:ea typeface="Verdana" pitchFamily="34" charset="0"/>
                <a:cs typeface="Verdana" pitchFamily="34" charset="0"/>
              </a:rPr>
              <a:t>Davaya hakkı olan eşin istemi üzerine hakim veya noter, esası incelemeden yapacağı ihtarda terk eden eşe iki ay içinde ortak konuta dönmesi gerektiği ve dönmemesi halinde doğacak sonuçlar hakkında uyarıda bulunur. </a:t>
            </a:r>
          </a:p>
          <a:p>
            <a:r>
              <a:rPr lang="tr-TR" dirty="0" smtClean="0">
                <a:latin typeface="Calibri" pitchFamily="34" charset="0"/>
                <a:ea typeface="Verdana" pitchFamily="34" charset="0"/>
                <a:cs typeface="Verdana" pitchFamily="34" charset="0"/>
              </a:rPr>
              <a:t>Bu ihtar gerektiğinde ilan yoluyla yapılır. Ancak, boşanma davası açmak için belirli sürenin dördüncü ayı bitmedikçe ihtar isteminde bulunulamaz ve ihtardan sonra iki ay geçmedikçe dava açılamaz.” şeklinde düzenlenmiştir.</a:t>
            </a:r>
          </a:p>
          <a:p>
            <a:endParaRPr lang="tr-TR" dirty="0">
              <a:latin typeface="Calibri" pitchFamily="34" charset="0"/>
              <a:ea typeface="Verdana" pitchFamily="34" charset="0"/>
              <a:cs typeface="Verdana" pitchFamily="34" charset="0"/>
            </a:endParaRPr>
          </a:p>
        </p:txBody>
      </p:sp>
      <p:sp>
        <p:nvSpPr>
          <p:cNvPr id="4" name="3 Oval"/>
          <p:cNvSpPr/>
          <p:nvPr/>
        </p:nvSpPr>
        <p:spPr>
          <a:xfrm>
            <a:off x="7812360" y="6381328"/>
            <a:ext cx="360040"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33982816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7467600" cy="1143000"/>
          </a:xfrm>
        </p:spPr>
        <p:txBody>
          <a:bodyPr>
            <a:noAutofit/>
          </a:bodyPr>
          <a:lstStyle/>
          <a:p>
            <a:pPr algn="ctr"/>
            <a:r>
              <a:rPr lang="tr-TR" sz="2800" b="1" dirty="0" smtClean="0">
                <a:latin typeface="Verdana" pitchFamily="34" charset="0"/>
                <a:ea typeface="Verdana" pitchFamily="34" charset="0"/>
                <a:cs typeface="Verdana" pitchFamily="34" charset="0"/>
              </a:rPr>
              <a:t>Terk nedeniyle boşanma davası açılabilmenin şartları</a:t>
            </a:r>
            <a:br>
              <a:rPr lang="tr-TR" sz="2800" b="1" dirty="0" smtClean="0">
                <a:latin typeface="Verdana" pitchFamily="34" charset="0"/>
                <a:ea typeface="Verdana" pitchFamily="34" charset="0"/>
                <a:cs typeface="Verdana" pitchFamily="34" charset="0"/>
              </a:rPr>
            </a:br>
            <a:endParaRPr lang="tr-TR" sz="2800" b="1" dirty="0">
              <a:latin typeface="Verdana" pitchFamily="34" charset="0"/>
              <a:ea typeface="Verdana" pitchFamily="34" charset="0"/>
              <a:cs typeface="Verdana" pitchFamily="34" charset="0"/>
            </a:endParaRPr>
          </a:p>
        </p:txBody>
      </p:sp>
      <p:sp>
        <p:nvSpPr>
          <p:cNvPr id="3" name="2 İçerik Yer Tutucusu"/>
          <p:cNvSpPr>
            <a:spLocks noGrp="1"/>
          </p:cNvSpPr>
          <p:nvPr>
            <p:ph idx="1"/>
          </p:nvPr>
        </p:nvSpPr>
        <p:spPr/>
        <p:txBody>
          <a:bodyPr>
            <a:normAutofit lnSpcReduction="10000"/>
          </a:bodyPr>
          <a:lstStyle/>
          <a:p>
            <a:r>
              <a:rPr lang="tr-TR" dirty="0" smtClean="0">
                <a:latin typeface="Verdana" pitchFamily="34" charset="0"/>
                <a:ea typeface="Verdana" pitchFamily="34" charset="0"/>
                <a:cs typeface="Verdana" pitchFamily="34" charset="0"/>
              </a:rPr>
              <a:t> </a:t>
            </a:r>
            <a:r>
              <a:rPr lang="tr-TR" sz="3000" dirty="0" smtClean="0">
                <a:latin typeface="Verdana" pitchFamily="34" charset="0"/>
                <a:ea typeface="Verdana" pitchFamily="34" charset="0"/>
                <a:cs typeface="Verdana" pitchFamily="34" charset="0"/>
              </a:rPr>
              <a:t>Maddi Koşul-Ortak Yaşama Son Verilmesi</a:t>
            </a:r>
          </a:p>
          <a:p>
            <a:r>
              <a:rPr lang="tr-TR" sz="3000" dirty="0" smtClean="0">
                <a:latin typeface="Verdana" pitchFamily="34" charset="0"/>
                <a:ea typeface="Verdana" pitchFamily="34" charset="0"/>
                <a:cs typeface="Verdana" pitchFamily="34" charset="0"/>
              </a:rPr>
              <a:t>Manevi Koşul –Evlilik Birliğinden Doğan Yükümlülüklerini Yerine Getirmemek maksadının bulunmaması</a:t>
            </a:r>
          </a:p>
          <a:p>
            <a:r>
              <a:rPr lang="tr-TR" sz="3000" dirty="0" smtClean="0">
                <a:latin typeface="Verdana" pitchFamily="34" charset="0"/>
                <a:ea typeface="Verdana" pitchFamily="34" charset="0"/>
                <a:cs typeface="Verdana" pitchFamily="34" charset="0"/>
              </a:rPr>
              <a:t>Ayrı Yaşamanın En Az Altı Ay Devam Etmiş Olması</a:t>
            </a:r>
          </a:p>
          <a:p>
            <a:r>
              <a:rPr lang="tr-TR" sz="3000" dirty="0" smtClean="0">
                <a:latin typeface="Verdana" pitchFamily="34" charset="0"/>
                <a:ea typeface="Verdana" pitchFamily="34" charset="0"/>
                <a:cs typeface="Verdana" pitchFamily="34" charset="0"/>
              </a:rPr>
              <a:t>Terk eden Eşe İhtarda Bulunulmuş Olması </a:t>
            </a:r>
            <a:endParaRPr lang="tr-TR" sz="30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606019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rgbClr val="FFC000"/>
          </a:solidFill>
        </p:spPr>
        <p:txBody>
          <a:bodyPr/>
          <a:lstStyle/>
          <a:p>
            <a:r>
              <a:rPr lang="tr-TR" altLang="tr-TR" dirty="0" smtClean="0"/>
              <a:t>Tanımı </a:t>
            </a:r>
            <a:endParaRPr lang="tr-TR" altLang="tr-TR" dirty="0"/>
          </a:p>
        </p:txBody>
      </p:sp>
      <p:sp>
        <p:nvSpPr>
          <p:cNvPr id="7171" name="Rectangle 3"/>
          <p:cNvSpPr>
            <a:spLocks noGrp="1" noChangeArrowheads="1"/>
          </p:cNvSpPr>
          <p:nvPr>
            <p:ph idx="1"/>
          </p:nvPr>
        </p:nvSpPr>
        <p:spPr/>
        <p:txBody>
          <a:bodyPr/>
          <a:lstStyle/>
          <a:p>
            <a:r>
              <a:rPr lang="tr-TR" altLang="tr-TR" dirty="0">
                <a:latin typeface="Comic Sans MS" panose="030F0702030302020204" pitchFamily="66" charset="0"/>
              </a:rPr>
              <a:t>Zina;eşlerden birinin evlilik dışı cinsel ilişkide bulunmasıdır.</a:t>
            </a:r>
          </a:p>
          <a:p>
            <a:r>
              <a:rPr lang="tr-TR" altLang="tr-TR" dirty="0">
                <a:latin typeface="Comic Sans MS" panose="030F0702030302020204" pitchFamily="66" charset="0"/>
              </a:rPr>
              <a:t>MK.m.161\1’de “eşlerden biri zina ederse,diğer eş boşanma davası açabilir.”  denilmiştir.</a:t>
            </a:r>
          </a:p>
        </p:txBody>
      </p:sp>
    </p:spTree>
    <p:extLst>
      <p:ext uri="{BB962C8B-B14F-4D97-AF65-F5344CB8AC3E}">
        <p14:creationId xmlns:p14="http://schemas.microsoft.com/office/powerpoint/2010/main" xmlns="" val="752858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20688"/>
            <a:ext cx="7467600" cy="1152128"/>
          </a:xfrm>
        </p:spPr>
        <p:txBody>
          <a:bodyPr>
            <a:noAutofit/>
          </a:bodyPr>
          <a:lstStyle/>
          <a:p>
            <a:r>
              <a:rPr lang="tr-TR" sz="4000" dirty="0" smtClean="0">
                <a:latin typeface="Verdana" pitchFamily="34" charset="0"/>
                <a:ea typeface="Verdana" pitchFamily="34" charset="0"/>
                <a:cs typeface="Verdana" pitchFamily="34" charset="0"/>
              </a:rPr>
              <a:t>İHTAR İSTEMİNDE BULUNMANIN KOŞULLARI</a:t>
            </a:r>
            <a:endParaRPr lang="tr-TR" sz="4000" dirty="0">
              <a:latin typeface="Verdana" pitchFamily="34" charset="0"/>
              <a:ea typeface="Verdana" pitchFamily="34" charset="0"/>
              <a:cs typeface="Verdana" pitchFamily="34" charset="0"/>
            </a:endParaRPr>
          </a:p>
        </p:txBody>
      </p:sp>
      <p:sp>
        <p:nvSpPr>
          <p:cNvPr id="3" name="2 İçerik Yer Tutucusu"/>
          <p:cNvSpPr>
            <a:spLocks noGrp="1"/>
          </p:cNvSpPr>
          <p:nvPr>
            <p:ph idx="1"/>
          </p:nvPr>
        </p:nvSpPr>
        <p:spPr>
          <a:xfrm>
            <a:off x="457200" y="2204864"/>
            <a:ext cx="7467600" cy="4269088"/>
          </a:xfrm>
        </p:spPr>
        <p:txBody>
          <a:bodyPr>
            <a:normAutofit/>
          </a:bodyPr>
          <a:lstStyle/>
          <a:p>
            <a:r>
              <a:rPr lang="tr-TR" dirty="0" smtClean="0">
                <a:latin typeface="Verdana" pitchFamily="34" charset="0"/>
                <a:ea typeface="Verdana" pitchFamily="34" charset="0"/>
                <a:cs typeface="Verdana" pitchFamily="34" charset="0"/>
              </a:rPr>
              <a:t> Haklı Bir Sebep Olmaksızın Müşterek Konut Terk Edilmiş Olmalıdır.</a:t>
            </a:r>
          </a:p>
          <a:p>
            <a:pPr>
              <a:buNone/>
            </a:pPr>
            <a:endParaRPr lang="tr-TR" dirty="0" smtClean="0">
              <a:latin typeface="Verdana" pitchFamily="34" charset="0"/>
              <a:ea typeface="Verdana" pitchFamily="34" charset="0"/>
              <a:cs typeface="Verdana" pitchFamily="34" charset="0"/>
            </a:endParaRPr>
          </a:p>
          <a:p>
            <a:r>
              <a:rPr lang="tr-TR" dirty="0" smtClean="0">
                <a:latin typeface="Verdana" pitchFamily="34" charset="0"/>
                <a:ea typeface="Verdana" pitchFamily="34" charset="0"/>
                <a:cs typeface="Verdana" pitchFamily="34" charset="0"/>
              </a:rPr>
              <a:t> Müşterek Konutun Terkinden İtibaren En Az Dört Ay Geçmiş Olmalıdır</a:t>
            </a:r>
          </a:p>
          <a:p>
            <a:endParaRPr lang="tr-TR"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6385611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496944" cy="6213304"/>
          </a:xfrm>
        </p:spPr>
        <p:txBody>
          <a:bodyPr>
            <a:noAutofit/>
          </a:bodyPr>
          <a:lstStyle/>
          <a:p>
            <a:pPr fontAlgn="base"/>
            <a:r>
              <a:rPr lang="tr-TR" sz="1500" b="1" dirty="0" smtClean="0">
                <a:latin typeface="Verdana" pitchFamily="34" charset="0"/>
                <a:ea typeface="Verdana" pitchFamily="34" charset="0"/>
                <a:cs typeface="Verdana" pitchFamily="34" charset="0"/>
              </a:rPr>
              <a:t>T.C.</a:t>
            </a:r>
            <a:br>
              <a:rPr lang="tr-TR" sz="1500" b="1" dirty="0" smtClean="0">
                <a:latin typeface="Verdana" pitchFamily="34" charset="0"/>
                <a:ea typeface="Verdana" pitchFamily="34" charset="0"/>
                <a:cs typeface="Verdana" pitchFamily="34" charset="0"/>
              </a:rPr>
            </a:br>
            <a:r>
              <a:rPr lang="tr-TR" sz="1500" b="1" dirty="0" smtClean="0">
                <a:latin typeface="Verdana" pitchFamily="34" charset="0"/>
                <a:ea typeface="Verdana" pitchFamily="34" charset="0"/>
                <a:cs typeface="Verdana" pitchFamily="34" charset="0"/>
              </a:rPr>
              <a:t>YARGITAY</a:t>
            </a:r>
            <a:br>
              <a:rPr lang="tr-TR" sz="1500" b="1" dirty="0" smtClean="0">
                <a:latin typeface="Verdana" pitchFamily="34" charset="0"/>
                <a:ea typeface="Verdana" pitchFamily="34" charset="0"/>
                <a:cs typeface="Verdana" pitchFamily="34" charset="0"/>
              </a:rPr>
            </a:br>
            <a:r>
              <a:rPr lang="tr-TR" sz="1500" b="1" dirty="0" smtClean="0">
                <a:latin typeface="Verdana" pitchFamily="34" charset="0"/>
                <a:ea typeface="Verdana" pitchFamily="34" charset="0"/>
                <a:cs typeface="Verdana" pitchFamily="34" charset="0"/>
              </a:rPr>
              <a:t>2. HUKUK DAİRESİ</a:t>
            </a:r>
            <a:br>
              <a:rPr lang="tr-TR" sz="1500" b="1" dirty="0" smtClean="0">
                <a:latin typeface="Verdana" pitchFamily="34" charset="0"/>
                <a:ea typeface="Verdana" pitchFamily="34" charset="0"/>
                <a:cs typeface="Verdana" pitchFamily="34" charset="0"/>
              </a:rPr>
            </a:br>
            <a:r>
              <a:rPr lang="tr-TR" sz="1500" b="1" dirty="0" smtClean="0">
                <a:latin typeface="Verdana" pitchFamily="34" charset="0"/>
                <a:ea typeface="Verdana" pitchFamily="34" charset="0"/>
                <a:cs typeface="Verdana" pitchFamily="34" charset="0"/>
              </a:rPr>
              <a:t>E. 2005/18362</a:t>
            </a:r>
            <a:br>
              <a:rPr lang="tr-TR" sz="1500" b="1" dirty="0" smtClean="0">
                <a:latin typeface="Verdana" pitchFamily="34" charset="0"/>
                <a:ea typeface="Verdana" pitchFamily="34" charset="0"/>
                <a:cs typeface="Verdana" pitchFamily="34" charset="0"/>
              </a:rPr>
            </a:br>
            <a:r>
              <a:rPr lang="tr-TR" sz="1500" b="1" dirty="0" smtClean="0">
                <a:latin typeface="Verdana" pitchFamily="34" charset="0"/>
                <a:ea typeface="Verdana" pitchFamily="34" charset="0"/>
                <a:cs typeface="Verdana" pitchFamily="34" charset="0"/>
              </a:rPr>
              <a:t>K. 2006/253</a:t>
            </a:r>
            <a:br>
              <a:rPr lang="tr-TR" sz="1500" b="1" dirty="0" smtClean="0">
                <a:latin typeface="Verdana" pitchFamily="34" charset="0"/>
                <a:ea typeface="Verdana" pitchFamily="34" charset="0"/>
                <a:cs typeface="Verdana" pitchFamily="34" charset="0"/>
              </a:rPr>
            </a:br>
            <a:r>
              <a:rPr lang="tr-TR" sz="1500" b="1" dirty="0" smtClean="0">
                <a:latin typeface="Verdana" pitchFamily="34" charset="0"/>
                <a:ea typeface="Verdana" pitchFamily="34" charset="0"/>
                <a:cs typeface="Verdana" pitchFamily="34" charset="0"/>
              </a:rPr>
              <a:t>T. 24.1.2006</a:t>
            </a:r>
            <a:endParaRPr lang="tr-TR" sz="1500" dirty="0" smtClean="0">
              <a:latin typeface="Verdana" pitchFamily="34" charset="0"/>
              <a:ea typeface="Verdana" pitchFamily="34" charset="0"/>
              <a:cs typeface="Verdana" pitchFamily="34" charset="0"/>
            </a:endParaRPr>
          </a:p>
          <a:p>
            <a:pPr fontAlgn="base">
              <a:buNone/>
            </a:pPr>
            <a:r>
              <a:rPr lang="tr-TR" sz="1500" b="1" dirty="0" smtClean="0">
                <a:latin typeface="Verdana" pitchFamily="34" charset="0"/>
                <a:ea typeface="Verdana" pitchFamily="34" charset="0"/>
                <a:cs typeface="Verdana" pitchFamily="34" charset="0"/>
              </a:rPr>
              <a:t>     BOŞANMA</a:t>
            </a:r>
            <a:r>
              <a:rPr lang="tr-TR" sz="1500" dirty="0" smtClean="0">
                <a:latin typeface="Verdana" pitchFamily="34" charset="0"/>
                <a:ea typeface="Verdana" pitchFamily="34" charset="0"/>
                <a:cs typeface="Verdana" pitchFamily="34" charset="0"/>
              </a:rPr>
              <a:t> ( </a:t>
            </a:r>
            <a:r>
              <a:rPr lang="tr-TR" sz="1500" b="1" dirty="0" smtClean="0">
                <a:latin typeface="Verdana" pitchFamily="34" charset="0"/>
                <a:ea typeface="Verdana" pitchFamily="34" charset="0"/>
                <a:cs typeface="Verdana" pitchFamily="34" charset="0"/>
              </a:rPr>
              <a:t>Terk Sebebiyle </a:t>
            </a:r>
            <a:r>
              <a:rPr lang="tr-TR" sz="1500" dirty="0" smtClean="0">
                <a:latin typeface="Verdana" pitchFamily="34" charset="0"/>
                <a:ea typeface="Verdana" pitchFamily="34" charset="0"/>
                <a:cs typeface="Verdana" pitchFamily="34" charset="0"/>
              </a:rPr>
              <a:t>- Evlenmeden 2-3 Ay Sonra Haklı Sebeple Evi Terk Eden Kadının Ortak Evi Terkte Haklı Oluşu Ona Hayat Boyu Eşinden Ayrı Yaşama Hakkı Bahşetmeyeceği )                                                                                              </a:t>
            </a:r>
            <a:r>
              <a:rPr lang="tr-TR" sz="1500" b="1" dirty="0" smtClean="0">
                <a:latin typeface="Verdana" pitchFamily="34" charset="0"/>
                <a:ea typeface="Verdana" pitchFamily="34" charset="0"/>
                <a:cs typeface="Verdana" pitchFamily="34" charset="0"/>
              </a:rPr>
              <a:t>AYRI YAŞAMA HAKKI </a:t>
            </a:r>
            <a:r>
              <a:rPr lang="tr-TR" sz="1500" dirty="0" smtClean="0">
                <a:latin typeface="Verdana" pitchFamily="34" charset="0"/>
                <a:ea typeface="Verdana" pitchFamily="34" charset="0"/>
                <a:cs typeface="Verdana" pitchFamily="34" charset="0"/>
              </a:rPr>
              <a:t>( Evlenmeden 2-3 Ay Sonra Haklı Sebeple Evi Terk Eden Kadının Ortak Evi Terkte Haklı Oluşu Ona Hayat Boyu Eşinden Ayrı Yaşama Hakkı Bahşetmeyeceği – Terk Sebebiyle Boşanma )</a:t>
            </a:r>
          </a:p>
          <a:p>
            <a:pPr fontAlgn="base">
              <a:buNone/>
            </a:pPr>
            <a:r>
              <a:rPr lang="tr-TR" sz="1500" b="1" dirty="0" smtClean="0">
                <a:latin typeface="Verdana" pitchFamily="34" charset="0"/>
                <a:ea typeface="Verdana" pitchFamily="34" charset="0"/>
                <a:cs typeface="Verdana" pitchFamily="34" charset="0"/>
              </a:rPr>
              <a:t>    TERK SEBEBİYLE BOŞANMA</a:t>
            </a:r>
            <a:r>
              <a:rPr lang="tr-TR" sz="1500" dirty="0" smtClean="0">
                <a:latin typeface="Verdana" pitchFamily="34" charset="0"/>
                <a:ea typeface="Verdana" pitchFamily="34" charset="0"/>
                <a:cs typeface="Verdana" pitchFamily="34" charset="0"/>
              </a:rPr>
              <a:t> ( Evlenmeden 2-3 Ay Sonra Haklı Sebeple Evi Terk Eden Kadının Ortak Evi Terkte Haklı Oluşu Ona Hayat Boyu Eşinden Ayrı Yaşama Hakkı Bahşetmeyeceği – Kadının İhtara Uymaması )</a:t>
            </a:r>
          </a:p>
          <a:p>
            <a:pPr fontAlgn="base">
              <a:buNone/>
            </a:pPr>
            <a:r>
              <a:rPr lang="tr-TR" sz="1500" b="1" dirty="0" smtClean="0">
                <a:latin typeface="Verdana" pitchFamily="34" charset="0"/>
                <a:ea typeface="Verdana" pitchFamily="34" charset="0"/>
                <a:cs typeface="Verdana" pitchFamily="34" charset="0"/>
              </a:rPr>
              <a:t>     4721/m. 164</a:t>
            </a:r>
            <a:r>
              <a:rPr lang="tr-TR" sz="1500" dirty="0" smtClean="0">
                <a:latin typeface="Verdana" pitchFamily="34" charset="0"/>
                <a:ea typeface="Verdana" pitchFamily="34" charset="0"/>
                <a:cs typeface="Verdana" pitchFamily="34" charset="0"/>
              </a:rPr>
              <a:t>                                                                                                  </a:t>
            </a:r>
            <a:r>
              <a:rPr lang="tr-TR" sz="1500" b="1" dirty="0" smtClean="0">
                <a:latin typeface="Verdana" pitchFamily="34" charset="0"/>
                <a:ea typeface="Verdana" pitchFamily="34" charset="0"/>
                <a:cs typeface="Verdana" pitchFamily="34" charset="0"/>
              </a:rPr>
              <a:t>ÖZET : </a:t>
            </a:r>
            <a:r>
              <a:rPr lang="tr-TR" sz="1500" dirty="0" smtClean="0">
                <a:latin typeface="Verdana" pitchFamily="34" charset="0"/>
                <a:ea typeface="Verdana" pitchFamily="34" charset="0"/>
                <a:cs typeface="Verdana" pitchFamily="34" charset="0"/>
              </a:rPr>
              <a:t>Davalı, evlenmelerinden 2-3 ay sonra haklı sebeple evi terk etmiştir. Davalının, ortak evi terkte haklı oluşu ona, hayat boyu eşinden ayrı yaşama hakkı bahşetmez.</a:t>
            </a:r>
          </a:p>
          <a:p>
            <a:pPr fontAlgn="base">
              <a:buNone/>
            </a:pPr>
            <a:r>
              <a:rPr lang="tr-TR" sz="1500" dirty="0" smtClean="0">
                <a:latin typeface="Verdana" pitchFamily="34" charset="0"/>
                <a:ea typeface="Verdana" pitchFamily="34" charset="0"/>
                <a:cs typeface="Verdana" pitchFamily="34" charset="0"/>
              </a:rPr>
              <a:t>    Koca, mahkemeye başvurarak eşinin eve dönmesi için ihtar edilmesini istemiş, istek doğrultusunda verilen ihtar kararı davalıya tebliğ edilmiştir. Gerekli yol giderleri de karşılanmıştır. İhtar usule uygundur. Davalı, haklı bir sebeple davete uymadığını ispat edememiştir. Kocanın, ihtarının samimi bir arzunun ürünü olmadığı yönünde delil yoktur. Türk Medeni Kanununun 164. maddesi şartları gerçekleşmiştir</a:t>
            </a:r>
          </a:p>
          <a:p>
            <a:endParaRPr lang="tr-TR" sz="15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99885277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60648"/>
            <a:ext cx="7467600" cy="6597352"/>
          </a:xfrm>
        </p:spPr>
        <p:txBody>
          <a:bodyPr>
            <a:noAutofit/>
          </a:bodyPr>
          <a:lstStyle/>
          <a:p>
            <a:pPr fontAlgn="base"/>
            <a:r>
              <a:rPr lang="tr-TR" sz="1500" b="1" dirty="0" smtClean="0">
                <a:latin typeface="Verdana" pitchFamily="34" charset="0"/>
                <a:ea typeface="Verdana" pitchFamily="34" charset="0"/>
                <a:cs typeface="Verdana" pitchFamily="34" charset="0"/>
              </a:rPr>
              <a:t>DAVA : </a:t>
            </a:r>
            <a:r>
              <a:rPr lang="tr-TR" sz="1500" dirty="0" smtClean="0">
                <a:latin typeface="Verdana" pitchFamily="34" charset="0"/>
                <a:ea typeface="Verdana" pitchFamily="34" charset="0"/>
                <a:cs typeface="Verdana" pitchFamily="34" charset="0"/>
              </a:rPr>
              <a:t>Yukarıda tarihi, numarası, konusu ve tarafları gösterilen hükmün; Dairenin ) 14.9.2005 gün ve 11269-12040 sayılı </a:t>
            </a:r>
            <a:r>
              <a:rPr lang="tr-TR" sz="1500" dirty="0" err="1" smtClean="0">
                <a:latin typeface="Verdana" pitchFamily="34" charset="0"/>
                <a:ea typeface="Verdana" pitchFamily="34" charset="0"/>
                <a:cs typeface="Verdana" pitchFamily="34" charset="0"/>
              </a:rPr>
              <a:t>ilamiyle</a:t>
            </a:r>
            <a:r>
              <a:rPr lang="tr-TR" sz="1500" dirty="0" smtClean="0">
                <a:latin typeface="Verdana" pitchFamily="34" charset="0"/>
                <a:ea typeface="Verdana" pitchFamily="34" charset="0"/>
                <a:cs typeface="Verdana" pitchFamily="34" charset="0"/>
              </a:rPr>
              <a:t> ) bozulmasına karar verilmişti. Sözü geçen Dairemiz kararının düzeltilmesi istenilmekle, evrak okundu, gereği görüşülüp düşünüldü:</a:t>
            </a:r>
          </a:p>
          <a:p>
            <a:pPr fontAlgn="base"/>
            <a:r>
              <a:rPr lang="tr-TR" sz="1500" b="1" dirty="0" smtClean="0">
                <a:latin typeface="Verdana" pitchFamily="34" charset="0"/>
                <a:ea typeface="Verdana" pitchFamily="34" charset="0"/>
                <a:cs typeface="Verdana" pitchFamily="34" charset="0"/>
              </a:rPr>
              <a:t>KARAR :</a:t>
            </a:r>
            <a:r>
              <a:rPr lang="tr-TR" sz="1500" dirty="0" smtClean="0">
                <a:latin typeface="Verdana" pitchFamily="34" charset="0"/>
                <a:ea typeface="Verdana" pitchFamily="34" charset="0"/>
                <a:cs typeface="Verdana" pitchFamily="34" charset="0"/>
              </a:rPr>
              <a:t> Toplanan delillerden, davalının, evlenmelerinden 2-3 ay sonra ( davacının beyanına göre 15.5.2002 tarihinde ) haklı sebeple evi terk ettiği anlaşılmaktadır. Nitekim davalı kadın, 22.5.2002 tarihinde nafaka davası açmış,ayrı yaşamakta haklılığı kabul edilerek, lehine nafakaya hükmedilmiştir. Davalının, ortak evi terkte haklı oluşu ona, hayat boyu eşinden ayrı yaşama hakkı bahşetmez.</a:t>
            </a:r>
          </a:p>
          <a:p>
            <a:pPr fontAlgn="base"/>
            <a:r>
              <a:rPr lang="tr-TR" sz="1500" dirty="0" smtClean="0">
                <a:latin typeface="Verdana" pitchFamily="34" charset="0"/>
                <a:ea typeface="Verdana" pitchFamily="34" charset="0"/>
                <a:cs typeface="Verdana" pitchFamily="34" charset="0"/>
              </a:rPr>
              <a:t>Koca, 9.6.2003 tarihinde mahkemeye başvurarak eşinin eve dönmesi için ihtar edilmesini istemiş, istek doğrultusunda verilen ihtar kararı davalıya 23.6.2003 tarihinde tebliğ edilmiştir. Gerekli yol giderleri de karşılanmıştır. İhtar usule uygundur. Davalı, haklı bir sebeple davete uymadığını ispat edememiştir. Kocanın, ihtarının samimi bir arzunun ürünü olmadığı yönünde delil yoktur. Davalının annesi tanık Ümmühan’ın ifade ettiği olay, ihtar süresi içinde değil, ilk ayrıldıkları döneme ilişkindir. Türk Medeni Kanununun 164. maddesi şartları gerçekleşmiştir. Ne var ki ilk incelemede bu yön gözden kaçtığından hüküm bozulmuştur. Davacının karar düzeltme talebinin kabulüne, bozma kararının kaldırılmasına hükmün onanmasına karar verilmesi gerekmiştir.</a:t>
            </a:r>
          </a:p>
          <a:p>
            <a:pPr fontAlgn="base"/>
            <a:r>
              <a:rPr lang="tr-TR" sz="1500" b="1" dirty="0" smtClean="0">
                <a:latin typeface="Verdana" pitchFamily="34" charset="0"/>
                <a:ea typeface="Verdana" pitchFamily="34" charset="0"/>
                <a:cs typeface="Verdana" pitchFamily="34" charset="0"/>
              </a:rPr>
              <a:t>SONUÇ : </a:t>
            </a:r>
            <a:r>
              <a:rPr lang="tr-TR" sz="1500" dirty="0" smtClean="0">
                <a:latin typeface="Verdana" pitchFamily="34" charset="0"/>
                <a:ea typeface="Verdana" pitchFamily="34" charset="0"/>
                <a:cs typeface="Verdana" pitchFamily="34" charset="0"/>
              </a:rPr>
              <a:t>Hukuk Usulü Muhakemeleri Kanununun 440/I-4. maddesi gereğince davacının karar düzeltme isteğinin kabulüne, Dairemizin 14.9.2005 tarihli 11269-12040 sayılı bozma kararının kaldırılmasına hükmün yukarıda gösterilen sebeple ONANMASINA,aşağıda yazılı harcın davalıya yükletilmesine, peşin harcın mahsubuna, 24.01.2006 gününde oybirliğiyle karar verildi.</a:t>
            </a:r>
          </a:p>
          <a:p>
            <a:endParaRPr lang="tr-TR" sz="15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111758124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400" b="1" dirty="0" smtClean="0">
                <a:latin typeface="Calibri" pitchFamily="34" charset="0"/>
              </a:rPr>
              <a:t>Aynı davada, terk ve geçimsizlik hukuki sebebine birlikte dayanılamaz. Zira, bir kimse ihtar isteminde bulunmakla ortak hayatı devam ettirmek arzusunda olduğunu, önceki olayları hoş görüyle karşıladığını kabul etmiş olur. Buna rağmen geçimsizlik sebebiyle boşanmak istemesi hukuken mümkün değildir.</a:t>
            </a:r>
            <a:endParaRPr lang="tr-TR" sz="2400" dirty="0" smtClean="0">
              <a:latin typeface="Calibri" pitchFamily="34" charset="0"/>
            </a:endParaRPr>
          </a:p>
        </p:txBody>
      </p:sp>
    </p:spTree>
    <p:extLst>
      <p:ext uri="{BB962C8B-B14F-4D97-AF65-F5344CB8AC3E}">
        <p14:creationId xmlns:p14="http://schemas.microsoft.com/office/powerpoint/2010/main" xmlns="" val="18500806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sz="2800" b="1" dirty="0" smtClean="0">
                <a:latin typeface="Times New Roman" pitchFamily="18" charset="0"/>
                <a:cs typeface="Times New Roman" pitchFamily="18" charset="0"/>
              </a:rPr>
              <a:t>Kaynaklar</a:t>
            </a:r>
            <a:endParaRPr lang="tr-TR" sz="28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p>
          <a:p>
            <a:pPr>
              <a:buNone/>
            </a:pPr>
            <a:r>
              <a:rPr lang="tr-TR" dirty="0" smtClean="0"/>
              <a:t>Çocuk Hakları Sözleşmesi 14. Genel Yorum </a:t>
            </a:r>
          </a:p>
          <a:p>
            <a:pPr>
              <a:buNone/>
            </a:pPr>
            <a:r>
              <a:rPr lang="tr-TR" dirty="0" err="1" smtClean="0"/>
              <a:t>Ian</a:t>
            </a:r>
            <a:r>
              <a:rPr lang="tr-TR" dirty="0" smtClean="0"/>
              <a:t> </a:t>
            </a:r>
            <a:r>
              <a:rPr lang="tr-TR" dirty="0" err="1" smtClean="0"/>
              <a:t>McEwan</a:t>
            </a:r>
            <a:r>
              <a:rPr lang="tr-TR" dirty="0" smtClean="0"/>
              <a:t>, Çocuk Yasası </a:t>
            </a:r>
          </a:p>
          <a:p>
            <a:pPr>
              <a:buNone/>
            </a:pPr>
            <a:r>
              <a:rPr lang="tr-TR" dirty="0" smtClean="0"/>
              <a:t>Örnek Sosyal İnceleme Raporları </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altLang="tr-TR" sz="3600">
                <a:solidFill>
                  <a:srgbClr val="CC3399"/>
                </a:solidFill>
                <a:latin typeface="Comic Sans MS" panose="030F0702030302020204" pitchFamily="66" charset="0"/>
              </a:rPr>
              <a:t>Zina </a:t>
            </a:r>
            <a:r>
              <a:rPr lang="tr-TR" altLang="tr-TR" sz="3200">
                <a:solidFill>
                  <a:srgbClr val="CC3399"/>
                </a:solidFill>
                <a:latin typeface="Comic Sans MS" panose="030F0702030302020204" pitchFamily="66" charset="0"/>
              </a:rPr>
              <a:t>Sebebiyle</a:t>
            </a:r>
            <a:r>
              <a:rPr lang="tr-TR" altLang="tr-TR" sz="2400">
                <a:solidFill>
                  <a:srgbClr val="CC3399"/>
                </a:solidFill>
                <a:latin typeface="Comic Sans MS" panose="030F0702030302020204" pitchFamily="66" charset="0"/>
              </a:rPr>
              <a:t> </a:t>
            </a:r>
            <a:r>
              <a:rPr lang="tr-TR" altLang="tr-TR" sz="3600">
                <a:solidFill>
                  <a:srgbClr val="CC3399"/>
                </a:solidFill>
                <a:latin typeface="Comic Sans MS" panose="030F0702030302020204" pitchFamily="66" charset="0"/>
              </a:rPr>
              <a:t>Boşanmanın Şartları</a:t>
            </a:r>
          </a:p>
        </p:txBody>
      </p:sp>
      <p:sp>
        <p:nvSpPr>
          <p:cNvPr id="8195" name="Rectangle 3"/>
          <p:cNvSpPr>
            <a:spLocks noGrp="1" noChangeArrowheads="1"/>
          </p:cNvSpPr>
          <p:nvPr>
            <p:ph idx="1"/>
          </p:nvPr>
        </p:nvSpPr>
        <p:spPr/>
        <p:txBody>
          <a:bodyPr/>
          <a:lstStyle/>
          <a:p>
            <a:pPr>
              <a:buFontTx/>
              <a:buNone/>
            </a:pPr>
            <a:r>
              <a:rPr lang="tr-TR" altLang="tr-TR" sz="3600" dirty="0">
                <a:solidFill>
                  <a:srgbClr val="CC3300"/>
                </a:solidFill>
              </a:rPr>
              <a:t>1)Evlilik İlişkisinin Bulunması:</a:t>
            </a:r>
          </a:p>
          <a:p>
            <a:endParaRPr lang="tr-TR" altLang="tr-TR" sz="3600" dirty="0">
              <a:solidFill>
                <a:srgbClr val="CC3300"/>
              </a:solidFill>
              <a:latin typeface="Comic Sans MS" panose="030F0702030302020204" pitchFamily="66" charset="0"/>
            </a:endParaRPr>
          </a:p>
          <a:p>
            <a:pPr>
              <a:buNone/>
            </a:pPr>
            <a:r>
              <a:rPr lang="tr-TR" altLang="tr-TR" sz="2800" b="1" dirty="0" smtClean="0">
                <a:solidFill>
                  <a:srgbClr val="080808"/>
                </a:solidFill>
                <a:effectLst>
                  <a:outerShdw blurRad="38100" dist="38100" dir="2700000" algn="tl">
                    <a:srgbClr val="FFFFFF"/>
                  </a:outerShdw>
                </a:effectLst>
                <a:latin typeface="Comic Sans MS" panose="030F0702030302020204" pitchFamily="66" charset="0"/>
              </a:rPr>
              <a:t>  Evlilik </a:t>
            </a:r>
            <a:r>
              <a:rPr lang="tr-TR" altLang="tr-TR" sz="2800" b="1" dirty="0">
                <a:solidFill>
                  <a:srgbClr val="080808"/>
                </a:solidFill>
                <a:effectLst>
                  <a:outerShdw blurRad="38100" dist="38100" dir="2700000" algn="tl">
                    <a:srgbClr val="FFFFFF"/>
                  </a:outerShdw>
                </a:effectLst>
                <a:latin typeface="Comic Sans MS" panose="030F0702030302020204" pitchFamily="66" charset="0"/>
              </a:rPr>
              <a:t>ilişkisi devam ettiği sürece ayrılık,gaiplik,birlikte yaşamaya ara vermiş olma gibi hallerde fiilen </a:t>
            </a:r>
            <a:r>
              <a:rPr lang="tr-TR" altLang="tr-TR" sz="2800" b="1" dirty="0" smtClean="0">
                <a:solidFill>
                  <a:srgbClr val="080808"/>
                </a:solidFill>
                <a:effectLst>
                  <a:outerShdw blurRad="38100" dist="38100" dir="2700000" algn="tl">
                    <a:srgbClr val="FFFFFF"/>
                  </a:outerShdw>
                </a:effectLst>
                <a:latin typeface="Comic Sans MS" panose="030F0702030302020204" pitchFamily="66" charset="0"/>
              </a:rPr>
              <a:t>bir arada </a:t>
            </a:r>
            <a:r>
              <a:rPr lang="tr-TR" altLang="tr-TR" sz="2800" b="1" dirty="0">
                <a:solidFill>
                  <a:srgbClr val="080808"/>
                </a:solidFill>
                <a:effectLst>
                  <a:outerShdw blurRad="38100" dist="38100" dir="2700000" algn="tl">
                    <a:srgbClr val="FFFFFF"/>
                  </a:outerShdw>
                </a:effectLst>
                <a:latin typeface="Comic Sans MS" panose="030F0702030302020204" pitchFamily="66" charset="0"/>
              </a:rPr>
              <a:t>yaşamasalar dahi,içlerinden birinin eşinden başka birisiyle cinsel ilişkide bulunması zinadır.(MK.m.197)</a:t>
            </a:r>
          </a:p>
        </p:txBody>
      </p:sp>
    </p:spTree>
    <p:extLst>
      <p:ext uri="{BB962C8B-B14F-4D97-AF65-F5344CB8AC3E}">
        <p14:creationId xmlns:p14="http://schemas.microsoft.com/office/powerpoint/2010/main" xmlns="" val="2281023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altLang="tr-TR" sz="3600">
                <a:solidFill>
                  <a:srgbClr val="CC3300"/>
                </a:solidFill>
                <a:latin typeface="Comic Sans MS" panose="030F0702030302020204" pitchFamily="66" charset="0"/>
              </a:rPr>
              <a:t>2)Başkasıyla Cinsel İlişkide Bulunma</a:t>
            </a:r>
          </a:p>
        </p:txBody>
      </p:sp>
      <p:sp>
        <p:nvSpPr>
          <p:cNvPr id="9219" name="Rectangle 3"/>
          <p:cNvSpPr>
            <a:spLocks noGrp="1" noChangeArrowheads="1"/>
          </p:cNvSpPr>
          <p:nvPr>
            <p:ph idx="1"/>
          </p:nvPr>
        </p:nvSpPr>
        <p:spPr/>
        <p:txBody>
          <a:bodyPr/>
          <a:lstStyle/>
          <a:p>
            <a:r>
              <a:rPr lang="tr-TR" altLang="tr-TR" sz="2800" b="1">
                <a:solidFill>
                  <a:srgbClr val="080808"/>
                </a:solidFill>
                <a:effectLst>
                  <a:outerShdw blurRad="38100" dist="38100" dir="2700000" algn="tl">
                    <a:srgbClr val="FFFFFF"/>
                  </a:outerShdw>
                </a:effectLst>
                <a:latin typeface="Comic Sans MS" panose="030F0702030302020204" pitchFamily="66" charset="0"/>
              </a:rPr>
              <a:t>Cinsel ilişkinin fiilen gerçekleşmiş olması şarttır.</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Flört etme,mektuplaşma,hazırlıklara girişme,yakın bedeni temaslar,öpme,sarılma,mesajlaşma, telefonda konuşma,kadının kocasının izni olmadan yapay döllenme yaptırması zina değildir.</a:t>
            </a:r>
          </a:p>
        </p:txBody>
      </p:sp>
    </p:spTree>
    <p:extLst>
      <p:ext uri="{BB962C8B-B14F-4D97-AF65-F5344CB8AC3E}">
        <p14:creationId xmlns:p14="http://schemas.microsoft.com/office/powerpoint/2010/main" xmlns="" val="52718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r-TR" altLang="tr-TR" sz="3600">
                <a:solidFill>
                  <a:srgbClr val="CC3300"/>
                </a:solidFill>
                <a:latin typeface="Comic Sans MS" panose="030F0702030302020204" pitchFamily="66" charset="0"/>
              </a:rPr>
              <a:t>3)Zina Edenin Kusurlu Olması</a:t>
            </a:r>
          </a:p>
        </p:txBody>
      </p:sp>
      <p:sp>
        <p:nvSpPr>
          <p:cNvPr id="10243" name="Rectangle 3"/>
          <p:cNvSpPr>
            <a:spLocks noGrp="1" noChangeArrowheads="1"/>
          </p:cNvSpPr>
          <p:nvPr>
            <p:ph idx="1"/>
          </p:nvPr>
        </p:nvSpPr>
        <p:spPr/>
        <p:txBody>
          <a:bodyPr>
            <a:normAutofit/>
          </a:bodyPr>
          <a:lstStyle/>
          <a:p>
            <a:pPr>
              <a:lnSpc>
                <a:spcPct val="90000"/>
              </a:lnSpc>
            </a:pPr>
            <a:r>
              <a:rPr lang="tr-TR" altLang="tr-TR" sz="2800" b="1">
                <a:solidFill>
                  <a:srgbClr val="080808"/>
                </a:solidFill>
                <a:effectLst>
                  <a:outerShdw blurRad="38100" dist="38100" dir="2700000" algn="tl">
                    <a:srgbClr val="FFFFFF"/>
                  </a:outerShdw>
                </a:effectLst>
                <a:latin typeface="Comic Sans MS" panose="030F0702030302020204" pitchFamily="66" charset="0"/>
              </a:rPr>
              <a:t>Zina eden kişinin isteyerek cinsel ilişkiye girmiş olması yani kusurlu olması gerekir.</a:t>
            </a:r>
          </a:p>
          <a:p>
            <a:pPr>
              <a:lnSpc>
                <a:spcPct val="90000"/>
              </a:lnSpc>
            </a:pPr>
            <a:r>
              <a:rPr lang="tr-TR" altLang="tr-TR" sz="2800" b="1">
                <a:solidFill>
                  <a:srgbClr val="080808"/>
                </a:solidFill>
                <a:effectLst>
                  <a:outerShdw blurRad="38100" dist="38100" dir="2700000" algn="tl">
                    <a:srgbClr val="FFFFFF"/>
                  </a:outerShdw>
                </a:effectLst>
                <a:latin typeface="Comic Sans MS" panose="030F0702030302020204" pitchFamily="66" charset="0"/>
              </a:rPr>
              <a:t>Cebren veya bayıltarak ya da uyuşturucu madde verilerek ırzına geçilmiş bir kadına kocası zina sebebiyle boşanma davası açamaz.</a:t>
            </a:r>
          </a:p>
          <a:p>
            <a:pPr>
              <a:lnSpc>
                <a:spcPct val="90000"/>
              </a:lnSpc>
            </a:pPr>
            <a:r>
              <a:rPr lang="tr-TR" altLang="tr-TR" sz="2800" b="1">
                <a:solidFill>
                  <a:srgbClr val="080808"/>
                </a:solidFill>
                <a:effectLst>
                  <a:outerShdw blurRad="38100" dist="38100" dir="2700000" algn="tl">
                    <a:srgbClr val="FFFFFF"/>
                  </a:outerShdw>
                </a:effectLst>
                <a:latin typeface="Comic Sans MS" panose="030F0702030302020204" pitchFamily="66" charset="0"/>
              </a:rPr>
              <a:t>Çok ciddi ve manevi cebir,korkutma veya tehtid var ise de zina sayılmaz.Fakat mala karşı yapılan tehtid var ise cinsel ilişki zina sayılır.</a:t>
            </a:r>
          </a:p>
        </p:txBody>
      </p:sp>
    </p:spTree>
    <p:extLst>
      <p:ext uri="{BB962C8B-B14F-4D97-AF65-F5344CB8AC3E}">
        <p14:creationId xmlns:p14="http://schemas.microsoft.com/office/powerpoint/2010/main" xmlns="" val="3945817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tr-TR" altLang="tr-TR" sz="4000">
                <a:solidFill>
                  <a:srgbClr val="CC3399"/>
                </a:solidFill>
              </a:rPr>
              <a:t>Zina Nedeniyle Boşanmanın İspatı</a:t>
            </a:r>
          </a:p>
        </p:txBody>
      </p:sp>
      <p:sp>
        <p:nvSpPr>
          <p:cNvPr id="11267" name="Rectangle 3"/>
          <p:cNvSpPr>
            <a:spLocks noGrp="1" noChangeArrowheads="1"/>
          </p:cNvSpPr>
          <p:nvPr>
            <p:ph idx="1"/>
          </p:nvPr>
        </p:nvSpPr>
        <p:spPr/>
        <p:txBody>
          <a:bodyPr/>
          <a:lstStyle/>
          <a:p>
            <a:r>
              <a:rPr lang="tr-TR" altLang="tr-TR" sz="2800" b="1">
                <a:solidFill>
                  <a:srgbClr val="080808"/>
                </a:solidFill>
                <a:effectLst>
                  <a:outerShdw blurRad="38100" dist="38100" dir="2700000" algn="tl">
                    <a:srgbClr val="FFFFFF"/>
                  </a:outerShdw>
                </a:effectLst>
                <a:latin typeface="Comic Sans MS" panose="030F0702030302020204" pitchFamily="66" charset="0"/>
              </a:rPr>
              <a:t>Mutlaka suçüstü yapılmak suretiyle ispatı gerekmez.</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Bir kadının bir adamla aynı otel odasında bir gece geçirmesi.</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Bir kadının başka bir erkekle uygunsuz fotoğraf çektirmesi.</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Bir kadının aşıkı ile tenha yerlerde otomobille dolaşması.</a:t>
            </a:r>
          </a:p>
        </p:txBody>
      </p:sp>
    </p:spTree>
    <p:extLst>
      <p:ext uri="{BB962C8B-B14F-4D97-AF65-F5344CB8AC3E}">
        <p14:creationId xmlns:p14="http://schemas.microsoft.com/office/powerpoint/2010/main" xmlns="" val="81195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altLang="tr-TR">
                <a:solidFill>
                  <a:srgbClr val="CC3399"/>
                </a:solidFill>
              </a:rPr>
              <a:t>Dava Hakkının Düşmesi</a:t>
            </a:r>
          </a:p>
        </p:txBody>
      </p:sp>
      <p:sp>
        <p:nvSpPr>
          <p:cNvPr id="12291" name="Rectangle 3"/>
          <p:cNvSpPr>
            <a:spLocks noGrp="1" noChangeArrowheads="1"/>
          </p:cNvSpPr>
          <p:nvPr>
            <p:ph idx="1"/>
          </p:nvPr>
        </p:nvSpPr>
        <p:spPr/>
        <p:txBody>
          <a:bodyPr/>
          <a:lstStyle/>
          <a:p>
            <a:pPr>
              <a:buFontTx/>
              <a:buNone/>
            </a:pPr>
            <a:r>
              <a:rPr lang="tr-TR" altLang="tr-TR" sz="3600">
                <a:solidFill>
                  <a:srgbClr val="CC3300"/>
                </a:solidFill>
                <a:latin typeface="Comic Sans MS" panose="030F0702030302020204" pitchFamily="66" charset="0"/>
              </a:rPr>
              <a:t>1)Zina Yapan Eşin Affedilmesi</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“affeden tarafın dava hakkı yoktur”(MK.m.161/3)</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Affetme serbest iradenin ürünü olmalıdır.</a:t>
            </a:r>
          </a:p>
          <a:p>
            <a:r>
              <a:rPr lang="tr-TR" altLang="tr-TR" sz="2800" b="1">
                <a:solidFill>
                  <a:srgbClr val="080808"/>
                </a:solidFill>
                <a:effectLst>
                  <a:outerShdw blurRad="38100" dist="38100" dir="2700000" algn="tl">
                    <a:srgbClr val="FFFFFF"/>
                  </a:outerShdw>
                </a:effectLst>
                <a:latin typeface="Comic Sans MS" panose="030F0702030302020204" pitchFamily="66" charset="0"/>
              </a:rPr>
              <a:t>Yargıtay eşlerin birbirinin zinasına razı olmalarını ahlaka aykırı bulmakta ve bunu af mahiyetinde görmemektedir.</a:t>
            </a:r>
          </a:p>
        </p:txBody>
      </p:sp>
    </p:spTree>
    <p:extLst>
      <p:ext uri="{BB962C8B-B14F-4D97-AF65-F5344CB8AC3E}">
        <p14:creationId xmlns:p14="http://schemas.microsoft.com/office/powerpoint/2010/main" xmlns="" val="1644837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1037</TotalTime>
  <Words>1781</Words>
  <Application>Microsoft Office PowerPoint</Application>
  <PresentationFormat>Ekran Gösterisi (4:3)</PresentationFormat>
  <Paragraphs>171</Paragraphs>
  <Slides>44</Slides>
  <Notes>1</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Bitişiklik</vt:lpstr>
      <vt:lpstr>AİLE HUKUKU-7</vt:lpstr>
      <vt:lpstr>BOŞANMA NEDENLERİ </vt:lpstr>
      <vt:lpstr>Slayt 3</vt:lpstr>
      <vt:lpstr>Tanımı </vt:lpstr>
      <vt:lpstr>Zina Sebebiyle Boşanmanın Şartları</vt:lpstr>
      <vt:lpstr>2)Başkasıyla Cinsel İlişkide Bulunma</vt:lpstr>
      <vt:lpstr>3)Zina Edenin Kusurlu Olması</vt:lpstr>
      <vt:lpstr>Zina Nedeniyle Boşanmanın İspatı</vt:lpstr>
      <vt:lpstr>Dava Hakkının Düşmesi</vt:lpstr>
      <vt:lpstr>2)Sürelerin Geçmiş Olması</vt:lpstr>
      <vt:lpstr>  </vt:lpstr>
      <vt:lpstr>Slayt 12</vt:lpstr>
      <vt:lpstr>Slayt 13</vt:lpstr>
      <vt:lpstr>Slayt 14</vt:lpstr>
      <vt:lpstr>Slayt 15</vt:lpstr>
      <vt:lpstr>DAVA HAKKININ DÜŞMESİ </vt:lpstr>
      <vt:lpstr>Slayt 17</vt:lpstr>
      <vt:lpstr>Slayt 18</vt:lpstr>
      <vt:lpstr>A-SUÇ İŞLEME</vt:lpstr>
      <vt:lpstr>Slayt 20</vt:lpstr>
      <vt:lpstr>Slayt 21</vt:lpstr>
      <vt:lpstr>B-)HAYSİYETSİZ HAYAT SÜRME</vt:lpstr>
      <vt:lpstr>Slayt 23</vt:lpstr>
      <vt:lpstr>Slayt 24</vt:lpstr>
      <vt:lpstr>UZMANIN ROLÜ</vt:lpstr>
      <vt:lpstr>Slayt 26</vt:lpstr>
      <vt:lpstr>Slayt 27</vt:lpstr>
      <vt:lpstr>AKIL HASTALIĞI </vt:lpstr>
      <vt:lpstr>Slayt 29</vt:lpstr>
      <vt:lpstr>Slayt 30</vt:lpstr>
      <vt:lpstr>Slayt 31</vt:lpstr>
      <vt:lpstr>Slayt 32</vt:lpstr>
      <vt:lpstr>Slayt 33</vt:lpstr>
      <vt:lpstr>Slayt 34</vt:lpstr>
      <vt:lpstr>Slayt 35</vt:lpstr>
      <vt:lpstr>TERK </vt:lpstr>
      <vt:lpstr>                      </vt:lpstr>
      <vt:lpstr>Slayt 38</vt:lpstr>
      <vt:lpstr>Terk nedeniyle boşanma davası açılabilmenin şartları </vt:lpstr>
      <vt:lpstr>İHTAR İSTEMİNDE BULUNMANIN KOŞULLARI</vt:lpstr>
      <vt:lpstr>Slayt 41</vt:lpstr>
      <vt:lpstr>Slayt 42</vt:lpstr>
      <vt:lpstr>Slayt 43</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56</cp:revision>
  <dcterms:created xsi:type="dcterms:W3CDTF">2013-03-04T12:41:19Z</dcterms:created>
  <dcterms:modified xsi:type="dcterms:W3CDTF">2020-04-28T11:34:21Z</dcterms:modified>
</cp:coreProperties>
</file>