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4" r:id="rId2"/>
    <p:sldId id="256" r:id="rId3"/>
    <p:sldId id="257" r:id="rId4"/>
    <p:sldId id="272" r:id="rId5"/>
    <p:sldId id="266" r:id="rId6"/>
    <p:sldId id="273" r:id="rId7"/>
    <p:sldId id="258" r:id="rId8"/>
    <p:sldId id="267" r:id="rId9"/>
    <p:sldId id="268" r:id="rId10"/>
    <p:sldId id="270" r:id="rId11"/>
    <p:sldId id="271" r:id="rId12"/>
    <p:sldId id="269" r:id="rId13"/>
    <p:sldId id="281"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5152FFC-451D-40E6-9DF5-02B9E75B3FE0}"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245632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5152FFC-451D-40E6-9DF5-02B9E75B3FE0}"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2881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5152FFC-451D-40E6-9DF5-02B9E75B3FE0}"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311538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5152FFC-451D-40E6-9DF5-02B9E75B3FE0}"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280890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5152FFC-451D-40E6-9DF5-02B9E75B3FE0}"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158523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5152FFC-451D-40E6-9DF5-02B9E75B3FE0}"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359546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5152FFC-451D-40E6-9DF5-02B9E75B3FE0}"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32532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5152FFC-451D-40E6-9DF5-02B9E75B3FE0}"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409160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5152FFC-451D-40E6-9DF5-02B9E75B3FE0}"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303602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5152FFC-451D-40E6-9DF5-02B9E75B3FE0}"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5602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5152FFC-451D-40E6-9DF5-02B9E75B3FE0}"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834B9A-6309-4D4C-A369-00472835B85F}" type="slidenum">
              <a:rPr lang="tr-TR" smtClean="0"/>
              <a:t>‹#›</a:t>
            </a:fld>
            <a:endParaRPr lang="tr-TR"/>
          </a:p>
        </p:txBody>
      </p:sp>
    </p:spTree>
    <p:extLst>
      <p:ext uri="{BB962C8B-B14F-4D97-AF65-F5344CB8AC3E}">
        <p14:creationId xmlns:p14="http://schemas.microsoft.com/office/powerpoint/2010/main" val="45308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52FFC-451D-40E6-9DF5-02B9E75B3FE0}"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34B9A-6309-4D4C-A369-00472835B85F}" type="slidenum">
              <a:rPr lang="tr-TR" smtClean="0"/>
              <a:t>‹#›</a:t>
            </a:fld>
            <a:endParaRPr lang="tr-TR"/>
          </a:p>
        </p:txBody>
      </p:sp>
    </p:spTree>
    <p:extLst>
      <p:ext uri="{BB962C8B-B14F-4D97-AF65-F5344CB8AC3E}">
        <p14:creationId xmlns:p14="http://schemas.microsoft.com/office/powerpoint/2010/main" val="12120387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1511" y="300038"/>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228600"/>
            <a:ext cx="2391280" cy="2232000"/>
          </a:xfrm>
          <a:prstGeom prst="rect">
            <a:avLst/>
          </a:prstGeom>
        </p:spPr>
      </p:pic>
      <p:sp>
        <p:nvSpPr>
          <p:cNvPr id="6" name="Akış Çizelgesi: Delikli Teyp 5"/>
          <p:cNvSpPr/>
          <p:nvPr/>
        </p:nvSpPr>
        <p:spPr>
          <a:xfrm>
            <a:off x="2171700" y="442913"/>
            <a:ext cx="7729538" cy="1843087"/>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7" name="Dikdörtgen 6"/>
          <p:cNvSpPr/>
          <p:nvPr/>
        </p:nvSpPr>
        <p:spPr>
          <a:xfrm>
            <a:off x="2694411" y="781349"/>
            <a:ext cx="6774611" cy="1200329"/>
          </a:xfrm>
          <a:prstGeom prst="rect">
            <a:avLst/>
          </a:prstGeom>
          <a:noFill/>
        </p:spPr>
        <p:txBody>
          <a:bodyPr wrap="none" lIns="91440" tIns="45720" rIns="91440" bIns="45720">
            <a:spAutoFit/>
          </a:bodyPr>
          <a:lstStyle/>
          <a:p>
            <a:pPr algn="ctr"/>
            <a:r>
              <a:rPr lang="tr-TR" sz="7200" dirty="0">
                <a:ln w="0"/>
                <a:solidFill>
                  <a:prstClr val="black"/>
                </a:solidFill>
                <a:effectLst>
                  <a:outerShdw blurRad="38100" dist="19050" dir="2700000" algn="tl" rotWithShape="0">
                    <a:prstClr val="black">
                      <a:alpha val="40000"/>
                    </a:prstClr>
                  </a:outerShdw>
                </a:effectLst>
                <a:latin typeface="Jokerman" panose="04090605060D06020702" pitchFamily="82" charset="0"/>
              </a:rPr>
              <a:t>Çocuk ve Doğa</a:t>
            </a:r>
          </a:p>
        </p:txBody>
      </p:sp>
      <p:sp>
        <p:nvSpPr>
          <p:cNvPr id="8" name="Dikdörtgen 7"/>
          <p:cNvSpPr/>
          <p:nvPr/>
        </p:nvSpPr>
        <p:spPr>
          <a:xfrm>
            <a:off x="1892347" y="3065025"/>
            <a:ext cx="8493030" cy="175432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Sağlık Bilimleri Fakültesi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Çocuk Gelişimi Bölümü</a:t>
            </a:r>
            <a:endPar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Tree>
    <p:extLst>
      <p:ext uri="{BB962C8B-B14F-4D97-AF65-F5344CB8AC3E}">
        <p14:creationId xmlns:p14="http://schemas.microsoft.com/office/powerpoint/2010/main" val="358123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171450" y="957263"/>
            <a:ext cx="11730038" cy="20431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ln w="0"/>
                <a:solidFill>
                  <a:schemeClr val="tx1"/>
                </a:solidFill>
                <a:effectLst>
                  <a:outerShdw blurRad="38100" dist="19050" dir="2700000" algn="tl" rotWithShape="0">
                    <a:schemeClr val="dk1">
                      <a:alpha val="40000"/>
                    </a:schemeClr>
                  </a:outerShdw>
                </a:effectLst>
              </a:rPr>
              <a:t>Çevre eğitimi sırasında koşma, atlama, yürüme </a:t>
            </a:r>
            <a:r>
              <a:rPr lang="tr-TR" sz="2800" dirty="0" err="1">
                <a:ln w="0"/>
                <a:solidFill>
                  <a:schemeClr val="tx1"/>
                </a:solidFill>
                <a:effectLst>
                  <a:outerShdw blurRad="38100" dist="19050" dir="2700000" algn="tl" rotWithShape="0">
                    <a:schemeClr val="dk1">
                      <a:alpha val="40000"/>
                    </a:schemeClr>
                  </a:outerShdw>
                </a:effectLst>
              </a:rPr>
              <a:t>v.b</a:t>
            </a:r>
            <a:r>
              <a:rPr lang="tr-TR" sz="2800" dirty="0">
                <a:ln w="0"/>
                <a:solidFill>
                  <a:schemeClr val="tx1"/>
                </a:solidFill>
                <a:effectLst>
                  <a:outerShdw blurRad="38100" dist="19050" dir="2700000" algn="tl" rotWithShape="0">
                    <a:schemeClr val="dk1">
                      <a:alpha val="40000"/>
                    </a:schemeClr>
                  </a:outerShdw>
                </a:effectLst>
              </a:rPr>
              <a:t>. hareketlerle büyük kas becerileri, tutma, atma, taşıma gibi becerilerle küçük kas becerileri desteklenmektedir</a:t>
            </a:r>
          </a:p>
        </p:txBody>
      </p:sp>
      <p:sp>
        <p:nvSpPr>
          <p:cNvPr id="3" name="Dikdörtgen 2"/>
          <p:cNvSpPr/>
          <p:nvPr/>
        </p:nvSpPr>
        <p:spPr>
          <a:xfrm>
            <a:off x="3587592" y="228600"/>
            <a:ext cx="4531049"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Fiziksel Gelişim</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26" y="2955355"/>
            <a:ext cx="5370513" cy="3559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826" y="3028950"/>
            <a:ext cx="5324474" cy="3514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726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114301" y="785813"/>
            <a:ext cx="11758613" cy="21431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ln w="0"/>
                <a:solidFill>
                  <a:schemeClr val="tx1"/>
                </a:solidFill>
                <a:effectLst>
                  <a:outerShdw blurRad="38100" dist="19050" dir="2700000" algn="tl" rotWithShape="0">
                    <a:schemeClr val="dk1">
                      <a:alpha val="40000"/>
                    </a:schemeClr>
                  </a:outerShdw>
                </a:effectLst>
                <a:latin typeface="TimesNewRomanPSMT"/>
              </a:rPr>
              <a:t>Sosyal açıdan çevresini farklı özelliklerle tanıma, kurallara uyma, paylaşma, işbirliği, sorumluluk alma gibi beceriler öğrenilmektedir.</a:t>
            </a:r>
            <a:endParaRPr lang="tr-TR" sz="2400" dirty="0">
              <a:ln w="0"/>
              <a:solidFill>
                <a:schemeClr val="tx1"/>
              </a:solidFill>
              <a:effectLst>
                <a:outerShdw blurRad="38100" dist="19050" dir="2700000" algn="tl" rotWithShape="0">
                  <a:schemeClr val="dk1">
                    <a:alpha val="40000"/>
                  </a:schemeClr>
                </a:outerShdw>
              </a:effectLst>
            </a:endParaRPr>
          </a:p>
        </p:txBody>
      </p:sp>
      <p:sp>
        <p:nvSpPr>
          <p:cNvPr id="3" name="Dikdörtgen 2"/>
          <p:cNvSpPr/>
          <p:nvPr/>
        </p:nvSpPr>
        <p:spPr>
          <a:xfrm>
            <a:off x="3702698" y="185738"/>
            <a:ext cx="4272260"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Sosyal Gelişim</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94" y="2957513"/>
            <a:ext cx="4879817" cy="3486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389" y="2914651"/>
            <a:ext cx="4986337" cy="3629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199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300038" y="942975"/>
            <a:ext cx="11672887" cy="19431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ln w="0"/>
                <a:solidFill>
                  <a:schemeClr val="tx1"/>
                </a:solidFill>
                <a:effectLst>
                  <a:outerShdw blurRad="38100" dist="19050" dir="2700000" algn="tl" rotWithShape="0">
                    <a:schemeClr val="dk1">
                      <a:alpha val="40000"/>
                    </a:schemeClr>
                  </a:outerShdw>
                </a:effectLst>
                <a:latin typeface="TimesNewRomanPSMT"/>
              </a:rPr>
              <a:t>Dil gelişimi açısından da yeni kelimelerin öğrenilmesi, ifade edici dil becerilerinin desteklenmesi sağlanır.</a:t>
            </a:r>
            <a:endParaRPr lang="tr-TR" sz="2400" dirty="0">
              <a:ln w="0"/>
              <a:solidFill>
                <a:schemeClr val="tx1"/>
              </a:solidFill>
              <a:effectLst>
                <a:outerShdw blurRad="38100" dist="19050" dir="2700000" algn="tl" rotWithShape="0">
                  <a:schemeClr val="dk1">
                    <a:alpha val="40000"/>
                  </a:schemeClr>
                </a:outerShdw>
              </a:effectLst>
            </a:endParaRPr>
          </a:p>
        </p:txBody>
      </p:sp>
      <p:sp>
        <p:nvSpPr>
          <p:cNvPr id="3" name="Dikdörtgen 2"/>
          <p:cNvSpPr/>
          <p:nvPr/>
        </p:nvSpPr>
        <p:spPr>
          <a:xfrm>
            <a:off x="4183045" y="314325"/>
            <a:ext cx="3254417"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Dil Gelişim</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32" y="3048953"/>
            <a:ext cx="5374005" cy="3474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50" y="2957513"/>
            <a:ext cx="5291137" cy="3627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189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8851B-F055-0044-83D9-D8226F41C5E8}"/>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A015A5CC-134D-D64E-A482-8EDB7549BFCB}"/>
              </a:ext>
            </a:extLst>
          </p:cNvPr>
          <p:cNvGraphicFramePr>
            <a:graphicFrameLocks noGrp="1"/>
          </p:cNvGraphicFramePr>
          <p:nvPr/>
        </p:nvGraphicFramePr>
        <p:xfrm>
          <a:off x="838200" y="3041174"/>
          <a:ext cx="10515600" cy="1920240"/>
        </p:xfrm>
        <a:graphic>
          <a:graphicData uri="http://schemas.openxmlformats.org/drawingml/2006/table">
            <a:tbl>
              <a:tblPr/>
              <a:tblGrid>
                <a:gridCol w="10515600">
                  <a:extLst>
                    <a:ext uri="{9D8B030D-6E8A-4147-A177-3AD203B41FA5}">
                      <a16:colId xmlns:a16="http://schemas.microsoft.com/office/drawing/2014/main" val="2159667174"/>
                    </a:ext>
                  </a:extLst>
                </a:gridCol>
              </a:tblGrid>
              <a:tr h="0">
                <a:tc>
                  <a:txBody>
                    <a:bodyPr/>
                    <a:lstStyle/>
                    <a:p>
                      <a:r>
                        <a:rPr lang="tr-TR">
                          <a:effectLst/>
                        </a:rPr>
                        <a:t>Atasoy, E. (2006). Çevre için eğitim: Çocuk doğa etkileşimi. Bursa: Ezgi Kitabevi. </a:t>
                      </a:r>
                    </a:p>
                  </a:txBody>
                  <a:tcPr marL="0" marR="0" marT="0" marB="0" anchor="ctr">
                    <a:lnL>
                      <a:noFill/>
                    </a:lnL>
                    <a:lnR>
                      <a:noFill/>
                    </a:lnR>
                    <a:lnT>
                      <a:noFill/>
                    </a:lnT>
                    <a:lnB>
                      <a:noFill/>
                    </a:lnB>
                  </a:tcPr>
                </a:tc>
                <a:extLst>
                  <a:ext uri="{0D108BD9-81ED-4DB2-BD59-A6C34878D82A}">
                    <a16:rowId xmlns:a16="http://schemas.microsoft.com/office/drawing/2014/main" val="4052185391"/>
                  </a:ext>
                </a:extLst>
              </a:tr>
              <a:tr h="0">
                <a:tc>
                  <a:txBody>
                    <a:bodyPr/>
                    <a:lstStyle/>
                    <a:p>
                      <a:r>
                        <a:rPr lang="tr-TR">
                          <a:effectLst/>
                        </a:rPr>
                        <a:t>Büyüktaşkapu, S., Öztürk Samur, A., Koçyiğit, S., ve Özenoğlu Kiremit, H. (2013). Çocuk ve çevre. Ankara: Vize Yayıncılık. </a:t>
                      </a:r>
                    </a:p>
                  </a:txBody>
                  <a:tcPr marL="0" marR="0" marT="0" marB="0" anchor="ctr">
                    <a:lnL>
                      <a:noFill/>
                    </a:lnL>
                    <a:lnR>
                      <a:noFill/>
                    </a:lnR>
                    <a:lnT>
                      <a:noFill/>
                    </a:lnT>
                    <a:lnB>
                      <a:noFill/>
                    </a:lnB>
                  </a:tcPr>
                </a:tc>
                <a:extLst>
                  <a:ext uri="{0D108BD9-81ED-4DB2-BD59-A6C34878D82A}">
                    <a16:rowId xmlns:a16="http://schemas.microsoft.com/office/drawing/2014/main" val="2192302795"/>
                  </a:ext>
                </a:extLst>
              </a:tr>
              <a:tr h="0">
                <a:tc>
                  <a:txBody>
                    <a:bodyPr/>
                    <a:lstStyle/>
                    <a:p>
                      <a:r>
                        <a:rPr lang="tr-TR">
                          <a:effectLst/>
                        </a:rPr>
                        <a:t>Kansu, N. (2012). Çocuğumla doğadayız. Ankara: Elma Yayınevi. </a:t>
                      </a:r>
                    </a:p>
                  </a:txBody>
                  <a:tcPr marL="0" marR="0" marT="0" marB="0" anchor="ctr">
                    <a:lnL>
                      <a:noFill/>
                    </a:lnL>
                    <a:lnR>
                      <a:noFill/>
                    </a:lnR>
                    <a:lnT>
                      <a:noFill/>
                    </a:lnT>
                    <a:lnB>
                      <a:noFill/>
                    </a:lnB>
                  </a:tcPr>
                </a:tc>
                <a:extLst>
                  <a:ext uri="{0D108BD9-81ED-4DB2-BD59-A6C34878D82A}">
                    <a16:rowId xmlns:a16="http://schemas.microsoft.com/office/drawing/2014/main" val="1585516800"/>
                  </a:ext>
                </a:extLst>
              </a:tr>
              <a:tr h="0">
                <a:tc>
                  <a:txBody>
                    <a:bodyPr/>
                    <a:lstStyle/>
                    <a:p>
                      <a:r>
                        <a:rPr lang="tr-TR">
                          <a:effectLst/>
                        </a:rPr>
                        <a:t>Louv, R. (2010). Doğadaki son çocuk. (Çev. C. Temürcü). Ankara: Tübitak Yayınları. </a:t>
                      </a:r>
                    </a:p>
                  </a:txBody>
                  <a:tcPr marL="0" marR="0" marT="0" marB="0" anchor="ctr">
                    <a:lnL>
                      <a:noFill/>
                    </a:lnL>
                    <a:lnR>
                      <a:noFill/>
                    </a:lnR>
                    <a:lnT>
                      <a:noFill/>
                    </a:lnT>
                    <a:lnB>
                      <a:noFill/>
                    </a:lnB>
                  </a:tcPr>
                </a:tc>
                <a:extLst>
                  <a:ext uri="{0D108BD9-81ED-4DB2-BD59-A6C34878D82A}">
                    <a16:rowId xmlns:a16="http://schemas.microsoft.com/office/drawing/2014/main" val="190482993"/>
                  </a:ext>
                </a:extLst>
              </a:tr>
              <a:tr h="0">
                <a:tc>
                  <a:txBody>
                    <a:bodyPr/>
                    <a:lstStyle/>
                    <a:p>
                      <a:r>
                        <a:rPr lang="tr-TR" dirty="0">
                          <a:effectLst/>
                        </a:rPr>
                        <a:t>Önder, A. ve Özkan, B. (2013). Sürdürülebilir çocuk gelişimi: Okul öncesinde etkinliklerle çevre eğitimi. Ankara: Anı Yayıncılık. </a:t>
                      </a:r>
                    </a:p>
                  </a:txBody>
                  <a:tcPr marL="0" marR="0" marT="0" marB="0" anchor="ctr">
                    <a:lnL>
                      <a:noFill/>
                    </a:lnL>
                    <a:lnR>
                      <a:noFill/>
                    </a:lnR>
                    <a:lnT>
                      <a:noFill/>
                    </a:lnT>
                    <a:lnB>
                      <a:noFill/>
                    </a:lnB>
                  </a:tcPr>
                </a:tc>
                <a:extLst>
                  <a:ext uri="{0D108BD9-81ED-4DB2-BD59-A6C34878D82A}">
                    <a16:rowId xmlns:a16="http://schemas.microsoft.com/office/drawing/2014/main" val="1263023871"/>
                  </a:ext>
                </a:extLst>
              </a:tr>
            </a:tbl>
          </a:graphicData>
        </a:graphic>
      </p:graphicFrame>
    </p:spTree>
    <p:extLst>
      <p:ext uri="{BB962C8B-B14F-4D97-AF65-F5344CB8AC3E}">
        <p14:creationId xmlns:p14="http://schemas.microsoft.com/office/powerpoint/2010/main" val="331146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ut Belirtme Çizgisi 3"/>
          <p:cNvSpPr/>
          <p:nvPr/>
        </p:nvSpPr>
        <p:spPr>
          <a:xfrm>
            <a:off x="414338" y="214313"/>
            <a:ext cx="11172825" cy="5429250"/>
          </a:xfrm>
          <a:prstGeom prst="cloudCallout">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Dikdörtgen 2"/>
          <p:cNvSpPr/>
          <p:nvPr/>
        </p:nvSpPr>
        <p:spPr>
          <a:xfrm>
            <a:off x="2269286" y="1995785"/>
            <a:ext cx="7253396" cy="1754326"/>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latin typeface="Calibri" panose="020F0502020204030204"/>
              </a:rPr>
              <a:t>Çevre Eğitiminin</a:t>
            </a:r>
          </a:p>
          <a:p>
            <a:pPr algn="ctr"/>
            <a:r>
              <a:rPr lang="tr-TR" sz="5400" dirty="0">
                <a:ln w="0"/>
                <a:effectLst>
                  <a:outerShdw blurRad="38100" dist="19050" dir="2700000" algn="tl" rotWithShape="0">
                    <a:schemeClr val="dk1">
                      <a:alpha val="40000"/>
                    </a:schemeClr>
                  </a:outerShdw>
                </a:effectLst>
                <a:latin typeface="Calibri" panose="020F0502020204030204"/>
              </a:rPr>
              <a:t> Gelişim Alanlarına Etkisi</a:t>
            </a:r>
          </a:p>
        </p:txBody>
      </p:sp>
    </p:spTree>
    <p:extLst>
      <p:ext uri="{BB962C8B-B14F-4D97-AF65-F5344CB8AC3E}">
        <p14:creationId xmlns:p14="http://schemas.microsoft.com/office/powerpoint/2010/main" val="35002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öşeleri Yuvarlanmış Dikdörtgen Belirtme Çizgisi 1"/>
          <p:cNvSpPr/>
          <p:nvPr/>
        </p:nvSpPr>
        <p:spPr>
          <a:xfrm>
            <a:off x="135925" y="543697"/>
            <a:ext cx="11862486" cy="478206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0" y="-342248"/>
            <a:ext cx="10521359"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endParaRPr lang="tr-TR" sz="3200" b="1" dirty="0">
              <a:ln/>
              <a:solidFill>
                <a:srgbClr val="FFC000"/>
              </a:solidFill>
              <a:latin typeface="Calibri" panose="020F0502020204030204"/>
            </a:endParaRPr>
          </a:p>
          <a:p>
            <a:pPr algn="just"/>
            <a:endParaRPr lang="tr-TR" sz="3200" b="1" dirty="0">
              <a:ln/>
              <a:solidFill>
                <a:srgbClr val="FFC000"/>
              </a:solidFill>
              <a:latin typeface="Calibri" panose="020F0502020204030204"/>
            </a:endParaRPr>
          </a:p>
        </p:txBody>
      </p:sp>
      <p:sp>
        <p:nvSpPr>
          <p:cNvPr id="5" name="Dikdörtgen 4"/>
          <p:cNvSpPr/>
          <p:nvPr/>
        </p:nvSpPr>
        <p:spPr>
          <a:xfrm>
            <a:off x="376881" y="1732166"/>
            <a:ext cx="11472861" cy="2062103"/>
          </a:xfrm>
          <a:prstGeom prst="rect">
            <a:avLst/>
          </a:prstGeom>
        </p:spPr>
        <p:txBody>
          <a:bodyPr wrap="square">
            <a:spAutoFit/>
          </a:bodyPr>
          <a:lstStyle/>
          <a:p>
            <a:pPr algn="just"/>
            <a:r>
              <a:rPr lang="tr-TR" sz="3200" dirty="0">
                <a:ln w="0"/>
                <a:effectLst>
                  <a:outerShdw blurRad="38100" dist="19050" dir="2700000" algn="tl" rotWithShape="0">
                    <a:schemeClr val="dk1">
                      <a:alpha val="40000"/>
                    </a:schemeClr>
                  </a:outerShdw>
                </a:effectLst>
              </a:rPr>
              <a:t>Gelişim, yaşam boyu durmaksızın devam eden bir süreçtir. Ancak insanın gelişimi sürekli bir akış içinde olmasına karşın,  bu akış kimi zaman hızlı, kimi zaman ise yavaştır. İnsan gelişiminin dönemlerinin her birine gelişim evresi denmektedir</a:t>
            </a:r>
          </a:p>
        </p:txBody>
      </p:sp>
    </p:spTree>
    <p:extLst>
      <p:ext uri="{BB962C8B-B14F-4D97-AF65-F5344CB8AC3E}">
        <p14:creationId xmlns:p14="http://schemas.microsoft.com/office/powerpoint/2010/main" val="269828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7981" y="728238"/>
            <a:ext cx="11876037" cy="5401524"/>
          </a:xfrm>
          <a:prstGeom prst="rect">
            <a:avLst/>
          </a:prstGeom>
        </p:spPr>
      </p:pic>
      <p:sp>
        <p:nvSpPr>
          <p:cNvPr id="2" name="Dikdörtgen 1"/>
          <p:cNvSpPr/>
          <p:nvPr/>
        </p:nvSpPr>
        <p:spPr>
          <a:xfrm>
            <a:off x="407773" y="1527016"/>
            <a:ext cx="11467070" cy="3046988"/>
          </a:xfrm>
          <a:prstGeom prst="rect">
            <a:avLst/>
          </a:prstGeom>
        </p:spPr>
        <p:txBody>
          <a:bodyPr wrap="square">
            <a:spAutoFit/>
          </a:bodyPr>
          <a:lstStyle/>
          <a:p>
            <a:pPr lvl="0" algn="just"/>
            <a:r>
              <a:rPr lang="tr-TR" sz="3200" dirty="0">
                <a:ln w="0"/>
                <a:effectLst>
                  <a:outerShdw blurRad="38100" dist="19050" dir="2700000" algn="tl" rotWithShape="0">
                    <a:schemeClr val="dk1">
                      <a:alpha val="40000"/>
                    </a:schemeClr>
                  </a:outerShdw>
                </a:effectLst>
              </a:rPr>
              <a:t> Her gelişim evresi, diğer evrelerden daha değişik bir hızla gelişmekte ve insanın değişik  dönemlerini kapsamaktadır. Çocuklarda farklı gelişim dönemlerinde, farklı öğrenme stilleri sergileyebilmektedirler. Çocukların gelişim ve öğrenme özelliklerini bilmemiz, onlara uygun eğitim ortamları hazırlamamız açısından önemlidir.</a:t>
            </a:r>
          </a:p>
        </p:txBody>
      </p:sp>
    </p:spTree>
    <p:extLst>
      <p:ext uri="{BB962C8B-B14F-4D97-AF65-F5344CB8AC3E}">
        <p14:creationId xmlns:p14="http://schemas.microsoft.com/office/powerpoint/2010/main" val="389920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7981" y="728238"/>
            <a:ext cx="11876037" cy="5401524"/>
          </a:xfrm>
          <a:prstGeom prst="rect">
            <a:avLst/>
          </a:prstGeom>
        </p:spPr>
      </p:pic>
      <p:sp>
        <p:nvSpPr>
          <p:cNvPr id="2" name="Dikdörtgen 1"/>
          <p:cNvSpPr/>
          <p:nvPr/>
        </p:nvSpPr>
        <p:spPr>
          <a:xfrm>
            <a:off x="357189" y="1549390"/>
            <a:ext cx="11572874" cy="2554545"/>
          </a:xfrm>
          <a:prstGeom prst="rect">
            <a:avLst/>
          </a:prstGeom>
        </p:spPr>
        <p:txBody>
          <a:bodyPr wrap="square">
            <a:spAutoFit/>
          </a:bodyPr>
          <a:lstStyle/>
          <a:p>
            <a:pPr algn="just"/>
            <a:r>
              <a:rPr lang="tr-TR" sz="3200" dirty="0">
                <a:ln w="0"/>
                <a:effectLst>
                  <a:outerShdw blurRad="38100" dist="19050" dir="2700000" algn="tl" rotWithShape="0">
                    <a:schemeClr val="dk1">
                      <a:alpha val="40000"/>
                    </a:schemeClr>
                  </a:outerShdw>
                </a:effectLst>
              </a:rPr>
              <a:t>Okul öncesi dönemde çevre eğitimi, çocukların gelişim alanlarını  desteklemektedir. Doğada geçirilen zaman, açık havada oynanan oyunlar, çocukların fiziksel ve motor becerilerinin gelişimini desteklerken bir çok öğrenme fırsatı sağlayarak onların bilişsel ve dil gelişimlerine de katkı sağlayabilmektedir. </a:t>
            </a:r>
          </a:p>
        </p:txBody>
      </p:sp>
    </p:spTree>
    <p:extLst>
      <p:ext uri="{BB962C8B-B14F-4D97-AF65-F5344CB8AC3E}">
        <p14:creationId xmlns:p14="http://schemas.microsoft.com/office/powerpoint/2010/main" val="410737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7981" y="728238"/>
            <a:ext cx="11876037" cy="5401524"/>
          </a:xfrm>
          <a:prstGeom prst="rect">
            <a:avLst/>
          </a:prstGeom>
        </p:spPr>
      </p:pic>
      <p:sp>
        <p:nvSpPr>
          <p:cNvPr id="2" name="Dikdörtgen 1"/>
          <p:cNvSpPr/>
          <p:nvPr/>
        </p:nvSpPr>
        <p:spPr>
          <a:xfrm>
            <a:off x="327066" y="1784435"/>
            <a:ext cx="11479427" cy="2554545"/>
          </a:xfrm>
          <a:prstGeom prst="rect">
            <a:avLst/>
          </a:prstGeom>
        </p:spPr>
        <p:txBody>
          <a:bodyPr wrap="square">
            <a:spAutoFit/>
          </a:bodyPr>
          <a:lstStyle/>
          <a:p>
            <a:pPr lvl="0" algn="just"/>
            <a:r>
              <a:rPr lang="tr-TR" sz="3200" dirty="0">
                <a:ln w="0"/>
                <a:effectLst>
                  <a:outerShdw blurRad="38100" dist="19050" dir="2700000" algn="tl" rotWithShape="0">
                    <a:schemeClr val="dk1">
                      <a:alpha val="40000"/>
                    </a:schemeClr>
                  </a:outerShdw>
                </a:effectLst>
              </a:rPr>
              <a:t>Yeşil alanlar çocukların daha yaratıcı oyunlar oynamasına fırsat oluşturabilir. Ayrıca çocukların, kendisi ile ilgilenen bir yetişkin ile basit doğa deneyimlerini paylaşma fırsatı bulması ya da doğada akranları ile gerçekleştirecekleri etkinliklerin tümü, çocuğun sosyal ve duygusal gelişimini de olumlu olarak etkileyebilmektedir .</a:t>
            </a:r>
          </a:p>
        </p:txBody>
      </p:sp>
    </p:spTree>
    <p:extLst>
      <p:ext uri="{BB962C8B-B14F-4D97-AF65-F5344CB8AC3E}">
        <p14:creationId xmlns:p14="http://schemas.microsoft.com/office/powerpoint/2010/main" val="189591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357186" y="805833"/>
            <a:ext cx="11501437" cy="3023218"/>
            <a:chOff x="2693227" y="720108"/>
            <a:chExt cx="6805545" cy="5417781"/>
          </a:xfrm>
        </p:grpSpPr>
        <p:sp>
          <p:nvSpPr>
            <p:cNvPr id="5" name="Serbest Form 4"/>
            <p:cNvSpPr/>
            <p:nvPr/>
          </p:nvSpPr>
          <p:spPr>
            <a:xfrm>
              <a:off x="2693227" y="720108"/>
              <a:ext cx="6315075" cy="574097"/>
            </a:xfrm>
            <a:custGeom>
              <a:avLst/>
              <a:gdLst>
                <a:gd name="connsiteX0" fmla="*/ 0 w 6315075"/>
                <a:gd name="connsiteY0" fmla="*/ 0 h 574097"/>
                <a:gd name="connsiteX1" fmla="*/ 6315075 w 6315075"/>
                <a:gd name="connsiteY1" fmla="*/ 0 h 574097"/>
                <a:gd name="connsiteX2" fmla="*/ 6315075 w 6315075"/>
                <a:gd name="connsiteY2" fmla="*/ 574097 h 574097"/>
                <a:gd name="connsiteX3" fmla="*/ 0 w 6315075"/>
                <a:gd name="connsiteY3" fmla="*/ 574097 h 574097"/>
                <a:gd name="connsiteX4" fmla="*/ 0 w 6315075"/>
                <a:gd name="connsiteY4" fmla="*/ 0 h 57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574097">
                  <a:moveTo>
                    <a:pt x="0" y="0"/>
                  </a:moveTo>
                  <a:lnTo>
                    <a:pt x="6315075" y="0"/>
                  </a:lnTo>
                  <a:lnTo>
                    <a:pt x="6315075" y="574097"/>
                  </a:lnTo>
                  <a:lnTo>
                    <a:pt x="0" y="574097"/>
                  </a:lnTo>
                  <a:lnTo>
                    <a:pt x="0" y="0"/>
                  </a:lnTo>
                  <a:close/>
                </a:path>
              </a:pathLst>
            </a:custGeom>
            <a:noFill/>
            <a:ln>
              <a:noFill/>
            </a:ln>
            <a:effectLst/>
          </p:spPr>
          <p:txBody>
            <a:bodyPr spcFirstLastPara="0" vert="horz" wrap="square" lIns="99060" tIns="99060" rIns="99060" bIns="99060" numCol="1" spcCol="1270" anchor="b" anchorCtr="0">
              <a:noAutofit/>
            </a:bodyPr>
            <a:lstStyle/>
            <a:p>
              <a:pPr marL="0" marR="0" lvl="0" indent="0" defTabSz="1155700" eaLnBrk="1" fontAlgn="auto" latinLnBrk="0" hangingPunct="1">
                <a:lnSpc>
                  <a:spcPct val="90000"/>
                </a:lnSpc>
                <a:spcBef>
                  <a:spcPct val="0"/>
                </a:spcBef>
                <a:spcAft>
                  <a:spcPct val="35000"/>
                </a:spcAft>
                <a:buClrTx/>
                <a:buSzTx/>
                <a:buFontTx/>
                <a:buNone/>
                <a:tabLst/>
                <a:defRPr/>
              </a:pPr>
              <a:endParaRPr kumimoji="0" lang="tr-TR" sz="2600" i="0" u="none" strike="noStrike" kern="0" normalizeH="0" baseline="0" noProof="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6" name="Köşeli Çift Ayraç 5"/>
            <p:cNvSpPr/>
            <p:nvPr/>
          </p:nvSpPr>
          <p:spPr>
            <a:xfrm>
              <a:off x="2693227" y="1294206"/>
              <a:ext cx="1477727" cy="1169458"/>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7" name="Köşeli Çift Ayraç 6"/>
            <p:cNvSpPr/>
            <p:nvPr/>
          </p:nvSpPr>
          <p:spPr>
            <a:xfrm>
              <a:off x="3580845" y="1294206"/>
              <a:ext cx="1477727" cy="1169458"/>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8" name="Köşeli Çift Ayraç 7"/>
            <p:cNvSpPr/>
            <p:nvPr/>
          </p:nvSpPr>
          <p:spPr>
            <a:xfrm>
              <a:off x="4469166" y="1294206"/>
              <a:ext cx="1477727" cy="1169458"/>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9" name="Köşeli Çift Ayraç 8"/>
            <p:cNvSpPr/>
            <p:nvPr/>
          </p:nvSpPr>
          <p:spPr>
            <a:xfrm>
              <a:off x="5356785" y="1294206"/>
              <a:ext cx="1477727" cy="1169458"/>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10" name="Köşeli Çift Ayraç 9"/>
            <p:cNvSpPr/>
            <p:nvPr/>
          </p:nvSpPr>
          <p:spPr>
            <a:xfrm>
              <a:off x="6245105" y="1294206"/>
              <a:ext cx="1477727" cy="1169458"/>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11" name="Köşeli Çift Ayraç 10"/>
            <p:cNvSpPr/>
            <p:nvPr/>
          </p:nvSpPr>
          <p:spPr>
            <a:xfrm>
              <a:off x="7132724" y="1294206"/>
              <a:ext cx="1477727" cy="1169458"/>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12" name="Köşeli Çift Ayraç 11"/>
            <p:cNvSpPr/>
            <p:nvPr/>
          </p:nvSpPr>
          <p:spPr>
            <a:xfrm>
              <a:off x="8021045" y="1294206"/>
              <a:ext cx="1477727" cy="1169458"/>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13" name="Serbest Form 12"/>
            <p:cNvSpPr/>
            <p:nvPr/>
          </p:nvSpPr>
          <p:spPr>
            <a:xfrm>
              <a:off x="2693227" y="1411152"/>
              <a:ext cx="6397170" cy="935566"/>
            </a:xfrm>
            <a:custGeom>
              <a:avLst/>
              <a:gdLst>
                <a:gd name="connsiteX0" fmla="*/ 0 w 6397170"/>
                <a:gd name="connsiteY0" fmla="*/ 0 h 935566"/>
                <a:gd name="connsiteX1" fmla="*/ 6397170 w 6397170"/>
                <a:gd name="connsiteY1" fmla="*/ 0 h 935566"/>
                <a:gd name="connsiteX2" fmla="*/ 6397170 w 6397170"/>
                <a:gd name="connsiteY2" fmla="*/ 935566 h 935566"/>
                <a:gd name="connsiteX3" fmla="*/ 0 w 6397170"/>
                <a:gd name="connsiteY3" fmla="*/ 935566 h 935566"/>
                <a:gd name="connsiteX4" fmla="*/ 0 w 6397170"/>
                <a:gd name="connsiteY4" fmla="*/ 0 h 93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7170" h="935566">
                  <a:moveTo>
                    <a:pt x="0" y="0"/>
                  </a:moveTo>
                  <a:lnTo>
                    <a:pt x="6397170" y="0"/>
                  </a:lnTo>
                  <a:lnTo>
                    <a:pt x="6397170" y="935566"/>
                  </a:lnTo>
                  <a:lnTo>
                    <a:pt x="0" y="935566"/>
                  </a:lnTo>
                  <a:lnTo>
                    <a:pt x="0" y="0"/>
                  </a:lnTo>
                  <a:close/>
                </a:path>
              </a:pathLst>
            </a:cu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marL="0" marR="0" lvl="0" indent="0" defTabSz="1600200" eaLnBrk="1" fontAlgn="auto" latinLnBrk="0" hangingPunct="1">
                <a:lnSpc>
                  <a:spcPct val="90000"/>
                </a:lnSpc>
                <a:spcBef>
                  <a:spcPct val="0"/>
                </a:spcBef>
                <a:spcAft>
                  <a:spcPct val="35000"/>
                </a:spcAft>
                <a:buClrTx/>
                <a:buSzTx/>
                <a:buFontTx/>
                <a:buNone/>
                <a:tabLst/>
                <a:defRPr/>
              </a:pPr>
              <a:endParaRPr kumimoji="0" lang="tr-TR" sz="3600" i="0" u="none" strike="noStrike" kern="0" normalizeH="0" baseline="0" noProof="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14" name="Serbest Form 13"/>
            <p:cNvSpPr/>
            <p:nvPr/>
          </p:nvSpPr>
          <p:spPr>
            <a:xfrm>
              <a:off x="2693227" y="2557221"/>
              <a:ext cx="6315075" cy="574097"/>
            </a:xfrm>
            <a:custGeom>
              <a:avLst/>
              <a:gdLst>
                <a:gd name="connsiteX0" fmla="*/ 0 w 6315075"/>
                <a:gd name="connsiteY0" fmla="*/ 0 h 574097"/>
                <a:gd name="connsiteX1" fmla="*/ 6315075 w 6315075"/>
                <a:gd name="connsiteY1" fmla="*/ 0 h 574097"/>
                <a:gd name="connsiteX2" fmla="*/ 6315075 w 6315075"/>
                <a:gd name="connsiteY2" fmla="*/ 574097 h 574097"/>
                <a:gd name="connsiteX3" fmla="*/ 0 w 6315075"/>
                <a:gd name="connsiteY3" fmla="*/ 574097 h 574097"/>
                <a:gd name="connsiteX4" fmla="*/ 0 w 6315075"/>
                <a:gd name="connsiteY4" fmla="*/ 0 h 57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574097">
                  <a:moveTo>
                    <a:pt x="0" y="0"/>
                  </a:moveTo>
                  <a:lnTo>
                    <a:pt x="6315075" y="0"/>
                  </a:lnTo>
                  <a:lnTo>
                    <a:pt x="6315075" y="574097"/>
                  </a:lnTo>
                  <a:lnTo>
                    <a:pt x="0" y="574097"/>
                  </a:lnTo>
                  <a:lnTo>
                    <a:pt x="0" y="0"/>
                  </a:lnTo>
                  <a:close/>
                </a:path>
              </a:pathLst>
            </a:custGeom>
            <a:noFill/>
            <a:ln>
              <a:noFill/>
            </a:ln>
            <a:effectLst/>
          </p:spPr>
          <p:txBody>
            <a:bodyPr spcFirstLastPara="0" vert="horz" wrap="square" lIns="99060" tIns="99060" rIns="99060" bIns="99060" numCol="1" spcCol="1270" anchor="b" anchorCtr="0">
              <a:noAutofit/>
            </a:bodyPr>
            <a:lstStyle/>
            <a:p>
              <a:pPr marL="0" marR="0" lvl="0" indent="0" defTabSz="1155700" eaLnBrk="1" fontAlgn="auto" latinLnBrk="0" hangingPunct="1">
                <a:lnSpc>
                  <a:spcPct val="90000"/>
                </a:lnSpc>
                <a:spcBef>
                  <a:spcPct val="0"/>
                </a:spcBef>
                <a:spcAft>
                  <a:spcPct val="35000"/>
                </a:spcAft>
                <a:buClrTx/>
                <a:buSzTx/>
                <a:buFontTx/>
                <a:buNone/>
                <a:tabLst/>
                <a:defRPr/>
              </a:pPr>
              <a:endParaRPr kumimoji="0" lang="tr-TR" sz="2600" i="0" u="none" strike="noStrike" kern="0" normalizeH="0" baseline="0" noProof="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15" name="Köşeli Çift Ayraç 14"/>
            <p:cNvSpPr/>
            <p:nvPr/>
          </p:nvSpPr>
          <p:spPr>
            <a:xfrm>
              <a:off x="2693227" y="3131319"/>
              <a:ext cx="1477727" cy="1169458"/>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16" name="Köşeli Çift Ayraç 15"/>
            <p:cNvSpPr/>
            <p:nvPr/>
          </p:nvSpPr>
          <p:spPr>
            <a:xfrm>
              <a:off x="3580845" y="3131319"/>
              <a:ext cx="1477727" cy="1169458"/>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17" name="Köşeli Çift Ayraç 16"/>
            <p:cNvSpPr/>
            <p:nvPr/>
          </p:nvSpPr>
          <p:spPr>
            <a:xfrm>
              <a:off x="4469166" y="3131319"/>
              <a:ext cx="1477727" cy="1169458"/>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18" name="Köşeli Çift Ayraç 17"/>
            <p:cNvSpPr/>
            <p:nvPr/>
          </p:nvSpPr>
          <p:spPr>
            <a:xfrm>
              <a:off x="5356785" y="3131319"/>
              <a:ext cx="1477727" cy="1169458"/>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19" name="Köşeli Çift Ayraç 18"/>
            <p:cNvSpPr/>
            <p:nvPr/>
          </p:nvSpPr>
          <p:spPr>
            <a:xfrm>
              <a:off x="6245105" y="3131319"/>
              <a:ext cx="1477727" cy="1169458"/>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20" name="Köşeli Çift Ayraç 19"/>
            <p:cNvSpPr/>
            <p:nvPr/>
          </p:nvSpPr>
          <p:spPr>
            <a:xfrm>
              <a:off x="7132724" y="3131319"/>
              <a:ext cx="1477727" cy="1169458"/>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21" name="Köşeli Çift Ayraç 20"/>
            <p:cNvSpPr/>
            <p:nvPr/>
          </p:nvSpPr>
          <p:spPr>
            <a:xfrm>
              <a:off x="8021045" y="3131319"/>
              <a:ext cx="1477727" cy="1169458"/>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22" name="Serbest Form 21"/>
            <p:cNvSpPr/>
            <p:nvPr/>
          </p:nvSpPr>
          <p:spPr>
            <a:xfrm>
              <a:off x="2693227" y="3248265"/>
              <a:ext cx="6397170" cy="935566"/>
            </a:xfrm>
            <a:custGeom>
              <a:avLst/>
              <a:gdLst>
                <a:gd name="connsiteX0" fmla="*/ 0 w 6397170"/>
                <a:gd name="connsiteY0" fmla="*/ 0 h 935566"/>
                <a:gd name="connsiteX1" fmla="*/ 6397170 w 6397170"/>
                <a:gd name="connsiteY1" fmla="*/ 0 h 935566"/>
                <a:gd name="connsiteX2" fmla="*/ 6397170 w 6397170"/>
                <a:gd name="connsiteY2" fmla="*/ 935566 h 935566"/>
                <a:gd name="connsiteX3" fmla="*/ 0 w 6397170"/>
                <a:gd name="connsiteY3" fmla="*/ 935566 h 935566"/>
                <a:gd name="connsiteX4" fmla="*/ 0 w 6397170"/>
                <a:gd name="connsiteY4" fmla="*/ 0 h 93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7170" h="935566">
                  <a:moveTo>
                    <a:pt x="0" y="0"/>
                  </a:moveTo>
                  <a:lnTo>
                    <a:pt x="6397170" y="0"/>
                  </a:lnTo>
                  <a:lnTo>
                    <a:pt x="6397170" y="935566"/>
                  </a:lnTo>
                  <a:lnTo>
                    <a:pt x="0" y="935566"/>
                  </a:lnTo>
                  <a:lnTo>
                    <a:pt x="0" y="0"/>
                  </a:lnTo>
                  <a:close/>
                </a:path>
              </a:pathLst>
            </a:cu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marL="0" marR="0" lvl="0" indent="0" defTabSz="1600200" eaLnBrk="1" fontAlgn="auto" latinLnBrk="0" hangingPunct="1">
                <a:lnSpc>
                  <a:spcPct val="90000"/>
                </a:lnSpc>
                <a:spcBef>
                  <a:spcPct val="0"/>
                </a:spcBef>
                <a:spcAft>
                  <a:spcPct val="35000"/>
                </a:spcAft>
                <a:buClrTx/>
                <a:buSzTx/>
                <a:buFontTx/>
                <a:buNone/>
                <a:tabLst/>
                <a:defRPr/>
              </a:pPr>
              <a:endParaRPr kumimoji="0" lang="tr-TR" sz="3600" i="0" u="none" strike="noStrike" kern="0" normalizeH="0" baseline="0" noProof="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23" name="Serbest Form 22"/>
            <p:cNvSpPr/>
            <p:nvPr/>
          </p:nvSpPr>
          <p:spPr>
            <a:xfrm>
              <a:off x="2693227" y="4394334"/>
              <a:ext cx="6315075" cy="574097"/>
            </a:xfrm>
            <a:custGeom>
              <a:avLst/>
              <a:gdLst>
                <a:gd name="connsiteX0" fmla="*/ 0 w 6315075"/>
                <a:gd name="connsiteY0" fmla="*/ 0 h 574097"/>
                <a:gd name="connsiteX1" fmla="*/ 6315075 w 6315075"/>
                <a:gd name="connsiteY1" fmla="*/ 0 h 574097"/>
                <a:gd name="connsiteX2" fmla="*/ 6315075 w 6315075"/>
                <a:gd name="connsiteY2" fmla="*/ 574097 h 574097"/>
                <a:gd name="connsiteX3" fmla="*/ 0 w 6315075"/>
                <a:gd name="connsiteY3" fmla="*/ 574097 h 574097"/>
                <a:gd name="connsiteX4" fmla="*/ 0 w 6315075"/>
                <a:gd name="connsiteY4" fmla="*/ 0 h 57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574097">
                  <a:moveTo>
                    <a:pt x="0" y="0"/>
                  </a:moveTo>
                  <a:lnTo>
                    <a:pt x="6315075" y="0"/>
                  </a:lnTo>
                  <a:lnTo>
                    <a:pt x="6315075" y="574097"/>
                  </a:lnTo>
                  <a:lnTo>
                    <a:pt x="0" y="574097"/>
                  </a:lnTo>
                  <a:lnTo>
                    <a:pt x="0" y="0"/>
                  </a:lnTo>
                  <a:close/>
                </a:path>
              </a:pathLst>
            </a:custGeom>
            <a:noFill/>
            <a:ln>
              <a:noFill/>
            </a:ln>
            <a:effectLst/>
          </p:spPr>
          <p:txBody>
            <a:bodyPr spcFirstLastPara="0" vert="horz" wrap="square" lIns="99060" tIns="99060" rIns="99060" bIns="99060" numCol="1" spcCol="1270" anchor="b" anchorCtr="0">
              <a:noAutofit/>
            </a:bodyPr>
            <a:lstStyle/>
            <a:p>
              <a:pPr marL="0" marR="0" lvl="0" indent="0" defTabSz="1155700" eaLnBrk="1" fontAlgn="auto" latinLnBrk="0" hangingPunct="1">
                <a:lnSpc>
                  <a:spcPct val="90000"/>
                </a:lnSpc>
                <a:spcBef>
                  <a:spcPct val="0"/>
                </a:spcBef>
                <a:spcAft>
                  <a:spcPct val="35000"/>
                </a:spcAft>
                <a:buClrTx/>
                <a:buSzTx/>
                <a:buFontTx/>
                <a:buNone/>
                <a:tabLst/>
                <a:defRPr/>
              </a:pPr>
              <a:endParaRPr kumimoji="0" lang="tr-TR" sz="2600" i="0" u="none" strike="noStrike" kern="0" normalizeH="0" baseline="0" noProof="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24" name="Köşeli Çift Ayraç 23"/>
            <p:cNvSpPr/>
            <p:nvPr/>
          </p:nvSpPr>
          <p:spPr>
            <a:xfrm>
              <a:off x="2693227" y="4968431"/>
              <a:ext cx="1477727" cy="1169458"/>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25" name="Köşeli Çift Ayraç 24"/>
            <p:cNvSpPr/>
            <p:nvPr/>
          </p:nvSpPr>
          <p:spPr>
            <a:xfrm>
              <a:off x="3580845" y="4968431"/>
              <a:ext cx="1477727" cy="1169458"/>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26" name="Köşeli Çift Ayraç 25"/>
            <p:cNvSpPr/>
            <p:nvPr/>
          </p:nvSpPr>
          <p:spPr>
            <a:xfrm>
              <a:off x="4469166" y="4968431"/>
              <a:ext cx="1477727" cy="1169458"/>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27" name="Köşeli Çift Ayraç 26"/>
            <p:cNvSpPr/>
            <p:nvPr/>
          </p:nvSpPr>
          <p:spPr>
            <a:xfrm>
              <a:off x="5356785" y="4968431"/>
              <a:ext cx="1477727" cy="1169458"/>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28" name="Köşeli Çift Ayraç 27"/>
            <p:cNvSpPr/>
            <p:nvPr/>
          </p:nvSpPr>
          <p:spPr>
            <a:xfrm>
              <a:off x="6245105" y="4968431"/>
              <a:ext cx="1477727" cy="1169458"/>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29" name="Köşeli Çift Ayraç 28"/>
            <p:cNvSpPr/>
            <p:nvPr/>
          </p:nvSpPr>
          <p:spPr>
            <a:xfrm>
              <a:off x="7132724" y="4968431"/>
              <a:ext cx="1477727" cy="1169458"/>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30" name="Köşeli Çift Ayraç 29"/>
            <p:cNvSpPr/>
            <p:nvPr/>
          </p:nvSpPr>
          <p:spPr>
            <a:xfrm>
              <a:off x="8021045" y="4968431"/>
              <a:ext cx="1477727" cy="1169458"/>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31" name="Serbest Form 30"/>
            <p:cNvSpPr/>
            <p:nvPr/>
          </p:nvSpPr>
          <p:spPr>
            <a:xfrm>
              <a:off x="2693227" y="5085377"/>
              <a:ext cx="6397170" cy="935566"/>
            </a:xfrm>
            <a:custGeom>
              <a:avLst/>
              <a:gdLst>
                <a:gd name="connsiteX0" fmla="*/ 0 w 6397170"/>
                <a:gd name="connsiteY0" fmla="*/ 0 h 935566"/>
                <a:gd name="connsiteX1" fmla="*/ 6397170 w 6397170"/>
                <a:gd name="connsiteY1" fmla="*/ 0 h 935566"/>
                <a:gd name="connsiteX2" fmla="*/ 6397170 w 6397170"/>
                <a:gd name="connsiteY2" fmla="*/ 935566 h 935566"/>
                <a:gd name="connsiteX3" fmla="*/ 0 w 6397170"/>
                <a:gd name="connsiteY3" fmla="*/ 935566 h 935566"/>
                <a:gd name="connsiteX4" fmla="*/ 0 w 6397170"/>
                <a:gd name="connsiteY4" fmla="*/ 0 h 93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7170" h="935566">
                  <a:moveTo>
                    <a:pt x="0" y="0"/>
                  </a:moveTo>
                  <a:lnTo>
                    <a:pt x="6397170" y="0"/>
                  </a:lnTo>
                  <a:lnTo>
                    <a:pt x="6397170" y="935566"/>
                  </a:lnTo>
                  <a:lnTo>
                    <a:pt x="0" y="935566"/>
                  </a:lnTo>
                  <a:lnTo>
                    <a:pt x="0" y="0"/>
                  </a:lnTo>
                  <a:close/>
                </a:path>
              </a:pathLst>
            </a:cu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marL="0" marR="0" lvl="0" indent="0" defTabSz="1600200" eaLnBrk="1" fontAlgn="auto" latinLnBrk="0" hangingPunct="1">
                <a:lnSpc>
                  <a:spcPct val="90000"/>
                </a:lnSpc>
                <a:spcBef>
                  <a:spcPct val="0"/>
                </a:spcBef>
                <a:spcAft>
                  <a:spcPct val="35000"/>
                </a:spcAft>
                <a:buClrTx/>
                <a:buSzTx/>
                <a:buFontTx/>
                <a:buNone/>
                <a:tabLst/>
                <a:defRPr/>
              </a:pPr>
              <a:endParaRPr kumimoji="0" lang="tr-TR" sz="3600" i="0" u="none" strike="noStrike" kern="0" normalizeH="0" baseline="0" noProof="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pSp>
      <p:sp>
        <p:nvSpPr>
          <p:cNvPr id="32" name="Aşağı Ok Belirtme Çizgisi 31"/>
          <p:cNvSpPr/>
          <p:nvPr/>
        </p:nvSpPr>
        <p:spPr>
          <a:xfrm>
            <a:off x="142875" y="114301"/>
            <a:ext cx="11730037" cy="1200150"/>
          </a:xfrm>
          <a:prstGeom prst="downArrowCallout">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i="0" u="none" strike="noStrike" kern="0" normalizeH="0" baseline="0" noProof="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33" name="Dikdörtgen 32"/>
          <p:cNvSpPr/>
          <p:nvPr/>
        </p:nvSpPr>
        <p:spPr>
          <a:xfrm>
            <a:off x="3569583" y="0"/>
            <a:ext cx="470994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latin typeface="Calibri" panose="020F0502020204030204"/>
              </a:rPr>
              <a:t>Gelişim Alanları</a:t>
            </a:r>
          </a:p>
        </p:txBody>
      </p:sp>
      <p:sp>
        <p:nvSpPr>
          <p:cNvPr id="34" name="Dikdörtgen 33"/>
          <p:cNvSpPr/>
          <p:nvPr/>
        </p:nvSpPr>
        <p:spPr>
          <a:xfrm>
            <a:off x="937722" y="2038647"/>
            <a:ext cx="4087209" cy="769441"/>
          </a:xfrm>
          <a:prstGeom prst="rect">
            <a:avLst/>
          </a:prstGeom>
          <a:noFill/>
        </p:spPr>
        <p:txBody>
          <a:bodyPr wrap="none" lIns="91440" tIns="45720" rIns="91440" bIns="45720">
            <a:spAutoFit/>
          </a:bodyPr>
          <a:lstStyle/>
          <a:p>
            <a:pPr algn="ctr"/>
            <a:r>
              <a:rPr lang="tr-TR" sz="4400" dirty="0">
                <a:ln w="0"/>
                <a:effectLst>
                  <a:outerShdw blurRad="38100" dist="19050" dir="2700000" algn="tl" rotWithShape="0">
                    <a:schemeClr val="dk1">
                      <a:alpha val="40000"/>
                    </a:schemeClr>
                  </a:outerShdw>
                </a:effectLst>
                <a:latin typeface="Calibri" panose="020F0502020204030204"/>
              </a:rPr>
              <a:t>Duygusal Gelişim</a:t>
            </a:r>
          </a:p>
        </p:txBody>
      </p:sp>
      <p:sp>
        <p:nvSpPr>
          <p:cNvPr id="35" name="Dikdörtgen 34"/>
          <p:cNvSpPr/>
          <p:nvPr/>
        </p:nvSpPr>
        <p:spPr>
          <a:xfrm>
            <a:off x="979709" y="1038521"/>
            <a:ext cx="3860352" cy="830997"/>
          </a:xfrm>
          <a:prstGeom prst="rect">
            <a:avLst/>
          </a:prstGeom>
          <a:noFill/>
        </p:spPr>
        <p:txBody>
          <a:bodyPr wrap="none" lIns="91440" tIns="45720" rIns="91440" bIns="45720">
            <a:spAutoFit/>
          </a:bodyPr>
          <a:lstStyle/>
          <a:p>
            <a:pPr algn="ctr"/>
            <a:r>
              <a:rPr lang="tr-TR" sz="4800" dirty="0">
                <a:ln w="0"/>
                <a:effectLst>
                  <a:outerShdw blurRad="38100" dist="19050" dir="2700000" algn="tl" rotWithShape="0">
                    <a:schemeClr val="dk1">
                      <a:alpha val="40000"/>
                    </a:schemeClr>
                  </a:outerShdw>
                </a:effectLst>
                <a:latin typeface="Calibri" panose="020F0502020204030204"/>
              </a:rPr>
              <a:t>Bilişsel Gelişim</a:t>
            </a:r>
          </a:p>
        </p:txBody>
      </p:sp>
      <p:sp>
        <p:nvSpPr>
          <p:cNvPr id="36" name="Dikdörtgen 35"/>
          <p:cNvSpPr/>
          <p:nvPr/>
        </p:nvSpPr>
        <p:spPr>
          <a:xfrm>
            <a:off x="934988" y="3067347"/>
            <a:ext cx="3635482" cy="769441"/>
          </a:xfrm>
          <a:prstGeom prst="rect">
            <a:avLst/>
          </a:prstGeom>
          <a:noFill/>
        </p:spPr>
        <p:txBody>
          <a:bodyPr wrap="none" lIns="91440" tIns="45720" rIns="91440" bIns="45720">
            <a:spAutoFit/>
          </a:bodyPr>
          <a:lstStyle/>
          <a:p>
            <a:pPr algn="ctr"/>
            <a:r>
              <a:rPr lang="tr-TR" sz="4400" dirty="0">
                <a:ln w="0"/>
                <a:effectLst>
                  <a:outerShdw blurRad="38100" dist="19050" dir="2700000" algn="tl" rotWithShape="0">
                    <a:schemeClr val="dk1">
                      <a:alpha val="40000"/>
                    </a:schemeClr>
                  </a:outerShdw>
                </a:effectLst>
                <a:latin typeface="Calibri" panose="020F0502020204030204"/>
              </a:rPr>
              <a:t>Fiziksel Gelişim</a:t>
            </a:r>
          </a:p>
        </p:txBody>
      </p:sp>
      <p:pic>
        <p:nvPicPr>
          <p:cNvPr id="37" name="Resim 36"/>
          <p:cNvPicPr>
            <a:picLocks noChangeAspect="1"/>
          </p:cNvPicPr>
          <p:nvPr/>
        </p:nvPicPr>
        <p:blipFill>
          <a:blip r:embed="rId2"/>
          <a:stretch>
            <a:fillRect/>
          </a:stretch>
        </p:blipFill>
        <p:spPr>
          <a:xfrm>
            <a:off x="326963" y="3814763"/>
            <a:ext cx="11680948" cy="2524687"/>
          </a:xfrm>
          <a:prstGeom prst="rect">
            <a:avLst/>
          </a:prstGeom>
        </p:spPr>
      </p:pic>
      <p:pic>
        <p:nvPicPr>
          <p:cNvPr id="39" name="Resim 38"/>
          <p:cNvPicPr>
            <a:picLocks noChangeAspect="1"/>
          </p:cNvPicPr>
          <p:nvPr/>
        </p:nvPicPr>
        <p:blipFill>
          <a:blip r:embed="rId3"/>
          <a:stretch>
            <a:fillRect/>
          </a:stretch>
        </p:blipFill>
        <p:spPr>
          <a:xfrm>
            <a:off x="312676" y="4767343"/>
            <a:ext cx="11680948" cy="2523963"/>
          </a:xfrm>
          <a:prstGeom prst="rect">
            <a:avLst/>
          </a:prstGeom>
        </p:spPr>
      </p:pic>
      <p:sp>
        <p:nvSpPr>
          <p:cNvPr id="40" name="Dikdörtgen 39"/>
          <p:cNvSpPr/>
          <p:nvPr/>
        </p:nvSpPr>
        <p:spPr>
          <a:xfrm>
            <a:off x="978743" y="5053310"/>
            <a:ext cx="2747868" cy="769441"/>
          </a:xfrm>
          <a:prstGeom prst="rect">
            <a:avLst/>
          </a:prstGeom>
          <a:noFill/>
        </p:spPr>
        <p:txBody>
          <a:bodyPr wrap="none" lIns="91440" tIns="45720" rIns="91440" bIns="45720">
            <a:spAutoFit/>
          </a:bodyPr>
          <a:lstStyle/>
          <a:p>
            <a:pPr algn="ctr"/>
            <a:r>
              <a:rPr lang="tr-TR" sz="4400" dirty="0">
                <a:ln w="0"/>
                <a:effectLst>
                  <a:outerShdw blurRad="38100" dist="19050" dir="2700000" algn="tl" rotWithShape="0">
                    <a:schemeClr val="dk1">
                      <a:alpha val="40000"/>
                    </a:schemeClr>
                  </a:outerShdw>
                </a:effectLst>
                <a:latin typeface="Calibri" panose="020F0502020204030204"/>
              </a:rPr>
              <a:t>Dil Gelişimi</a:t>
            </a:r>
          </a:p>
        </p:txBody>
      </p:sp>
      <p:sp>
        <p:nvSpPr>
          <p:cNvPr id="41" name="Dikdörtgen 40"/>
          <p:cNvSpPr/>
          <p:nvPr/>
        </p:nvSpPr>
        <p:spPr>
          <a:xfrm>
            <a:off x="1001001" y="4096048"/>
            <a:ext cx="3332002" cy="769441"/>
          </a:xfrm>
          <a:prstGeom prst="rect">
            <a:avLst/>
          </a:prstGeom>
          <a:noFill/>
        </p:spPr>
        <p:txBody>
          <a:bodyPr wrap="none" lIns="91440" tIns="45720" rIns="91440" bIns="45720">
            <a:spAutoFit/>
          </a:bodyPr>
          <a:lstStyle/>
          <a:p>
            <a:pPr algn="ctr"/>
            <a:r>
              <a:rPr lang="tr-TR" sz="4400" dirty="0">
                <a:ln w="0"/>
                <a:effectLst>
                  <a:outerShdw blurRad="38100" dist="19050" dir="2700000" algn="tl" rotWithShape="0">
                    <a:schemeClr val="dk1">
                      <a:alpha val="40000"/>
                    </a:schemeClr>
                  </a:outerShdw>
                </a:effectLst>
              </a:rPr>
              <a:t>Sosyal gelişim</a:t>
            </a:r>
          </a:p>
        </p:txBody>
      </p:sp>
    </p:spTree>
    <p:extLst>
      <p:ext uri="{BB962C8B-B14F-4D97-AF65-F5344CB8AC3E}">
        <p14:creationId xmlns:p14="http://schemas.microsoft.com/office/powerpoint/2010/main" val="284931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01826" y="395585"/>
            <a:ext cx="4445449"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Bilişsel Gelişim</a:t>
            </a:r>
          </a:p>
        </p:txBody>
      </p:sp>
      <p:sp>
        <p:nvSpPr>
          <p:cNvPr id="3" name="Yatay Kaydırma 2"/>
          <p:cNvSpPr/>
          <p:nvPr/>
        </p:nvSpPr>
        <p:spPr>
          <a:xfrm>
            <a:off x="200025" y="1057275"/>
            <a:ext cx="11558587" cy="178593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ln w="0"/>
                <a:solidFill>
                  <a:schemeClr val="tx1"/>
                </a:solidFill>
                <a:effectLst>
                  <a:outerShdw blurRad="38100" dist="19050" dir="2700000" algn="tl" rotWithShape="0">
                    <a:schemeClr val="dk1">
                      <a:alpha val="40000"/>
                    </a:schemeClr>
                  </a:outerShdw>
                </a:effectLst>
                <a:latin typeface="TimesNewRomanPSMT"/>
              </a:rPr>
              <a:t>Bilişsel olarak, sınıflandırma, neden-sonuç ilişkisi kurma, analiz, sentez becerileri ve yaratıcılık gelişimini destekler.</a:t>
            </a:r>
            <a:endParaRPr lang="tr-TR" sz="2400" dirty="0">
              <a:ln w="0"/>
              <a:solidFill>
                <a:schemeClr val="tx1"/>
              </a:solidFill>
              <a:effectLst>
                <a:outerShdw blurRad="38100" dist="19050" dir="2700000" algn="tl" rotWithShape="0">
                  <a:schemeClr val="dk1">
                    <a:alpha val="40000"/>
                  </a:scheme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7" y="3114675"/>
            <a:ext cx="5172075" cy="31861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3228975"/>
            <a:ext cx="5124449" cy="33289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821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357187" y="1028699"/>
            <a:ext cx="11572875" cy="190023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dirty="0">
                <a:ln w="0"/>
                <a:solidFill>
                  <a:schemeClr val="tx1"/>
                </a:solidFill>
                <a:effectLst>
                  <a:outerShdw blurRad="38100" dist="19050" dir="2700000" algn="tl" rotWithShape="0">
                    <a:schemeClr val="dk1">
                      <a:alpha val="40000"/>
                    </a:schemeClr>
                  </a:outerShdw>
                </a:effectLst>
              </a:rPr>
              <a:t>Duygusal açıdan empati kurma, bağımsızlık, özgüven, öz-saygının gelişimi söz konusudur.</a:t>
            </a:r>
          </a:p>
        </p:txBody>
      </p:sp>
      <p:sp>
        <p:nvSpPr>
          <p:cNvPr id="3" name="Dikdörtgen 2"/>
          <p:cNvSpPr/>
          <p:nvPr/>
        </p:nvSpPr>
        <p:spPr>
          <a:xfrm>
            <a:off x="3333717" y="252710"/>
            <a:ext cx="5095947"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Duygusal Gelişim</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6" y="2757488"/>
            <a:ext cx="4824413" cy="36147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637" y="2828925"/>
            <a:ext cx="4976813" cy="34004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86839569"/>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TotalTime>
  <Words>416</Words>
  <Application>Microsoft Macintosh PowerPoint</Application>
  <PresentationFormat>Geniş ekran</PresentationFormat>
  <Paragraphs>31</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Arial</vt:lpstr>
      <vt:lpstr>Arial Rounded MT Bold</vt:lpstr>
      <vt:lpstr>Calibri</vt:lpstr>
      <vt:lpstr>Calibri Light</vt:lpstr>
      <vt:lpstr>Jokerman</vt:lpstr>
      <vt:lpstr>TimesNewRomanPSMT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19</cp:revision>
  <dcterms:created xsi:type="dcterms:W3CDTF">2017-12-02T17:39:30Z</dcterms:created>
  <dcterms:modified xsi:type="dcterms:W3CDTF">2020-05-04T20:26:44Z</dcterms:modified>
</cp:coreProperties>
</file>