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1 Başlık"/>
          <p:cNvSpPr>
            <a:spLocks noGrp="1"/>
          </p:cNvSpPr>
          <p:nvPr>
            <p:ph type="title"/>
          </p:nvPr>
        </p:nvSpPr>
        <p:spPr>
          <a:xfrm>
            <a:off x="304800" y="152400"/>
            <a:ext cx="8229600" cy="1600200"/>
          </a:xfrm>
        </p:spPr>
        <p:txBody>
          <a:bodyPr>
            <a:normAutofit fontScale="90000"/>
          </a:bodyPr>
          <a:lstStyle/>
          <a:p>
            <a:pPr algn="l"/>
            <a:r>
              <a:rPr lang="tr-TR" sz="4000" b="1" dirty="0" smtClean="0">
                <a:solidFill>
                  <a:srgbClr val="FF0000"/>
                </a:solidFill>
              </a:rPr>
              <a:t>12. </a:t>
            </a:r>
            <a:r>
              <a:rPr lang="tr-TR" sz="4000" b="1" dirty="0" smtClean="0">
                <a:solidFill>
                  <a:srgbClr val="FF0000"/>
                </a:solidFill>
              </a:rPr>
              <a:t>Hafta</a:t>
            </a:r>
            <a:r>
              <a:rPr lang="tr-TR" sz="4000" dirty="0" smtClean="0">
                <a:solidFill>
                  <a:srgbClr val="FF0000"/>
                </a:solidFill>
              </a:rPr>
              <a:t>	</a:t>
            </a:r>
            <a:br>
              <a:rPr lang="tr-TR" sz="4000" dirty="0" smtClean="0">
                <a:solidFill>
                  <a:srgbClr val="FF0000"/>
                </a:solidFill>
              </a:rPr>
            </a:br>
            <a:r>
              <a:rPr lang="tr-TR" sz="4000" dirty="0" smtClean="0">
                <a:solidFill>
                  <a:srgbClr val="FF0000"/>
                </a:solidFill>
              </a:rPr>
              <a:t>Sosyal Etki: Çoğunluğun, Azınlığın ve Otoritenin Etkisi</a:t>
            </a:r>
            <a:endParaRPr lang="tr-TR" altLang="tr-TR" sz="4000" dirty="0" smtClean="0">
              <a:solidFill>
                <a:srgbClr val="FF0000"/>
              </a:solidFill>
            </a:endParaRPr>
          </a:p>
        </p:txBody>
      </p:sp>
      <p:sp>
        <p:nvSpPr>
          <p:cNvPr id="196611" name="2 İçerik Yer Tutucusu"/>
          <p:cNvSpPr>
            <a:spLocks noGrp="1"/>
          </p:cNvSpPr>
          <p:nvPr>
            <p:ph idx="1"/>
          </p:nvPr>
        </p:nvSpPr>
        <p:spPr>
          <a:xfrm>
            <a:off x="457200" y="1752600"/>
            <a:ext cx="8229600" cy="4525963"/>
          </a:xfrm>
        </p:spPr>
        <p:txBody>
          <a:bodyPr>
            <a:normAutofit lnSpcReduction="10000"/>
          </a:bodyPr>
          <a:lstStyle/>
          <a:p>
            <a:r>
              <a:rPr lang="tr-TR" altLang="tr-TR" smtClean="0"/>
              <a:t>Sosyal etki insanlar üzerinde gücünü sosyal kurallar ya da grup normları olarak gösterir. İnsanlar günlük yaşantılarını bu kurallara göre düzenler ve idare eder. </a:t>
            </a:r>
          </a:p>
          <a:p>
            <a:r>
              <a:rPr lang="tr-TR" altLang="tr-TR" smtClean="0"/>
              <a:t>Sosyal kurallar Şerif’e göre belirsizliğin yaşandığı şartlarda davranışa yol göstermek için ortaya çıkar. Çünkü insanlar düşündükleri, yaptıkları, hissettikleri şeylerin doğru ve uygun olduğundan emin olmak ihtiyacı içindedir.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2 İçerik Yer Tutucusu"/>
          <p:cNvSpPr>
            <a:spLocks noGrp="1"/>
          </p:cNvSpPr>
          <p:nvPr>
            <p:ph idx="1"/>
          </p:nvPr>
        </p:nvSpPr>
        <p:spPr>
          <a:xfrm>
            <a:off x="457200" y="685800"/>
            <a:ext cx="8229600" cy="5440363"/>
          </a:xfrm>
        </p:spPr>
        <p:txBody>
          <a:bodyPr/>
          <a:lstStyle/>
          <a:p>
            <a:pPr marL="0" indent="0">
              <a:buFont typeface="Arial" charset="0"/>
              <a:buNone/>
            </a:pPr>
            <a:r>
              <a:rPr lang="tr-TR" altLang="tr-TR" smtClean="0"/>
              <a:t>Muzaffer Şerif buradan hareketle insanların diğer insanların davranışlarına bakarak bir muhtemel davranışlar yayılımı çıkardıklarını öne sürer. Buna </a:t>
            </a:r>
            <a:r>
              <a:rPr lang="tr-TR" altLang="tr-TR" smtClean="0">
                <a:solidFill>
                  <a:srgbClr val="FF0000"/>
                </a:solidFill>
              </a:rPr>
              <a:t>referans çerçevesi </a:t>
            </a:r>
            <a:r>
              <a:rPr lang="tr-TR" altLang="tr-TR" smtClean="0"/>
              <a:t>denir. Bu çerçevenin merkezinde yer alan durumlardan insanlar diğer pozisyonlara göre çıkarımlarda bulunurlar. </a:t>
            </a:r>
          </a:p>
          <a:p>
            <a:pPr marL="0" indent="0">
              <a:buFont typeface="Arial" charset="0"/>
              <a:buNone/>
            </a:pPr>
            <a:r>
              <a:rPr lang="tr-TR" altLang="tr-TR" smtClean="0"/>
              <a:t>(Hiç bilmediğiniz bir ortama girdiğinizde oradaki insanların davranışlarını taklit ederek uyum sağlama çabası gibi)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2 İçerik Yer Tutucusu"/>
          <p:cNvSpPr>
            <a:spLocks noGrp="1"/>
          </p:cNvSpPr>
          <p:nvPr>
            <p:ph idx="1"/>
          </p:nvPr>
        </p:nvSpPr>
        <p:spPr>
          <a:xfrm>
            <a:off x="457200" y="457200"/>
            <a:ext cx="8229600" cy="5668963"/>
          </a:xfrm>
        </p:spPr>
        <p:txBody>
          <a:bodyPr/>
          <a:lstStyle/>
          <a:p>
            <a:pPr>
              <a:buFont typeface="Arial" charset="0"/>
              <a:buNone/>
            </a:pPr>
            <a:r>
              <a:rPr lang="tr-TR" altLang="tr-TR" sz="2800" smtClean="0"/>
              <a:t>	</a:t>
            </a:r>
            <a:r>
              <a:rPr lang="tr-TR" altLang="tr-TR" smtClean="0"/>
              <a:t>Şerif bu durumun grup içinde sözbirliğini sağladığına yönelik olarak yakınlaşmalar olduğunu iddia ediyordu. </a:t>
            </a:r>
          </a:p>
          <a:p>
            <a:pPr>
              <a:buFont typeface="Arial" charset="0"/>
              <a:buNone/>
            </a:pPr>
            <a:r>
              <a:rPr lang="tr-TR" altLang="tr-TR" smtClean="0"/>
              <a:t>	</a:t>
            </a:r>
            <a:r>
              <a:rPr lang="tr-TR" altLang="tr-TR" smtClean="0">
                <a:solidFill>
                  <a:srgbClr val="FF0000"/>
                </a:solidFill>
              </a:rPr>
              <a:t>Otokinetik Etki Deneyi: </a:t>
            </a:r>
            <a:r>
              <a:rPr lang="tr-TR" altLang="tr-TR" smtClean="0"/>
              <a:t>Denekler tamamen karartılmış bir odada beş metre uzaklıktaki bir ışığın sağa sola ne kadar hareket ettiğini tahmin etmek durumundaydılar. Ancak bu otokinetik etki denilen bir illüzyondan başka bir şey değildi. Işık aslında hareket etmiyordu. Odada tek başlarına kaldıklarında  kendilerine ait bir referanstan hareketle tahminde bulundular.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2 İçerik Yer Tutucusu"/>
          <p:cNvSpPr>
            <a:spLocks noGrp="1"/>
          </p:cNvSpPr>
          <p:nvPr>
            <p:ph idx="1"/>
          </p:nvPr>
        </p:nvSpPr>
        <p:spPr>
          <a:xfrm>
            <a:off x="533400" y="762000"/>
            <a:ext cx="8229600" cy="4525963"/>
          </a:xfrm>
        </p:spPr>
        <p:txBody>
          <a:bodyPr/>
          <a:lstStyle/>
          <a:p>
            <a:pPr marL="0" indent="0">
              <a:buFont typeface="Arial" charset="0"/>
              <a:buNone/>
              <a:defRPr/>
            </a:pPr>
            <a:r>
              <a:rPr lang="tr-TR" altLang="tr-TR" dirty="0" smtClean="0"/>
              <a:t>Üç gün sonra Şerif ikili üçlü gruplar şeklinde bireyleri aynı odaya topladı ve bireylerin birbirlerinin referans çerçevelerini kullandığını gördü. Başlangıçta bulundukları tahminleri terk ederek birbirlerinin referans çerçevelerini kullanmaya başladılar. </a:t>
            </a:r>
          </a:p>
          <a:p>
            <a:pPr>
              <a:defRPr/>
            </a:pPr>
            <a:endParaRPr lang="tr-TR" altLang="tr-TR" dirty="0"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2 İçerik Yer Tutucusu"/>
          <p:cNvSpPr>
            <a:spLocks noGrp="1"/>
          </p:cNvSpPr>
          <p:nvPr>
            <p:ph idx="1"/>
          </p:nvPr>
        </p:nvSpPr>
        <p:spPr>
          <a:xfrm>
            <a:off x="457200" y="381000"/>
            <a:ext cx="8229600" cy="5745163"/>
          </a:xfrm>
        </p:spPr>
        <p:txBody>
          <a:bodyPr/>
          <a:lstStyle/>
          <a:p>
            <a:r>
              <a:rPr lang="tr-TR" altLang="tr-TR" smtClean="0"/>
              <a:t>Uyma davranışında baskı kaynağı olan çoğunluğun sayısı ve sözbirliği, kişinin uyma davranışını göstermesinde etkili bir faktördür.</a:t>
            </a:r>
          </a:p>
          <a:p>
            <a:r>
              <a:rPr lang="tr-TR" altLang="tr-TR" smtClean="0"/>
              <a:t>Gerçek olana dair bir algıya sahip olma arzusuyla diğerlerinin yargı ve görüşlerine uymak </a:t>
            </a:r>
            <a:r>
              <a:rPr lang="tr-TR" altLang="tr-TR" smtClean="0">
                <a:solidFill>
                  <a:srgbClr val="FF0000"/>
                </a:solidFill>
              </a:rPr>
              <a:t>malumat sağlayıcı sosyal etkinin </a:t>
            </a:r>
            <a:r>
              <a:rPr lang="tr-TR" altLang="tr-TR" smtClean="0"/>
              <a:t>bir sonucudur.</a:t>
            </a:r>
          </a:p>
          <a:p>
            <a:r>
              <a:rPr lang="tr-TR" altLang="tr-TR" smtClean="0">
                <a:solidFill>
                  <a:srgbClr val="FF0000"/>
                </a:solidFill>
              </a:rPr>
              <a:t>Kuralsal etkide </a:t>
            </a:r>
            <a:r>
              <a:rPr lang="tr-TR" altLang="tr-TR" smtClean="0"/>
              <a:t>kişi, başkaları tarafından kabul görmek, onaylanma, onlardan gelecek cezalardan, dışlanmaktan kaçınma arzusu ile diğerlerinin görüşlerine uyum gösterir.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2 İçerik Yer Tutucusu"/>
          <p:cNvSpPr>
            <a:spLocks noGrp="1"/>
          </p:cNvSpPr>
          <p:nvPr>
            <p:ph idx="1"/>
          </p:nvPr>
        </p:nvSpPr>
        <p:spPr>
          <a:xfrm>
            <a:off x="457200" y="762000"/>
            <a:ext cx="8229600" cy="5364163"/>
          </a:xfrm>
        </p:spPr>
        <p:txBody>
          <a:bodyPr/>
          <a:lstStyle/>
          <a:p>
            <a:r>
              <a:rPr lang="tr-TR" altLang="tr-TR" smtClean="0"/>
              <a:t>İma edilen bilgi etkisi sosyal etkinin bir başka şeklidir, grup içindeki anlaşmaları ortaya çıkarır ve grup üyelerinin normlara uygun davranışlar göstermesinden sorumludur.</a:t>
            </a:r>
          </a:p>
          <a:p>
            <a:r>
              <a:rPr lang="tr-TR" altLang="tr-TR" smtClean="0">
                <a:solidFill>
                  <a:srgbClr val="FF0000"/>
                </a:solidFill>
              </a:rPr>
              <a:t>Milgram’ın deneyi </a:t>
            </a:r>
            <a:r>
              <a:rPr lang="tr-TR" altLang="tr-TR" smtClean="0"/>
              <a:t>otoritenin etkisini ortaya çıkarmak üzere geliştirilmiştir. Milgram bir kişinin hangi şartlarda diğer bir kişiye elektrik şoku verebileceğini belirlemek üzere bir deneye düzeni hazırlamıştır.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2 İçerik Yer Tutucusu"/>
          <p:cNvSpPr>
            <a:spLocks noGrp="1"/>
          </p:cNvSpPr>
          <p:nvPr>
            <p:ph idx="1"/>
          </p:nvPr>
        </p:nvSpPr>
        <p:spPr>
          <a:xfrm>
            <a:off x="457200" y="762000"/>
            <a:ext cx="8229600" cy="5364163"/>
          </a:xfrm>
        </p:spPr>
        <p:txBody>
          <a:bodyPr/>
          <a:lstStyle/>
          <a:p>
            <a:pPr marL="0" indent="0">
              <a:buFont typeface="Arial" charset="0"/>
              <a:buNone/>
            </a:pPr>
            <a:r>
              <a:rPr lang="tr-TR" altLang="tr-TR" smtClean="0"/>
              <a:t>Öğrenci rolünü oynayan bir kişi elektrik sandalyesine bağlanmıştır. Deneğe öğrenciye birtakım sözcük çiftleri okuduktan sonra öğrencinin hatırlayıp hatırlamadığını kontrol etmesi ve öğrenci her hata yaptığında elektrik şoku vermesi gerektiği söylenmiştir. Deney boyunca öğrenci çeşitli hatalar yapmıştır ve yaptığı her hatada öğretmene şok düzeyini artırması talimatı verilmiştir. Denek önce itiraz etse de bunu uygulamıştır.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451</Words>
  <Application>Microsoft Office PowerPoint</Application>
  <PresentationFormat>Ekran Gösterisi (4:3)</PresentationFormat>
  <Paragraphs>21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12. Hafta  Sosyal Etki: Çoğunluğun, Azınlığın ve Otoritenin Etkisi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Hafta  Sosyal Etki: Çoğunluğun, Azınlığın ve Otoritenin Etkisi</dc:title>
  <dc:creator>SEMA BECERIKLI</dc:creator>
  <cp:lastModifiedBy>SEMA BECERIKLI</cp:lastModifiedBy>
  <cp:revision>1</cp:revision>
  <dcterms:created xsi:type="dcterms:W3CDTF">2018-03-01T09:35:09Z</dcterms:created>
  <dcterms:modified xsi:type="dcterms:W3CDTF">2018-03-01T09:45:21Z</dcterms:modified>
</cp:coreProperties>
</file>