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15.11.2017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15.11.2017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solidFill>
                  <a:schemeClr val="tx1"/>
                </a:solidFill>
                <a:latin typeface="Calibri" pitchFamily="34" charset="0"/>
                <a:cs typeface="Calibri" pitchFamily="34" charset="0"/>
              </a:rPr>
              <a:t>: Krize Müdahale Yaklaşımı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Kriz teorisi, 1960’lı yıllardan itibaren sosyal hizmet kuruluşlarındaki kişisel çalışma uygulamalarında </a:t>
            </a:r>
            <a:r>
              <a:rPr lang="tr-TR" dirty="0" err="1"/>
              <a:t>Rapaport</a:t>
            </a:r>
            <a:r>
              <a:rPr lang="tr-TR" dirty="0"/>
              <a:t> öncülüğünde kullanılmaya başlanmıştır. </a:t>
            </a:r>
            <a:endParaRPr lang="tr-TR" dirty="0" smtClean="0"/>
          </a:p>
          <a:p>
            <a:pPr algn="just"/>
            <a:r>
              <a:rPr lang="tr-TR" dirty="0" smtClean="0"/>
              <a:t>Kriz </a:t>
            </a:r>
            <a:r>
              <a:rPr lang="tr-TR" dirty="0"/>
              <a:t>tedavisi yaklaşımı, kişinin yakın çevresiyle birlikte ele alınmasını öngörür. Aile ilişkilerindeki gerginlikler, kültürel baskılar, rol çatışması, ekonomik sıkıntılar, gerçekleşmeyen idealler, sosyal statü kaybına ilişkin baskılar, yetersizlikler gibi faktörler “kriz” durumunun ortaya çıkmasın zemin hazırlayan olgulardır. </a:t>
            </a:r>
            <a:endParaRPr lang="tr-TR" dirty="0"/>
          </a:p>
        </p:txBody>
      </p:sp>
    </p:spTree>
    <p:extLst>
      <p:ext uri="{BB962C8B-B14F-4D97-AF65-F5344CB8AC3E}">
        <p14:creationId xmlns:p14="http://schemas.microsoft.com/office/powerpoint/2010/main" val="2209486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KRİZE MÜDAHALE </a:t>
            </a:r>
            <a:r>
              <a:rPr lang="tr-TR" b="1" dirty="0" smtClean="0"/>
              <a:t>METODOLOJİSİ</a:t>
            </a:r>
            <a:endParaRPr lang="tr-TR" dirty="0"/>
          </a:p>
        </p:txBody>
      </p:sp>
      <p:sp>
        <p:nvSpPr>
          <p:cNvPr id="3" name="İçerik Yer Tutucusu 2"/>
          <p:cNvSpPr>
            <a:spLocks noGrp="1"/>
          </p:cNvSpPr>
          <p:nvPr>
            <p:ph sz="quarter" idx="1"/>
          </p:nvPr>
        </p:nvSpPr>
        <p:spPr>
          <a:xfrm>
            <a:off x="457200" y="1844824"/>
            <a:ext cx="8229600" cy="4312136"/>
          </a:xfrm>
        </p:spPr>
        <p:txBody>
          <a:bodyPr>
            <a:normAutofit/>
          </a:bodyPr>
          <a:lstStyle/>
          <a:p>
            <a:pPr marL="0" indent="0" algn="just">
              <a:buNone/>
            </a:pPr>
            <a:r>
              <a:rPr lang="tr-TR" dirty="0" smtClean="0"/>
              <a:t>Kriz </a:t>
            </a:r>
            <a:r>
              <a:rPr lang="tr-TR" dirty="0"/>
              <a:t>müdahalesi iki ana kategoriye ayrılabilir. Bunlar </a:t>
            </a:r>
            <a:r>
              <a:rPr lang="tr-TR" dirty="0" err="1"/>
              <a:t>genelci</a:t>
            </a:r>
            <a:r>
              <a:rPr lang="tr-TR" dirty="0"/>
              <a:t> (</a:t>
            </a:r>
            <a:r>
              <a:rPr lang="tr-TR" dirty="0" err="1"/>
              <a:t>generic</a:t>
            </a:r>
            <a:r>
              <a:rPr lang="tr-TR" dirty="0"/>
              <a:t>) ve bireysel şekilde dizayn edilebilir. Bu iki yaklaşım birbirlerinin tamamlayıcısıdır. </a:t>
            </a:r>
            <a:endParaRPr lang="tr-TR" dirty="0" smtClean="0"/>
          </a:p>
          <a:p>
            <a:pPr algn="just"/>
            <a:endParaRPr lang="tr-TR" b="1" dirty="0"/>
          </a:p>
          <a:p>
            <a:pPr algn="just"/>
            <a:endParaRPr lang="tr-TR" dirty="0"/>
          </a:p>
        </p:txBody>
      </p:sp>
    </p:spTree>
    <p:extLst>
      <p:ext uri="{BB962C8B-B14F-4D97-AF65-F5344CB8AC3E}">
        <p14:creationId xmlns:p14="http://schemas.microsoft.com/office/powerpoint/2010/main" val="1753493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marL="0" indent="0" algn="just">
              <a:buNone/>
            </a:pPr>
            <a:r>
              <a:rPr lang="tr-TR" b="1" dirty="0" err="1"/>
              <a:t>Genelci</a:t>
            </a:r>
            <a:r>
              <a:rPr lang="tr-TR" b="1" dirty="0"/>
              <a:t> </a:t>
            </a:r>
            <a:r>
              <a:rPr lang="tr-TR" b="1" dirty="0" smtClean="0"/>
              <a:t>yaklaşım</a:t>
            </a:r>
            <a:endParaRPr lang="tr-TR" dirty="0"/>
          </a:p>
          <a:p>
            <a:pPr algn="just"/>
            <a:r>
              <a:rPr lang="tr-TR" dirty="0" err="1"/>
              <a:t>Genelci</a:t>
            </a:r>
            <a:r>
              <a:rPr lang="tr-TR" dirty="0"/>
              <a:t> yaklaşımın en önde gelen önermesi birçok krizde belirli davranış kalıplarının olduğudur. </a:t>
            </a:r>
            <a:r>
              <a:rPr lang="tr-TR" dirty="0" err="1"/>
              <a:t>Genelci</a:t>
            </a:r>
            <a:r>
              <a:rPr lang="tr-TR" dirty="0"/>
              <a:t> yaklaşım, kriz durumundaki bireyin </a:t>
            </a:r>
            <a:r>
              <a:rPr lang="tr-TR" dirty="0" err="1"/>
              <a:t>psikodinamiklerinden</a:t>
            </a:r>
            <a:r>
              <a:rPr lang="tr-TR" dirty="0"/>
              <a:t> ziyade belirli bir türdeki krizin karakteristik özellikleri üzerinde odaklaşır. Bir tedavi planı krizin uyumsal çözümüne yöneliktir. Spesifik müdahale ölçekleri bir bireyin kendine özgü farklılıklarından çok, bir grubun tüm üyeleri için etkili olabilecek şekilde dizayn edilir. Bu davranışsal kalıpların tanınması koruyucu akıl sağlığının önemli bir parçasıdır. </a:t>
            </a:r>
          </a:p>
          <a:p>
            <a:endParaRPr lang="tr-TR" dirty="0"/>
          </a:p>
        </p:txBody>
      </p:sp>
    </p:spTree>
    <p:extLst>
      <p:ext uri="{BB962C8B-B14F-4D97-AF65-F5344CB8AC3E}">
        <p14:creationId xmlns:p14="http://schemas.microsoft.com/office/powerpoint/2010/main" val="1207154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a:t>G</a:t>
            </a:r>
            <a:r>
              <a:rPr lang="tr-TR" dirty="0" err="1" smtClean="0"/>
              <a:t>enelci</a:t>
            </a:r>
            <a:r>
              <a:rPr lang="tr-TR" dirty="0" smtClean="0"/>
              <a:t> </a:t>
            </a:r>
            <a:r>
              <a:rPr lang="tr-TR" dirty="0"/>
              <a:t>yaklaşım </a:t>
            </a:r>
            <a:endParaRPr lang="tr-TR" dirty="0" smtClean="0"/>
          </a:p>
          <a:p>
            <a:pPr marL="514350" indent="-514350">
              <a:buAutoNum type="arabicParenBoth"/>
            </a:pPr>
            <a:r>
              <a:rPr lang="tr-TR" dirty="0" smtClean="0"/>
              <a:t>Önemli </a:t>
            </a:r>
            <a:r>
              <a:rPr lang="tr-TR" dirty="0"/>
              <a:t>nüfus gruplarında meydana gelen spesifik durumsal ve dönemsel olaylar </a:t>
            </a:r>
            <a:endParaRPr lang="tr-TR" dirty="0" smtClean="0"/>
          </a:p>
          <a:p>
            <a:pPr marL="514350" indent="-514350">
              <a:buAutoNum type="arabicParenBoth"/>
            </a:pPr>
            <a:r>
              <a:rPr lang="tr-TR" dirty="0" smtClean="0"/>
              <a:t>Bu </a:t>
            </a:r>
            <a:r>
              <a:rPr lang="tr-TR" dirty="0"/>
              <a:t>spesifik olaylara bağlı olarak ortaya çıkan krizleri odak alan müdahale ve </a:t>
            </a:r>
            <a:endParaRPr lang="tr-TR" dirty="0" smtClean="0"/>
          </a:p>
          <a:p>
            <a:pPr marL="514350" indent="-514350">
              <a:buAutoNum type="arabicParenBoth"/>
            </a:pPr>
            <a:r>
              <a:rPr lang="tr-TR" dirty="0" smtClean="0"/>
              <a:t>Diğer </a:t>
            </a:r>
            <a:r>
              <a:rPr lang="tr-TR" dirty="0"/>
              <a:t>ruh sağlığı meslek elemanları tarafından yürütülen müdahale, üzerinde durmaktadır.</a:t>
            </a:r>
          </a:p>
          <a:p>
            <a:endParaRPr lang="tr-TR" dirty="0"/>
          </a:p>
        </p:txBody>
      </p:sp>
    </p:spTree>
    <p:extLst>
      <p:ext uri="{BB962C8B-B14F-4D97-AF65-F5344CB8AC3E}">
        <p14:creationId xmlns:p14="http://schemas.microsoft.com/office/powerpoint/2010/main" val="949611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Bireysel </a:t>
            </a:r>
            <a:r>
              <a:rPr lang="tr-TR" dirty="0" smtClean="0"/>
              <a:t>yaklaşım</a:t>
            </a:r>
            <a:endParaRPr lang="tr-TR" dirty="0"/>
          </a:p>
        </p:txBody>
      </p:sp>
      <p:sp>
        <p:nvSpPr>
          <p:cNvPr id="3" name="İçerik Yer Tutucusu 2"/>
          <p:cNvSpPr>
            <a:spLocks noGrp="1"/>
          </p:cNvSpPr>
          <p:nvPr>
            <p:ph sz="quarter" idx="1"/>
          </p:nvPr>
        </p:nvSpPr>
        <p:spPr/>
        <p:txBody>
          <a:bodyPr/>
          <a:lstStyle/>
          <a:p>
            <a:pPr algn="just"/>
            <a:r>
              <a:rPr lang="tr-TR" dirty="0" smtClean="0"/>
              <a:t>Bireysel </a:t>
            </a:r>
            <a:r>
              <a:rPr lang="tr-TR" dirty="0"/>
              <a:t>yaklaşım kriz durumunda bulunan bireyin kişilerarası ve </a:t>
            </a:r>
            <a:r>
              <a:rPr lang="tr-TR" dirty="0" smtClean="0"/>
              <a:t>içsel-ruhsal </a:t>
            </a:r>
            <a:r>
              <a:rPr lang="tr-TR" dirty="0"/>
              <a:t>süreçlerinin bir meslek elemanı tarafından değerlendirilmesi hakkındaki vurgulamadan dolayı </a:t>
            </a:r>
            <a:r>
              <a:rPr lang="tr-TR" dirty="0" err="1"/>
              <a:t>genelci</a:t>
            </a:r>
            <a:r>
              <a:rPr lang="tr-TR" dirty="0"/>
              <a:t> yaklaşımdan farklılık gösterir.</a:t>
            </a:r>
            <a:endParaRPr lang="tr-TR" dirty="0"/>
          </a:p>
        </p:txBody>
      </p:sp>
    </p:spTree>
    <p:extLst>
      <p:ext uri="{BB962C8B-B14F-4D97-AF65-F5344CB8AC3E}">
        <p14:creationId xmlns:p14="http://schemas.microsoft.com/office/powerpoint/2010/main" val="519487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TotalTime>
  <Words>249</Words>
  <Application>Microsoft Office PowerPoint</Application>
  <PresentationFormat>Ekran Gösterisi (4:3)</PresentationFormat>
  <Paragraphs>17</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KRİZE MÜDAHALE METODOLOJİSİ</vt:lpstr>
      <vt:lpstr>PowerPoint Sunusu</vt:lpstr>
      <vt:lpstr>PowerPoint Sunusu</vt:lpstr>
      <vt:lpstr>Bireysel yaklaşım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6</cp:revision>
  <dcterms:created xsi:type="dcterms:W3CDTF">2017-04-26T08:36:58Z</dcterms:created>
  <dcterms:modified xsi:type="dcterms:W3CDTF">2017-11-15T10:53:58Z</dcterms:modified>
</cp:coreProperties>
</file>