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9E1BC-79A3-4188-B797-A3161F696C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E82427C-31A7-484E-A320-2896F62170D1}">
      <dgm:prSet/>
      <dgm:spPr/>
      <dgm:t>
        <a:bodyPr/>
        <a:lstStyle/>
        <a:p>
          <a:pPr rtl="0"/>
          <a:r>
            <a:rPr lang="tr-TR" smtClean="0"/>
            <a:t>Enfeksiyon hastalıkları ile savaş</a:t>
          </a:r>
          <a:br>
            <a:rPr lang="tr-TR" smtClean="0"/>
          </a:br>
          <a:r>
            <a:rPr lang="tr-TR" smtClean="0"/>
            <a:t>Enfeksiyon hastalıklarında alınacak önlemler</a:t>
          </a:r>
          <a:br>
            <a:rPr lang="tr-TR" smtClean="0"/>
          </a:br>
          <a:r>
            <a:rPr lang="tr-TR" smtClean="0"/>
            <a:t>Hastane enfeksiyonları</a:t>
          </a:r>
          <a:br>
            <a:rPr lang="tr-TR" smtClean="0"/>
          </a:br>
          <a:endParaRPr lang="tr-TR"/>
        </a:p>
      </dgm:t>
    </dgm:pt>
    <dgm:pt modelId="{76FE91B8-2168-4111-AC85-676E73A681F6}" type="parTrans" cxnId="{4C302DD4-FFD4-4485-9E5F-E77B6103B578}">
      <dgm:prSet/>
      <dgm:spPr/>
      <dgm:t>
        <a:bodyPr/>
        <a:lstStyle/>
        <a:p>
          <a:endParaRPr lang="tr-TR"/>
        </a:p>
      </dgm:t>
    </dgm:pt>
    <dgm:pt modelId="{4B015386-23B1-467C-B02D-FAC906E3D7F9}" type="sibTrans" cxnId="{4C302DD4-FFD4-4485-9E5F-E77B6103B578}">
      <dgm:prSet/>
      <dgm:spPr/>
      <dgm:t>
        <a:bodyPr/>
        <a:lstStyle/>
        <a:p>
          <a:endParaRPr lang="tr-TR"/>
        </a:p>
      </dgm:t>
    </dgm:pt>
    <dgm:pt modelId="{6F67A146-55E6-4E47-BAF2-F0D7CB40120D}" type="pres">
      <dgm:prSet presAssocID="{3529E1BC-79A3-4188-B797-A3161F696CAC}" presName="linear" presStyleCnt="0">
        <dgm:presLayoutVars>
          <dgm:animLvl val="lvl"/>
          <dgm:resizeHandles val="exact"/>
        </dgm:presLayoutVars>
      </dgm:prSet>
      <dgm:spPr/>
    </dgm:pt>
    <dgm:pt modelId="{BEF75541-942F-4080-81AE-FD2EFA6D4D2B}" type="pres">
      <dgm:prSet presAssocID="{CE82427C-31A7-484E-A320-2896F62170D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175CDCB-CD78-4184-BA96-E8FBC2536725}" type="presOf" srcId="{3529E1BC-79A3-4188-B797-A3161F696CAC}" destId="{6F67A146-55E6-4E47-BAF2-F0D7CB40120D}" srcOrd="0" destOrd="0" presId="urn:microsoft.com/office/officeart/2005/8/layout/vList2"/>
    <dgm:cxn modelId="{5AC1324C-15E7-4E7F-AD3D-36CD04623B9B}" type="presOf" srcId="{CE82427C-31A7-484E-A320-2896F62170D1}" destId="{BEF75541-942F-4080-81AE-FD2EFA6D4D2B}" srcOrd="0" destOrd="0" presId="urn:microsoft.com/office/officeart/2005/8/layout/vList2"/>
    <dgm:cxn modelId="{4C302DD4-FFD4-4485-9E5F-E77B6103B578}" srcId="{3529E1BC-79A3-4188-B797-A3161F696CAC}" destId="{CE82427C-31A7-484E-A320-2896F62170D1}" srcOrd="0" destOrd="0" parTransId="{76FE91B8-2168-4111-AC85-676E73A681F6}" sibTransId="{4B015386-23B1-467C-B02D-FAC906E3D7F9}"/>
    <dgm:cxn modelId="{EA3B9B89-8753-4182-BFFF-7242048979DD}" type="presParOf" srcId="{6F67A146-55E6-4E47-BAF2-F0D7CB40120D}" destId="{BEF75541-942F-4080-81AE-FD2EFA6D4D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72EA5-53A7-413F-9DB7-85CEA33B98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C0D28B3-6B54-47A1-BEDD-16388C1C1ECB}">
      <dgm:prSet custT="1"/>
      <dgm:spPr/>
      <dgm:t>
        <a:bodyPr/>
        <a:lstStyle/>
        <a:p>
          <a:pPr rtl="0"/>
          <a:r>
            <a:rPr lang="tr-TR" sz="3200" dirty="0" smtClean="0"/>
            <a:t>Dr. </a:t>
          </a:r>
          <a:r>
            <a:rPr lang="tr-TR" sz="3200" dirty="0" err="1" smtClean="0"/>
            <a:t>Öğr</a:t>
          </a:r>
          <a:r>
            <a:rPr lang="tr-TR" sz="3200" dirty="0" smtClean="0"/>
            <a:t>. Üye. Behire Sançar</a:t>
          </a:r>
          <a:endParaRPr lang="tr-TR" sz="3200" dirty="0"/>
        </a:p>
      </dgm:t>
    </dgm:pt>
    <dgm:pt modelId="{D46DC342-8C17-4863-A97C-F72764D23E01}" type="parTrans" cxnId="{92705873-0612-4572-B9CA-A9FB285EAA5D}">
      <dgm:prSet/>
      <dgm:spPr/>
      <dgm:t>
        <a:bodyPr/>
        <a:lstStyle/>
        <a:p>
          <a:endParaRPr lang="tr-TR"/>
        </a:p>
      </dgm:t>
    </dgm:pt>
    <dgm:pt modelId="{CDA83182-F073-42A0-94CC-DE573A149A03}" type="sibTrans" cxnId="{92705873-0612-4572-B9CA-A9FB285EAA5D}">
      <dgm:prSet/>
      <dgm:spPr/>
      <dgm:t>
        <a:bodyPr/>
        <a:lstStyle/>
        <a:p>
          <a:endParaRPr lang="tr-TR"/>
        </a:p>
      </dgm:t>
    </dgm:pt>
    <dgm:pt modelId="{AD57A732-448D-4024-A570-C926D7EEBD55}" type="pres">
      <dgm:prSet presAssocID="{D3B72EA5-53A7-413F-9DB7-85CEA33B98FC}" presName="linear" presStyleCnt="0">
        <dgm:presLayoutVars>
          <dgm:animLvl val="lvl"/>
          <dgm:resizeHandles val="exact"/>
        </dgm:presLayoutVars>
      </dgm:prSet>
      <dgm:spPr/>
    </dgm:pt>
    <dgm:pt modelId="{300D542E-9191-4E1D-AC3F-9F2CE8061FF0}" type="pres">
      <dgm:prSet presAssocID="{AC0D28B3-6B54-47A1-BEDD-16388C1C1EC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7F38E3-F4C9-4EF2-B1DD-A744EAC860F7}" type="presOf" srcId="{AC0D28B3-6B54-47A1-BEDD-16388C1C1ECB}" destId="{300D542E-9191-4E1D-AC3F-9F2CE8061FF0}" srcOrd="0" destOrd="0" presId="urn:microsoft.com/office/officeart/2005/8/layout/vList2"/>
    <dgm:cxn modelId="{92705873-0612-4572-B9CA-A9FB285EAA5D}" srcId="{D3B72EA5-53A7-413F-9DB7-85CEA33B98FC}" destId="{AC0D28B3-6B54-47A1-BEDD-16388C1C1ECB}" srcOrd="0" destOrd="0" parTransId="{D46DC342-8C17-4863-A97C-F72764D23E01}" sibTransId="{CDA83182-F073-42A0-94CC-DE573A149A03}"/>
    <dgm:cxn modelId="{F17D8DC5-7A4F-42D2-92E9-87534274A0F6}" type="presOf" srcId="{D3B72EA5-53A7-413F-9DB7-85CEA33B98FC}" destId="{AD57A732-448D-4024-A570-C926D7EEBD55}" srcOrd="0" destOrd="0" presId="urn:microsoft.com/office/officeart/2005/8/layout/vList2"/>
    <dgm:cxn modelId="{80B029F6-E7F0-457C-8437-DA1C35891584}" type="presParOf" srcId="{AD57A732-448D-4024-A570-C926D7EEBD55}" destId="{300D542E-9191-4E1D-AC3F-9F2CE8061F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75541-942F-4080-81AE-FD2EFA6D4D2B}">
      <dsp:nvSpPr>
        <dsp:cNvPr id="0" name=""/>
        <dsp:cNvSpPr/>
      </dsp:nvSpPr>
      <dsp:spPr>
        <a:xfrm>
          <a:off x="0" y="44080"/>
          <a:ext cx="864096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Enfeksiyon hastalıkları ile savaş</a:t>
          </a:r>
          <a:br>
            <a:rPr lang="tr-TR" sz="3200" kern="1200" smtClean="0"/>
          </a:br>
          <a:r>
            <a:rPr lang="tr-TR" sz="3200" kern="1200" smtClean="0"/>
            <a:t>Enfeksiyon hastalıklarında alınacak önlemler</a:t>
          </a:r>
          <a:br>
            <a:rPr lang="tr-TR" sz="3200" kern="1200" smtClean="0"/>
          </a:br>
          <a:r>
            <a:rPr lang="tr-TR" sz="3200" kern="1200" smtClean="0"/>
            <a:t>Hastane enfeksiyonları</a:t>
          </a:r>
          <a:br>
            <a:rPr lang="tr-TR" sz="3200" kern="1200" smtClean="0"/>
          </a:br>
          <a:endParaRPr lang="tr-TR" sz="3200" kern="1200"/>
        </a:p>
      </dsp:txBody>
      <dsp:txXfrm>
        <a:off x="106005" y="150085"/>
        <a:ext cx="8428950" cy="1959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D542E-9191-4E1D-AC3F-9F2CE8061FF0}">
      <dsp:nvSpPr>
        <dsp:cNvPr id="0" name=""/>
        <dsp:cNvSpPr/>
      </dsp:nvSpPr>
      <dsp:spPr>
        <a:xfrm>
          <a:off x="0" y="267899"/>
          <a:ext cx="64008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Dr. </a:t>
          </a:r>
          <a:r>
            <a:rPr lang="tr-TR" sz="3200" kern="1200" dirty="0" err="1" smtClean="0"/>
            <a:t>Öğr</a:t>
          </a:r>
          <a:r>
            <a:rPr lang="tr-TR" sz="3200" kern="1200" dirty="0" smtClean="0"/>
            <a:t>. Üye. Behire Sançar</a:t>
          </a:r>
          <a:endParaRPr lang="tr-TR" sz="3200" kern="1200" dirty="0"/>
        </a:p>
      </dsp:txBody>
      <dsp:txXfrm>
        <a:off x="59399" y="327298"/>
        <a:ext cx="6282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EF85F-B2DF-4698-8176-82E5B289725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24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76AF-BD93-4287-A094-3B41E755DBA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3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91DEF-F217-46FA-8550-5B6B7094ACE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19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2338-50CA-4D6C-82D3-A97311D8AFF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04338-9856-46B3-8173-D34C6E9E433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71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3E222-670F-429F-8224-3A7233BA551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75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2A645-D1E4-4C50-A889-BEB981F263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04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581C-4C72-4E28-B96A-0BD4213F6D9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5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C894-C324-405A-B817-B269871B874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61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5D4A-5CCA-480B-8BA9-DE8B4D520D8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64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7627D-39E8-4E23-B996-540BFE31FA0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7FFF5-8FBE-4C35-929E-930336BDACD4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251520" y="1340769"/>
          <a:ext cx="8640960" cy="2259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837120687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971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11. Tetanoz</a:t>
            </a:r>
          </a:p>
          <a:p>
            <a:pPr eaLnBrk="1" hangingPunct="1">
              <a:buFontTx/>
              <a:buNone/>
            </a:pPr>
            <a:r>
              <a:rPr lang="tr-TR" smtClean="0"/>
              <a:t>12. Neonatal Tetanoz</a:t>
            </a:r>
          </a:p>
          <a:p>
            <a:pPr eaLnBrk="1" hangingPunct="1">
              <a:buFontTx/>
              <a:buNone/>
            </a:pPr>
            <a:r>
              <a:rPr lang="tr-TR" smtClean="0"/>
              <a:t>13. Kızamık</a:t>
            </a:r>
          </a:p>
          <a:p>
            <a:pPr eaLnBrk="1" hangingPunct="1">
              <a:buFontTx/>
              <a:buNone/>
            </a:pPr>
            <a:r>
              <a:rPr lang="tr-TR" smtClean="0"/>
              <a:t>14. Tifo</a:t>
            </a:r>
          </a:p>
          <a:p>
            <a:pPr eaLnBrk="1" hangingPunct="1">
              <a:buFontTx/>
              <a:buNone/>
            </a:pPr>
            <a:r>
              <a:rPr lang="tr-TR" smtClean="0"/>
              <a:t>15. Paratifo</a:t>
            </a:r>
          </a:p>
          <a:p>
            <a:pPr eaLnBrk="1" hangingPunct="1">
              <a:buFontTx/>
              <a:buNone/>
            </a:pPr>
            <a:r>
              <a:rPr lang="tr-TR" smtClean="0"/>
              <a:t>16. Basilli Dizanteri</a:t>
            </a:r>
          </a:p>
          <a:p>
            <a:pPr eaLnBrk="1" hangingPunct="1">
              <a:buFontTx/>
              <a:buNone/>
            </a:pPr>
            <a:r>
              <a:rPr lang="tr-TR" smtClean="0"/>
              <a:t>17. Amipli Dizanteri</a:t>
            </a:r>
          </a:p>
          <a:p>
            <a:pPr eaLnBrk="1" hangingPunct="1">
              <a:buFontTx/>
              <a:buNone/>
            </a:pPr>
            <a:r>
              <a:rPr lang="tr-TR" smtClean="0"/>
              <a:t>18. Hepatit-A (Bulaşıcı Sarılık)</a:t>
            </a:r>
          </a:p>
          <a:p>
            <a:pPr eaLnBrk="1" hangingPunct="1">
              <a:buFontTx/>
              <a:buNone/>
            </a:pPr>
            <a:r>
              <a:rPr lang="tr-TR" smtClean="0"/>
              <a:t>19. Hepatit-B (Serum Hepatiti)</a:t>
            </a:r>
          </a:p>
          <a:p>
            <a:pPr eaLnBrk="1" hangingPunct="1">
              <a:buFontTx/>
              <a:buNone/>
            </a:pPr>
            <a:r>
              <a:rPr lang="tr-TR" smtClean="0"/>
              <a:t>20. Kuduz</a:t>
            </a:r>
          </a:p>
        </p:txBody>
      </p:sp>
    </p:spTree>
    <p:extLst>
      <p:ext uri="{BB962C8B-B14F-4D97-AF65-F5344CB8AC3E}">
        <p14:creationId xmlns:p14="http://schemas.microsoft.com/office/powerpoint/2010/main" val="220548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21. Kuduz şüpheli ısırık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22. Bruselloz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23. Şarbon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24. Meningokoksik menenjit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25. Guillan-Barre sendromu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26. Kızıl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27. Streptekok anjini ( diğer strep. Enf.)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28. Şark çıbanı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29. Kala Azar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30. Leptospirozis (weil hast.)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820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31. Şistozimiyazis</a:t>
            </a:r>
          </a:p>
          <a:p>
            <a:pPr eaLnBrk="1" hangingPunct="1">
              <a:buFontTx/>
              <a:buNone/>
            </a:pPr>
            <a:r>
              <a:rPr lang="tr-TR" smtClean="0"/>
              <a:t>32. Sifiliz</a:t>
            </a:r>
          </a:p>
          <a:p>
            <a:pPr eaLnBrk="1" hangingPunct="1">
              <a:buFontTx/>
              <a:buNone/>
            </a:pPr>
            <a:r>
              <a:rPr lang="tr-TR" smtClean="0"/>
              <a:t>33. AİDS</a:t>
            </a:r>
          </a:p>
          <a:p>
            <a:pPr eaLnBrk="1" hangingPunct="1">
              <a:buFontTx/>
              <a:buNone/>
            </a:pPr>
            <a:r>
              <a:rPr lang="tr-TR" smtClean="0"/>
              <a:t>34. Lepra</a:t>
            </a:r>
          </a:p>
          <a:p>
            <a:pPr eaLnBrk="1" hangingPunct="1">
              <a:buFontTx/>
              <a:buNone/>
            </a:pPr>
            <a:r>
              <a:rPr lang="tr-TR" smtClean="0"/>
              <a:t>35. Trahom</a:t>
            </a:r>
          </a:p>
          <a:p>
            <a:pPr eaLnBrk="1" hangingPunct="1">
              <a:buFontTx/>
              <a:buNone/>
            </a:pPr>
            <a:r>
              <a:rPr lang="tr-TR" smtClean="0"/>
              <a:t>36. Sıtma</a:t>
            </a:r>
          </a:p>
          <a:p>
            <a:pPr eaLnBrk="1" hangingPunct="1">
              <a:buFontTx/>
              <a:buNone/>
            </a:pPr>
            <a:r>
              <a:rPr lang="tr-TR" smtClean="0"/>
              <a:t>37. Tuberküloz</a:t>
            </a:r>
          </a:p>
          <a:p>
            <a:pPr eaLnBrk="1" hangingPunct="1">
              <a:buFontTx/>
              <a:buNone/>
            </a:pPr>
            <a:r>
              <a:rPr lang="tr-TR" smtClean="0"/>
              <a:t>38. Creutzfelt-Jacob hastalığı</a:t>
            </a:r>
          </a:p>
          <a:p>
            <a:pPr eaLnBrk="1" hangingPunct="1">
              <a:buFontTx/>
              <a:buNone/>
            </a:pPr>
            <a:r>
              <a:rPr lang="tr-TR" smtClean="0"/>
              <a:t>39. Legionella</a:t>
            </a:r>
          </a:p>
        </p:txBody>
      </p:sp>
    </p:spTree>
    <p:extLst>
      <p:ext uri="{BB962C8B-B14F-4D97-AF65-F5344CB8AC3E}">
        <p14:creationId xmlns:p14="http://schemas.microsoft.com/office/powerpoint/2010/main" val="207045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ENFEKSİYON HASTALIKLARININ ÖNLENMESİ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u="sng" smtClean="0">
                <a:solidFill>
                  <a:srgbClr val="FF0000"/>
                </a:solidFill>
              </a:rPr>
              <a:t>A.KAYNAĞA YÖNELİK ÖNLEMLER: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1.İhbar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2.Kesin tanı koyma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3.Hasta olanların tedavisi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4.Portör arama ve tedavisi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5.Filiasyon arama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6.Zoonoslar için gerekli önlemleri alma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7.Hastaların eğitilmesi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8.Kaynak cansız araç ise; dezenfeksiyon, klorlama </a:t>
            </a:r>
          </a:p>
        </p:txBody>
      </p:sp>
    </p:spTree>
    <p:extLst>
      <p:ext uri="{BB962C8B-B14F-4D97-AF65-F5344CB8AC3E}">
        <p14:creationId xmlns:p14="http://schemas.microsoft.com/office/powerpoint/2010/main" val="232918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FF0000"/>
                </a:solidFill>
              </a:rPr>
              <a:t>B. </a:t>
            </a:r>
            <a:r>
              <a:rPr lang="tr-TR" u="sng" smtClean="0">
                <a:solidFill>
                  <a:srgbClr val="FF0000"/>
                </a:solidFill>
              </a:rPr>
              <a:t>BULAŞMA YOLLARINA YÖNELİK ÖNLEMLER: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Tecrit, karantina, tıbbi gözlem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Dezenfeksiyon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Vektör kontrolü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Hayvanların kontrolü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Pastörizasyon, pişirme, kaynatma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Fizik çevre koşullarını olumlu hale getirme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Direk temasla bulaşan hastalıklarda meslekten geçici uzaklaştırma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7249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tr-TR" u="sng" smtClean="0">
                <a:solidFill>
                  <a:srgbClr val="FF0000"/>
                </a:solidFill>
              </a:rPr>
              <a:t>C.SAĞLAM KİŞİLERE YÖNELİK ÖNLEMLER: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İmmünizasyon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Dengeli ve yeterli beslenme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Kemoprofilaxi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Sağlıklı evlerde barınma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İçme ve kullanma sularının ıslahı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Sağlam kişilerin eğitilmesi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Ekonomik düzeyin yükseltilmesi</a:t>
            </a:r>
          </a:p>
        </p:txBody>
      </p:sp>
    </p:spTree>
    <p:extLst>
      <p:ext uri="{BB962C8B-B14F-4D97-AF65-F5344CB8AC3E}">
        <p14:creationId xmlns:p14="http://schemas.microsoft.com/office/powerpoint/2010/main" val="386537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tr-TR" sz="2800" u="sng" smtClean="0">
                <a:solidFill>
                  <a:srgbClr val="FF0000"/>
                </a:solidFill>
              </a:rPr>
              <a:t>D. ULUSLAR ARASI ÖNLEMLER: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Uluslar arası ihbar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Seyahatlerde aşı sertifikası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İhraç ve ithal edilen hayvanların kontrolü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İhraç ve ithal edilen hayvansal gıdaların kontrolü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Bilgi alışverişi ve ekonomik yardım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Araçların kontrolü, dezenfeksiyonu, karantinaya alınması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WHO laboratuvarlarından yararlanma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Personel yardımı</a:t>
            </a:r>
          </a:p>
        </p:txBody>
      </p:sp>
    </p:spTree>
    <p:extLst>
      <p:ext uri="{BB962C8B-B14F-4D97-AF65-F5344CB8AC3E}">
        <p14:creationId xmlns:p14="http://schemas.microsoft.com/office/powerpoint/2010/main" val="32513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  <a:latin typeface="Calibri" pitchFamily="34" charset="0"/>
              </a:rPr>
              <a:t>HASTANE ENFEKSİYONLARI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435975" cy="449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Tüm yaş gruplarındaki hastalar, hastane ortamında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daha yüksek enfeksiyon riski taşır.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Girişimsel işlemler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Cihazlar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İmmünosupressif tedaviler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Kan ürünlerinin yaygın kullanımı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İnhalasyon tedavisi, vb. potansiyel tehdidi artırır.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7742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Hastane enfeksiyonları 3 şekilde görülebilir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6085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u="sng" smtClean="0">
                <a:solidFill>
                  <a:srgbClr val="FF0000"/>
                </a:solidFill>
              </a:rPr>
              <a:t>1. Nozokomiyal Enfeksiyon: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Hastanın hastaneye kabulü sırasında yoktur,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inkübasyon döneminde de değildir. 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Hastanede kaldığı (48-72 saat sonra) süre içinde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gelişir.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Taburcu olduktan sonra ilk 10 gün içinde gelişebilir.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Görülme sıklığı: % 5-10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Yoğun bakımlarda görülme sıklığı: % 20-30 </a:t>
            </a:r>
          </a:p>
        </p:txBody>
      </p:sp>
    </p:spTree>
    <p:extLst>
      <p:ext uri="{BB962C8B-B14F-4D97-AF65-F5344CB8AC3E}">
        <p14:creationId xmlns:p14="http://schemas.microsoft.com/office/powerpoint/2010/main" val="2185246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İçerik Yer Tutucusu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3815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u="sng" smtClean="0">
                <a:solidFill>
                  <a:srgbClr val="FF0000"/>
                </a:solidFill>
              </a:rPr>
              <a:t>2. Toplumdan kazanılmış enfeksiyon: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Daha önce bir hastaneye kabul öyküsü olmayan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bir hastanın, hastaneye kabulü sırasında var olan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Ya da inkübasyon döneminde olan enfeksiyondur.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smtClean="0"/>
          </a:p>
          <a:p>
            <a:pPr marL="609600" indent="-609600"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1550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ENFEKSİYON HASTALIKLARI İLE SAVAŞ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b="1" u="sng" smtClean="0">
                <a:solidFill>
                  <a:srgbClr val="FF0000"/>
                </a:solidFill>
              </a:rPr>
              <a:t>Portör Aranması ve Portörlerin Tedavisi:</a:t>
            </a:r>
          </a:p>
          <a:p>
            <a:pPr eaLnBrk="1" hangingPunct="1"/>
            <a:r>
              <a:rPr lang="tr-TR" sz="2800" smtClean="0"/>
              <a:t>Özellikle bakteriyel enfeksiyonlarda (Kolera, tifo,</a:t>
            </a:r>
          </a:p>
          <a:p>
            <a:pPr eaLnBrk="1" hangingPunct="1">
              <a:buFontTx/>
              <a:buNone/>
            </a:pPr>
            <a:r>
              <a:rPr lang="tr-TR" sz="2800" smtClean="0"/>
              <a:t>streptekok vb.) portörlük çok önemlidir. 	</a:t>
            </a:r>
          </a:p>
          <a:p>
            <a:pPr eaLnBrk="1" hangingPunct="1"/>
            <a:r>
              <a:rPr lang="tr-TR" sz="2800" smtClean="0"/>
              <a:t>Boğaz, gaita, nazofarenx kültürü, smear, biyopsi gibi</a:t>
            </a:r>
          </a:p>
          <a:p>
            <a:pPr eaLnBrk="1" hangingPunct="1">
              <a:buFontTx/>
              <a:buNone/>
            </a:pPr>
            <a:r>
              <a:rPr lang="tr-TR" sz="2800" smtClean="0"/>
              <a:t>tetkikler yapılarak portörler belirlenmelidir. </a:t>
            </a:r>
          </a:p>
          <a:p>
            <a:pPr eaLnBrk="1" hangingPunct="1"/>
            <a:r>
              <a:rPr lang="tr-TR" sz="2800" smtClean="0"/>
              <a:t>Toplum sağlığı açısından hastalardan daha önemlidir. </a:t>
            </a:r>
          </a:p>
          <a:p>
            <a:pPr eaLnBrk="1" hangingPunct="1"/>
            <a:r>
              <a:rPr lang="tr-TR" sz="2800" smtClean="0"/>
              <a:t> Bu nedenle kanuni zorunluluğu da hatırlanarak,</a:t>
            </a:r>
          </a:p>
          <a:p>
            <a:pPr eaLnBrk="1" hangingPunct="1">
              <a:buFontTx/>
              <a:buNone/>
            </a:pPr>
            <a:r>
              <a:rPr lang="tr-TR" sz="2800" smtClean="0"/>
              <a:t>portörler bulunmalı ve tedavi edilmelidir.</a:t>
            </a:r>
          </a:p>
        </p:txBody>
      </p:sp>
    </p:spTree>
    <p:extLst>
      <p:ext uri="{BB962C8B-B14F-4D97-AF65-F5344CB8AC3E}">
        <p14:creationId xmlns:p14="http://schemas.microsoft.com/office/powerpoint/2010/main" val="1632782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u="sng" dirty="0" smtClean="0">
                <a:solidFill>
                  <a:srgbClr val="FF0000"/>
                </a:solidFill>
              </a:rPr>
              <a:t>3. </a:t>
            </a:r>
            <a:r>
              <a:rPr lang="tr-TR" sz="2800" u="sng" dirty="0" err="1" smtClean="0">
                <a:solidFill>
                  <a:srgbClr val="FF0000"/>
                </a:solidFill>
              </a:rPr>
              <a:t>İatrojenik</a:t>
            </a:r>
            <a:r>
              <a:rPr lang="tr-TR" sz="2800" u="sng" dirty="0" smtClean="0">
                <a:solidFill>
                  <a:srgbClr val="FF0000"/>
                </a:solidFill>
              </a:rPr>
              <a:t> enfeksiyon: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dirty="0" smtClean="0"/>
              <a:t>Sağlık hizmeti veren kişilerin yaptıkları işlemlerden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dirty="0" smtClean="0"/>
              <a:t>kaynaklanır.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dirty="0" err="1" smtClean="0"/>
              <a:t>Primer</a:t>
            </a:r>
            <a:r>
              <a:rPr lang="tr-TR" sz="2800" dirty="0" smtClean="0"/>
              <a:t> bir olayın tedavisinin sebep olduğu,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dirty="0" err="1" smtClean="0"/>
              <a:t>seconder</a:t>
            </a:r>
            <a:r>
              <a:rPr lang="tr-TR" sz="2800" dirty="0" smtClean="0"/>
              <a:t> bir durum da olabilir.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r-TR" dirty="0" smtClean="0"/>
              <a:t> </a:t>
            </a:r>
            <a:endParaRPr lang="tr-TR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4313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50938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Revize edilmiş izolasyon önlemleri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85225" cy="44259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b="1" smtClean="0">
                <a:solidFill>
                  <a:srgbClr val="FF0000"/>
                </a:solidFill>
              </a:rPr>
              <a:t>CDC:</a:t>
            </a:r>
            <a:r>
              <a:rPr lang="tr-TR" smtClean="0"/>
              <a:t> </a:t>
            </a:r>
            <a:r>
              <a:rPr lang="tr-TR" sz="2400" smtClean="0"/>
              <a:t>(Centers for Disease Control and Prevention.)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ABD Hastalık Kontrol ve Önleme Merkezi’nin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hastaneler için önerdiği izolasyon önlemleridir.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FF0000"/>
                </a:solidFill>
              </a:rPr>
              <a:t>2 grupta incelenir: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Standart Önlemler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Bulaşma Yollarına Yönelik Önlemler</a:t>
            </a:r>
          </a:p>
        </p:txBody>
      </p:sp>
    </p:spTree>
    <p:extLst>
      <p:ext uri="{BB962C8B-B14F-4D97-AF65-F5344CB8AC3E}">
        <p14:creationId xmlns:p14="http://schemas.microsoft.com/office/powerpoint/2010/main" val="3665330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u="sng" smtClean="0">
                <a:solidFill>
                  <a:srgbClr val="FF0000"/>
                </a:solidFill>
              </a:rPr>
              <a:t>Standart Önlemler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Hastane enfeksiyon riskini azaltabilmek ve kontrol altına alabilmek için gerekli olan </a:t>
            </a:r>
            <a:r>
              <a:rPr lang="tr-TR" u="sng" smtClean="0"/>
              <a:t>temel stratejidir.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 </a:t>
            </a:r>
          </a:p>
          <a:p>
            <a:pPr marL="609600" indent="-60960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80779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u="sng" smtClean="0">
                <a:solidFill>
                  <a:srgbClr val="FF0000"/>
                </a:solidFill>
              </a:rPr>
              <a:t>Standart önlemler şunlar için uygulanır: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smtClean="0"/>
              <a:t>Kan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smtClean="0"/>
              <a:t>Gözle görülür, kan içersin veya içermesin tüm vücut sıvıları, salgıları ve çıkartıları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smtClean="0"/>
              <a:t>Bütünlüğü bozulmuş deri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smtClean="0"/>
              <a:t>Mukoz membranlar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0514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İçerik Yer Tutucusu"/>
          <p:cNvSpPr>
            <a:spLocks noGrp="1"/>
          </p:cNvSpPr>
          <p:nvPr>
            <p:ph idx="1"/>
          </p:nvPr>
        </p:nvSpPr>
        <p:spPr>
          <a:xfrm>
            <a:off x="684213" y="765175"/>
            <a:ext cx="8002587" cy="48244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b="1" smtClean="0"/>
              <a:t>Tüm hastalara temas ederken,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b="1" smtClean="0"/>
              <a:t>kan alırken ve damarla ilgili bir işlem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b="1" smtClean="0"/>
              <a:t>yaparken;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- </a:t>
            </a: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Eldiven</a:t>
            </a:r>
            <a:r>
              <a:rPr lang="tr-TR" sz="2800" smtClean="0">
                <a:latin typeface="Calibri" pitchFamily="34" charset="0"/>
              </a:rPr>
              <a:t> giyilir.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- Eldiven çıkarılınca </a:t>
            </a: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eller yıkanır.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- Damlacık oluşturacak işlemlerde </a:t>
            </a: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maske ve gözlük </a:t>
            </a:r>
            <a:r>
              <a:rPr lang="tr-TR" sz="2800" smtClean="0">
                <a:latin typeface="Calibri" pitchFamily="34" charset="0"/>
              </a:rPr>
              <a:t>kullanılır.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- Ortama kan ve vücut sıvıları saçılacak işlemlerde, ilaveten koruyucu </a:t>
            </a: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su geçirmez önlük </a:t>
            </a:r>
            <a:r>
              <a:rPr lang="tr-TR" sz="2800" smtClean="0">
                <a:latin typeface="Calibri" pitchFamily="34" charset="0"/>
              </a:rPr>
              <a:t>giyilir.</a:t>
            </a:r>
          </a:p>
          <a:p>
            <a:pPr marL="609600" indent="-609600" eaLnBrk="1" hangingPunct="1">
              <a:buFontTx/>
              <a:buNone/>
            </a:pPr>
            <a:r>
              <a:rPr lang="tr-TR" sz="2800" smtClean="0"/>
              <a:t>	</a:t>
            </a:r>
          </a:p>
          <a:p>
            <a:pPr marL="609600" indent="-609600" eaLnBrk="1" hangingPunct="1">
              <a:buFontTx/>
              <a:buNone/>
            </a:pP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877640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sz="280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- Kullanılmış iğneleri kılıfına </a:t>
            </a:r>
            <a:r>
              <a:rPr lang="tr-TR" sz="2800" u="sng" smtClean="0">
                <a:latin typeface="Calibri" pitchFamily="34" charset="0"/>
              </a:rPr>
              <a:t>koymamalı, kırmamalı, bükmemeli, şırıngadan ayırmamalıdır</a:t>
            </a:r>
            <a:endParaRPr lang="tr-TR" sz="2800" smtClean="0"/>
          </a:p>
          <a:p>
            <a:pPr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- Sivri uçlu ve keskin aletler, çalışma alanına yakın ve delinmeye dirençli atık kutularına konmalı</a:t>
            </a:r>
          </a:p>
          <a:p>
            <a:pPr eaLnBrk="1" hangingPunct="1">
              <a:buFontTx/>
              <a:buChar char="-"/>
            </a:pPr>
            <a:r>
              <a:rPr lang="tr-TR" sz="2800" smtClean="0">
                <a:latin typeface="Calibri" pitchFamily="34" charset="0"/>
              </a:rPr>
              <a:t>Eldiven kazası olursa hemen çıkarılmalı ve eller yıkanmalı</a:t>
            </a:r>
          </a:p>
          <a:p>
            <a:pPr eaLnBrk="1" hangingPunct="1">
              <a:buFontTx/>
              <a:buChar char="-"/>
            </a:pPr>
            <a:r>
              <a:rPr lang="tr-TR" sz="2800" smtClean="0">
                <a:latin typeface="Calibri" pitchFamily="34" charset="0"/>
              </a:rPr>
              <a:t>Kaza nedeni olan eldiven veya aletler, steril bölgeden uzaklaştırılmalı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- Eksüdadif lezyonları, akıntılı dermatiti olan personel direk hasta bakımı ve ilgili malzemeden uzak tutulmalı</a:t>
            </a:r>
          </a:p>
        </p:txBody>
      </p:sp>
    </p:spTree>
    <p:extLst>
      <p:ext uri="{BB962C8B-B14F-4D97-AF65-F5344CB8AC3E}">
        <p14:creationId xmlns:p14="http://schemas.microsoft.com/office/powerpoint/2010/main" val="1625745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2. </a:t>
            </a:r>
            <a:r>
              <a:rPr lang="tr-TR" sz="2800" u="sng" smtClean="0">
                <a:solidFill>
                  <a:srgbClr val="FF0000"/>
                </a:solidFill>
                <a:latin typeface="Calibri" pitchFamily="34" charset="0"/>
              </a:rPr>
              <a:t>Bulaşma yoluna yönelik önlemler:</a:t>
            </a:r>
            <a:endParaRPr lang="tr-TR" sz="2800" smtClean="0">
              <a:solidFill>
                <a:srgbClr val="FF0000"/>
              </a:solidFill>
              <a:latin typeface="Calibri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Bu önlemler, bulaşıcı bir enfeksiyöz ajan ile</a:t>
            </a:r>
          </a:p>
          <a:p>
            <a:pPr marL="609600" indent="-609600" eaLnBrk="1" hangingPunct="1">
              <a:buFontTx/>
              <a:buNone/>
            </a:pPr>
            <a:r>
              <a:rPr lang="tr-TR" sz="2800" b="1" smtClean="0">
                <a:latin typeface="Calibri" pitchFamily="34" charset="0"/>
              </a:rPr>
              <a:t>bilinen veya kuşkulu enfeksiyonu </a:t>
            </a:r>
            <a:r>
              <a:rPr lang="tr-TR" sz="2800" smtClean="0">
                <a:latin typeface="Calibri" pitchFamily="34" charset="0"/>
              </a:rPr>
              <a:t>olan tüm</a:t>
            </a:r>
          </a:p>
          <a:p>
            <a:pPr marL="609600" indent="-609600"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hastalar için geliştirilmiş olup standart </a:t>
            </a:r>
          </a:p>
          <a:p>
            <a:pPr marL="609600" indent="-609600"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önlemlere ek olarak başka tedbirlere ihtiyaç </a:t>
            </a:r>
          </a:p>
          <a:p>
            <a:pPr marL="609600" indent="-609600" eaLnBrk="1" hangingPunct="1">
              <a:buFontTx/>
              <a:buNone/>
            </a:pPr>
            <a:r>
              <a:rPr lang="tr-TR" sz="2800" smtClean="0">
                <a:latin typeface="Calibri" pitchFamily="34" charset="0"/>
              </a:rPr>
              <a:t>duyarlar.</a:t>
            </a:r>
          </a:p>
          <a:p>
            <a:pPr marL="609600" indent="-609600" eaLnBrk="1" hangingPunct="1">
              <a:buFontTx/>
              <a:buNone/>
            </a:pPr>
            <a:r>
              <a:rPr lang="tr-TR" sz="2800" b="1" smtClean="0">
                <a:solidFill>
                  <a:srgbClr val="FF0000"/>
                </a:solidFill>
                <a:latin typeface="Calibri" pitchFamily="34" charset="0"/>
              </a:rPr>
              <a:t>Bulaşma yoluna bağlı önlemler önlemler 3’e ayrılır: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>
                <a:latin typeface="Calibri" pitchFamily="34" charset="0"/>
              </a:rPr>
              <a:t>Hava yolu önlemleri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>
                <a:latin typeface="Calibri" pitchFamily="34" charset="0"/>
              </a:rPr>
              <a:t>Damlacık önlemleri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>
                <a:latin typeface="Calibri" pitchFamily="34" charset="0"/>
              </a:rPr>
              <a:t>Temas önlemleri</a:t>
            </a:r>
          </a:p>
        </p:txBody>
      </p:sp>
    </p:spTree>
    <p:extLst>
      <p:ext uri="{BB962C8B-B14F-4D97-AF65-F5344CB8AC3E}">
        <p14:creationId xmlns:p14="http://schemas.microsoft.com/office/powerpoint/2010/main" val="497430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83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5113"/>
            <a:ext cx="8207375" cy="627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012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570913" cy="52165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smtClean="0">
                <a:solidFill>
                  <a:srgbClr val="FF0000"/>
                </a:solidFill>
              </a:rPr>
              <a:t>   </a:t>
            </a:r>
            <a:r>
              <a:rPr lang="tr-TR" sz="2400" smtClean="0">
                <a:solidFill>
                  <a:srgbClr val="FF0000"/>
                </a:solidFill>
              </a:rPr>
              <a:t>1.Hava yolu önlemleri:</a:t>
            </a:r>
          </a:p>
          <a:p>
            <a:pPr marL="990600" lvl="1" indent="-533400" eaLnBrk="1" hangingPunct="1">
              <a:buFontTx/>
              <a:buNone/>
            </a:pPr>
            <a:r>
              <a:rPr lang="tr-TR" sz="2400" smtClean="0"/>
              <a:t>Ortam özel sistemlerle havalandırılmalı.</a:t>
            </a:r>
          </a:p>
          <a:p>
            <a:pPr marL="990600" lvl="1" indent="-533400" eaLnBrk="1" hangingPunct="1">
              <a:buFontTx/>
              <a:buNone/>
            </a:pPr>
            <a:r>
              <a:rPr lang="tr-TR" sz="2400" smtClean="0"/>
              <a:t>Hasta odasına girerken, </a:t>
            </a:r>
            <a:r>
              <a:rPr lang="tr-TR" sz="2400" u="sng" smtClean="0">
                <a:solidFill>
                  <a:srgbClr val="FF0000"/>
                </a:solidFill>
              </a:rPr>
              <a:t>partikül filtreli </a:t>
            </a:r>
            <a:r>
              <a:rPr lang="tr-TR" sz="2400" smtClean="0"/>
              <a:t>maske kullanılır.</a:t>
            </a:r>
          </a:p>
          <a:p>
            <a:pPr marL="990600" lvl="1" indent="-533400" eaLnBrk="1" hangingPunct="1">
              <a:buFontTx/>
              <a:buNone/>
            </a:pPr>
            <a:r>
              <a:rPr lang="tr-TR" sz="2400" smtClean="0"/>
              <a:t>N95 Solunum maskesi</a:t>
            </a:r>
          </a:p>
          <a:p>
            <a:pPr marL="990600" lvl="1" indent="-533400" eaLnBrk="1" hangingPunct="1">
              <a:buFontTx/>
              <a:buNone/>
            </a:pPr>
            <a:r>
              <a:rPr lang="tr-TR" sz="2400" smtClean="0"/>
              <a:t>Kullanılır.</a:t>
            </a: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565400"/>
            <a:ext cx="39116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971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tr-TR" sz="2400" b="1" dirty="0" smtClean="0">
                <a:solidFill>
                  <a:srgbClr val="FF0000"/>
                </a:solidFill>
              </a:rPr>
              <a:t>2.Damlacık önlemleri:</a:t>
            </a:r>
          </a:p>
          <a:p>
            <a:pPr marL="0" indent="0">
              <a:buFontTx/>
              <a:buNone/>
              <a:defRPr/>
            </a:pPr>
            <a:r>
              <a:rPr lang="tr-TR" sz="2400" dirty="0" smtClean="0"/>
              <a:t>Büyük partiküllü damlacıklar yolu ile </a:t>
            </a:r>
            <a:r>
              <a:rPr lang="tr-TR" sz="2400" dirty="0" err="1" smtClean="0"/>
              <a:t>enfeksiyöz</a:t>
            </a:r>
            <a:endParaRPr lang="tr-TR" sz="2400" dirty="0" smtClean="0"/>
          </a:p>
          <a:p>
            <a:pPr marL="0" indent="0">
              <a:buFontTx/>
              <a:buNone/>
              <a:defRPr/>
            </a:pPr>
            <a:r>
              <a:rPr lang="tr-TR" sz="2400" dirty="0" smtClean="0"/>
              <a:t>ajanların bulaşma riskini azaltmak için uygulanır.</a:t>
            </a:r>
          </a:p>
          <a:p>
            <a:pPr marL="0" indent="0">
              <a:buFontTx/>
              <a:buNone/>
              <a:defRPr/>
            </a:pPr>
            <a:r>
              <a:rPr lang="tr-TR" sz="2400" dirty="0" smtClean="0"/>
              <a:t>Bu tip bulaşma, </a:t>
            </a:r>
            <a:r>
              <a:rPr lang="tr-TR" sz="2400" dirty="0" err="1" smtClean="0"/>
              <a:t>enfeksiyöz</a:t>
            </a:r>
            <a:r>
              <a:rPr lang="tr-TR" sz="2400" dirty="0" smtClean="0"/>
              <a:t> ajanın hassas kişinin</a:t>
            </a:r>
          </a:p>
          <a:p>
            <a:pPr marL="0" indent="0">
              <a:buFontTx/>
              <a:buNone/>
              <a:defRPr/>
            </a:pPr>
            <a:r>
              <a:rPr lang="tr-TR" sz="2400" dirty="0" err="1" smtClean="0"/>
              <a:t>konjoktiva</a:t>
            </a:r>
            <a:r>
              <a:rPr lang="tr-TR" sz="2400" dirty="0" smtClean="0"/>
              <a:t>, nazal-oral </a:t>
            </a:r>
            <a:r>
              <a:rPr lang="tr-TR" sz="2400" dirty="0" err="1" smtClean="0"/>
              <a:t>mukoz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membranlara</a:t>
            </a:r>
            <a:r>
              <a:rPr lang="tr-TR" sz="2400" dirty="0" smtClean="0"/>
              <a:t> teması ile olur.</a:t>
            </a:r>
          </a:p>
          <a:p>
            <a:pPr marL="0" indent="0">
              <a:buFontTx/>
              <a:buNone/>
              <a:defRPr/>
            </a:pPr>
            <a:r>
              <a:rPr lang="tr-TR" sz="2400" dirty="0" smtClean="0"/>
              <a:t>Standart önlemlere ilaveten </a:t>
            </a:r>
            <a:r>
              <a:rPr lang="tr-TR" sz="2400" u="sng" dirty="0" smtClean="0">
                <a:solidFill>
                  <a:srgbClr val="FF0000"/>
                </a:solidFill>
              </a:rPr>
              <a:t>cerrahi maske </a:t>
            </a:r>
            <a:r>
              <a:rPr lang="tr-TR" sz="2400" dirty="0" smtClean="0"/>
              <a:t>kullanılır.</a:t>
            </a:r>
          </a:p>
          <a:p>
            <a:pPr marL="0" indent="0">
              <a:buFontTx/>
              <a:buNone/>
              <a:defRPr/>
            </a:pPr>
            <a:r>
              <a:rPr lang="tr-TR" sz="2400" dirty="0" smtClean="0"/>
              <a:t>Sağlık personeli hastaya 1 metreden yakın mesafede çalışırken maske takmalıdır.</a:t>
            </a:r>
          </a:p>
          <a:p>
            <a:pPr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6794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b="1" u="sng" smtClean="0">
                <a:solidFill>
                  <a:srgbClr val="FF0000"/>
                </a:solidFill>
              </a:rPr>
              <a:t>Filiasyon aranması:</a:t>
            </a:r>
          </a:p>
          <a:p>
            <a:pPr eaLnBrk="1" hangingPunct="1">
              <a:buFontTx/>
              <a:buNone/>
            </a:pPr>
            <a:r>
              <a:rPr lang="tr-TR" smtClean="0"/>
              <a:t>		Hastalık kaynağının kim ve nerede olduğunun ortaya çıkarılmasına </a:t>
            </a:r>
            <a:r>
              <a:rPr lang="tr-TR" smtClean="0">
                <a:solidFill>
                  <a:srgbClr val="FF0000"/>
                </a:solidFill>
              </a:rPr>
              <a:t>filiasyon aramak denir. </a:t>
            </a:r>
          </a:p>
          <a:p>
            <a:pPr eaLnBrk="1" hangingPunct="1">
              <a:buFontTx/>
              <a:buNone/>
            </a:pPr>
            <a:r>
              <a:rPr lang="tr-TR" smtClean="0"/>
              <a:t>		Bir enfeksiyon hastası ihbar edilince ihbarın doğruluğu kanıtlanırsa, hastanın enfeksiyonu nereden, nasıl, kimden aldığı araştırılır ve kaynağın ortadan kaldırılması sağlanır.</a:t>
            </a:r>
          </a:p>
        </p:txBody>
      </p:sp>
    </p:spTree>
    <p:extLst>
      <p:ext uri="{BB962C8B-B14F-4D97-AF65-F5344CB8AC3E}">
        <p14:creationId xmlns:p14="http://schemas.microsoft.com/office/powerpoint/2010/main" val="1733896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smtClean="0">
                <a:solidFill>
                  <a:srgbClr val="FF0000"/>
                </a:solidFill>
                <a:latin typeface="Calibri" pitchFamily="34" charset="0"/>
              </a:rPr>
              <a:t>3. Temas önlemleri: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Direk temasla bulaşma, fiziksel temas gerektiren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aktiviteler aracılığı ile gerçekleşen bulaşmadır.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İndirek temasla bulaşma, hassas konağın hastanın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çevresinde bulunan ve genellikle cansız olan contamine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malzemelerle temas etmesi ile oluşur.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Temas önlemleri, standart önlemlere ek olarak, </a:t>
            </a: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eldiven,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rgbClr val="FF0000"/>
                </a:solidFill>
                <a:latin typeface="Calibri" pitchFamily="34" charset="0"/>
              </a:rPr>
              <a:t>maske, koruyucu önlük giymeyi gerektirir.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Hasta bakımı ile ilgili malzemeler için düşünülür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alibri" pitchFamily="34" charset="0"/>
              </a:rPr>
              <a:t>(termometre, steteskop vb.)</a:t>
            </a:r>
          </a:p>
        </p:txBody>
      </p:sp>
    </p:spTree>
    <p:extLst>
      <p:ext uri="{BB962C8B-B14F-4D97-AF65-F5344CB8AC3E}">
        <p14:creationId xmlns:p14="http://schemas.microsoft.com/office/powerpoint/2010/main" val="214469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u="sng" smtClean="0">
                <a:solidFill>
                  <a:srgbClr val="FF0000"/>
                </a:solidFill>
              </a:rPr>
              <a:t>Halkın eğitilmesi:</a:t>
            </a:r>
          </a:p>
          <a:p>
            <a:pPr eaLnBrk="1" hangingPunct="1">
              <a:buFontTx/>
              <a:buNone/>
            </a:pPr>
            <a:r>
              <a:rPr lang="tr-TR" smtClean="0"/>
              <a:t>Sadece enfeksiyon hastalıkları değil, tüm sağlık konularında halkın eğitilmesi önemlidir. </a:t>
            </a:r>
          </a:p>
          <a:p>
            <a:pPr eaLnBrk="1" hangingPunct="1">
              <a:buFontTx/>
              <a:buNone/>
            </a:pPr>
            <a:r>
              <a:rPr lang="tr-TR" smtClean="0"/>
              <a:t>Enfeksiyon hastalıkları ile eğitim düzeyi, beslenme, sosyo-ekonomik durum ve yaşanılan çevre yakından ilgilidir.</a:t>
            </a:r>
          </a:p>
          <a:p>
            <a:pPr eaLnBrk="1" hangingPunct="1">
              <a:buFontTx/>
              <a:buNone/>
            </a:pPr>
            <a:r>
              <a:rPr lang="tr-TR" smtClean="0"/>
              <a:t>Halkın eğitimi sürekli olmalıdır. Sağlık hizmetlerinde yapılacak </a:t>
            </a:r>
            <a:r>
              <a:rPr lang="tr-TR" smtClean="0">
                <a:solidFill>
                  <a:srgbClr val="FF0000"/>
                </a:solidFill>
              </a:rPr>
              <a:t>en köklü </a:t>
            </a:r>
            <a:r>
              <a:rPr lang="tr-TR" smtClean="0"/>
              <a:t>yatırımdır.</a:t>
            </a:r>
          </a:p>
        </p:txBody>
      </p:sp>
    </p:spTree>
    <p:extLst>
      <p:ext uri="{BB962C8B-B14F-4D97-AF65-F5344CB8AC3E}">
        <p14:creationId xmlns:p14="http://schemas.microsoft.com/office/powerpoint/2010/main" val="381668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EĞİTİM KONUSUNDA M.Ö 700 YILLARINA AİT BİR FİLOZOFUN SATIRLARI ÇOK ANLAMLIDIR: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Bir yıl sonrasıysa düşündüğün tohum ek,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Ağaç dik on yıl sonrasıysa tasarladığın,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Ama düşünüyorsan yüz yıl sonrasını,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Halkı eğit o zaman.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Bir kez tohum ekersen, bir kez ürün alırsın,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Bir kez ağaç dikersen on kez ürün alırsın,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Yüz kez olur bu ürün eğitirsen milleti.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Birine bir balık verirsen doyar bir defalık,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Balık tutmayı öğret doysun ömür boyunca.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							KUAN-TZU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r-TR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b="1" u="sng" smtClean="0">
                <a:solidFill>
                  <a:srgbClr val="FF0000"/>
                </a:solidFill>
              </a:rPr>
              <a:t>Dengeli ve Yeterli Beslenme: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Dengeli ve yeterli beslenmeyen kişi ve toplumlarda enfeksiyon hastalıkları daha fazla görülmekte ve bunlarla ölüm, işgücü kaybı ve sakat kalma daha fazla olmaktadır.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</a:t>
            </a:r>
            <a:r>
              <a:rPr lang="tr-TR" u="sng" smtClean="0">
                <a:solidFill>
                  <a:srgbClr val="FF0000"/>
                </a:solidFill>
              </a:rPr>
              <a:t>Örn:</a:t>
            </a:r>
            <a:r>
              <a:rPr lang="tr-TR" smtClean="0"/>
              <a:t> Dengeli ve yeterli beslenmeyen ülkelerde kızamık daha ağır seyretmekte, ölüm ve sakat kalma olayları daha fazla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370686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435975" cy="59769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r-TR" sz="2800" b="1" u="sng" smtClean="0">
                <a:solidFill>
                  <a:srgbClr val="FF0000"/>
                </a:solidFill>
              </a:rPr>
              <a:t>İhbar: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	İhbar mekanizması iyi çalışırsa enfeksiyon hastalıkları ile savaş daha kolay olur.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		</a:t>
            </a:r>
            <a:r>
              <a:rPr lang="tr-TR" sz="2800" smtClean="0">
                <a:solidFill>
                  <a:srgbClr val="FF0000"/>
                </a:solidFill>
              </a:rPr>
              <a:t>UHK madde 61’e göre ihbar yapma zorunluluğu olan kişiler: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Resmi ve özel çalışan tüm tabipler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Otel, pansiyon, han, hamam çalıştırıcıları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Hapishane müdürleri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Apartman kapıcıları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Köy muhtarları ihtiyar heyetleri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Eczacı, ebe, hastabakıcılar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tr-TR" sz="2800" smtClean="0"/>
              <a:t>Ölü yıkayıcı ve tabutlayıcılar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		</a:t>
            </a:r>
            <a:r>
              <a:rPr lang="tr-TR" sz="2800" smtClean="0">
                <a:solidFill>
                  <a:srgbClr val="FF0000"/>
                </a:solidFill>
              </a:rPr>
              <a:t>UHK. Madde 57’ye göre ihbar 24 saat içinde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358937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mtClean="0">
                <a:solidFill>
                  <a:srgbClr val="FF0000"/>
                </a:solidFill>
              </a:rPr>
              <a:t>UHK.madde 58’e göre İhbar;</a:t>
            </a:r>
          </a:p>
          <a:p>
            <a:pPr eaLnBrk="1" hangingPunct="1"/>
            <a:r>
              <a:rPr lang="tr-TR" smtClean="0"/>
              <a:t>Sağlık müdürlüklerine</a:t>
            </a:r>
          </a:p>
          <a:p>
            <a:pPr eaLnBrk="1" hangingPunct="1"/>
            <a:r>
              <a:rPr lang="tr-TR" smtClean="0"/>
              <a:t>Hükümet tabipliklerine</a:t>
            </a:r>
          </a:p>
          <a:p>
            <a:pPr eaLnBrk="1" hangingPunct="1"/>
            <a:r>
              <a:rPr lang="tr-TR" smtClean="0"/>
              <a:t>Belediye tabipliklerine</a:t>
            </a:r>
          </a:p>
          <a:p>
            <a:pPr eaLnBrk="1" hangingPunct="1">
              <a:buFontTx/>
              <a:buNone/>
            </a:pPr>
            <a:r>
              <a:rPr lang="tr-TR" smtClean="0"/>
              <a:t>		Bunların olmadığı yerlerde;</a:t>
            </a:r>
          </a:p>
          <a:p>
            <a:pPr eaLnBrk="1" hangingPunct="1"/>
            <a:r>
              <a:rPr lang="tr-TR" smtClean="0"/>
              <a:t>Jandarma,</a:t>
            </a:r>
          </a:p>
          <a:p>
            <a:pPr eaLnBrk="1" hangingPunct="1"/>
            <a:r>
              <a:rPr lang="tr-TR" smtClean="0"/>
              <a:t>Sağlık ocağı tabipliklerine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144844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r-TR" sz="2800" b="1" smtClean="0">
                <a:solidFill>
                  <a:srgbClr val="C00000"/>
                </a:solidFill>
              </a:rPr>
              <a:t>Türkiye’ de Bildirimi Zorunlu Hastalıklar: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Kolera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Veba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Çiçek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Hummai Racia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Sarı Humma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Tifüs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İnflüenza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Poliomyelit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Boğmaca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smtClean="0"/>
              <a:t>Difteri</a:t>
            </a:r>
          </a:p>
        </p:txBody>
      </p:sp>
    </p:spTree>
    <p:extLst>
      <p:ext uri="{BB962C8B-B14F-4D97-AF65-F5344CB8AC3E}">
        <p14:creationId xmlns:p14="http://schemas.microsoft.com/office/powerpoint/2010/main" val="247186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Ekran Gösterisi (4:3)</PresentationFormat>
  <Paragraphs>219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2" baseType="lpstr">
      <vt:lpstr>Ofis Teması</vt:lpstr>
      <vt:lpstr>Varsayılan Tasarım</vt:lpstr>
      <vt:lpstr>PowerPoint Sunusu</vt:lpstr>
      <vt:lpstr>ENFEKSİYON HASTALIKLARI İLE SAVAŞ</vt:lpstr>
      <vt:lpstr>PowerPoint Sunusu</vt:lpstr>
      <vt:lpstr>PowerPoint Sunusu</vt:lpstr>
      <vt:lpstr>EĞİTİM KONUSUNDA M.Ö 700 YILLARINA AİT BİR FİLOZOFUN SATIRLARI ÇOK ANLAMLIDIR: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ENFEKSİYON HASTALIKLARININ ÖNLENMESİ</vt:lpstr>
      <vt:lpstr>PowerPoint Sunusu</vt:lpstr>
      <vt:lpstr>PowerPoint Sunusu</vt:lpstr>
      <vt:lpstr>PowerPoint Sunusu</vt:lpstr>
      <vt:lpstr>HASTANE ENFEKSİYONLARI</vt:lpstr>
      <vt:lpstr>Hastane enfeksiyonları 3 şekilde görülebilir</vt:lpstr>
      <vt:lpstr>PowerPoint Sunusu</vt:lpstr>
      <vt:lpstr>PowerPoint Sunusu</vt:lpstr>
      <vt:lpstr>Revize edilmiş izolasyon önlemleri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Behire</dc:creator>
  <cp:lastModifiedBy>hp</cp:lastModifiedBy>
  <cp:revision>1</cp:revision>
  <dcterms:created xsi:type="dcterms:W3CDTF">2019-12-09T08:27:17Z</dcterms:created>
  <dcterms:modified xsi:type="dcterms:W3CDTF">2019-12-09T08:28:59Z</dcterms:modified>
</cp:coreProperties>
</file>