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63" r:id="rId4"/>
    <p:sldId id="262" r:id="rId5"/>
    <p:sldId id="258" r:id="rId6"/>
    <p:sldId id="260" r:id="rId7"/>
    <p:sldId id="259" r:id="rId8"/>
    <p:sldId id="261" r:id="rId9"/>
    <p:sldId id="264" r:id="rId10"/>
    <p:sldId id="265" r:id="rId11"/>
    <p:sldId id="266" r:id="rId12"/>
    <p:sldId id="267" r:id="rId13"/>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9" d="100"/>
          <a:sy n="49" d="100"/>
        </p:scale>
        <p:origin x="48" y="17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516624"/>
            <a:ext cx="7315200" cy="2595025"/>
          </a:xfrm>
        </p:spPr>
        <p:txBody>
          <a:bodyPr>
            <a:normAutofit/>
          </a:bodyPr>
          <a:lstStyle>
            <a:lvl1pPr>
              <a:defRPr sz="4800"/>
            </a:lvl1pPr>
          </a:lstStyle>
          <a:p>
            <a:r>
              <a:rPr lang="tr-TR"/>
              <a:t>Asıl başlık stili için tıklatın</a:t>
            </a:r>
            <a:endParaRPr lang="en-US"/>
          </a:p>
        </p:txBody>
      </p:sp>
      <p:sp>
        <p:nvSpPr>
          <p:cNvPr id="3" name="Subtitle 2"/>
          <p:cNvSpPr>
            <a:spLocks noGrp="1"/>
          </p:cNvSpPr>
          <p:nvPr>
            <p:ph type="subTitle" idx="1"/>
          </p:nvPr>
        </p:nvSpPr>
        <p:spPr>
          <a:xfrm>
            <a:off x="914400" y="5166530"/>
            <a:ext cx="7315200" cy="1144632"/>
          </a:xfrm>
        </p:spPr>
        <p:txBody>
          <a:bodyPr>
            <a:normAutofit/>
          </a:bodyPr>
          <a:lstStyle>
            <a:lvl1pPr marL="0" indent="0" algn="l">
              <a:buNone/>
              <a:defRPr sz="22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endParaRPr lang="en-US" dirty="0"/>
          </a:p>
        </p:txBody>
      </p:sp>
      <p:sp>
        <p:nvSpPr>
          <p:cNvPr id="7" name="Date Placeholder 6"/>
          <p:cNvSpPr>
            <a:spLocks noGrp="1"/>
          </p:cNvSpPr>
          <p:nvPr>
            <p:ph type="dt" sz="half" idx="10"/>
          </p:nvPr>
        </p:nvSpPr>
        <p:spPr/>
        <p:txBody>
          <a:bodyPr/>
          <a:lstStyle/>
          <a:p>
            <a:fld id="{3C187DE0-CBFC-4ECE-A8A4-A9C372275756}" type="datetimeFigureOut">
              <a:rPr lang="tr-TR" smtClean="0"/>
              <a:t>20.12.2019</a:t>
            </a:fld>
            <a:endParaRPr lang="tr-TR"/>
          </a:p>
        </p:txBody>
      </p:sp>
      <p:sp>
        <p:nvSpPr>
          <p:cNvPr id="8" name="Slide Number Placeholder 7"/>
          <p:cNvSpPr>
            <a:spLocks noGrp="1"/>
          </p:cNvSpPr>
          <p:nvPr>
            <p:ph type="sldNum" sz="quarter" idx="11"/>
          </p:nvPr>
        </p:nvSpPr>
        <p:spPr/>
        <p:txBody>
          <a:bodyPr/>
          <a:lstStyle/>
          <a:p>
            <a:fld id="{E84818D9-D979-421E-BC2F-EB9E69E45E45}" type="slidenum">
              <a:rPr lang="tr-TR" smtClean="0"/>
              <a:t>‹#›</a:t>
            </a:fld>
            <a:endParaRPr lang="tr-TR"/>
          </a:p>
        </p:txBody>
      </p:sp>
      <p:sp>
        <p:nvSpPr>
          <p:cNvPr id="9" name="Footer Placeholder 8"/>
          <p:cNvSpPr>
            <a:spLocks noGrp="1"/>
          </p:cNvSpPr>
          <p:nvPr>
            <p:ph type="ftr" sz="quarter" idx="12"/>
          </p:nvPr>
        </p:nvSpPr>
        <p:spPr/>
        <p:txBody>
          <a:bodyPr/>
          <a:lstStyle/>
          <a:p>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C187DE0-CBFC-4ECE-A8A4-A9C372275756}" type="datetimeFigureOut">
              <a:rPr lang="tr-TR" smtClean="0"/>
              <a:t>20.12.2019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48400" y="1826709"/>
            <a:ext cx="1492499" cy="4484454"/>
          </a:xfrm>
        </p:spPr>
        <p:txBody>
          <a:bodyPr vert="eaVert"/>
          <a:lstStyle/>
          <a:p>
            <a:r>
              <a:rPr lang="tr-TR"/>
              <a:t>Asıl başlık stili için tıklatın</a:t>
            </a:r>
            <a:endParaRPr lang="en-US"/>
          </a:p>
        </p:txBody>
      </p:sp>
      <p:sp>
        <p:nvSpPr>
          <p:cNvPr id="3" name="Vertical Text Placeholder 2"/>
          <p:cNvSpPr>
            <a:spLocks noGrp="1"/>
          </p:cNvSpPr>
          <p:nvPr>
            <p:ph type="body" orient="vert" idx="1"/>
          </p:nvPr>
        </p:nvSpPr>
        <p:spPr>
          <a:xfrm>
            <a:off x="854524" y="1826709"/>
            <a:ext cx="5241476" cy="4484454"/>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4" name="Date Placeholder 3"/>
          <p:cNvSpPr>
            <a:spLocks noGrp="1"/>
          </p:cNvSpPr>
          <p:nvPr>
            <p:ph type="dt" sz="half" idx="10"/>
          </p:nvPr>
        </p:nvSpPr>
        <p:spPr/>
        <p:txBody>
          <a:bodyPr/>
          <a:lstStyle/>
          <a:p>
            <a:fld id="{3C187DE0-CBFC-4ECE-A8A4-A9C372275756}" type="datetimeFigureOut">
              <a:rPr lang="tr-TR" smtClean="0"/>
              <a:t>20.12.2019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Content Placeholder 2"/>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3C187DE0-CBFC-4ECE-A8A4-A9C372275756}" type="datetimeFigureOut">
              <a:rPr lang="tr-TR" smtClean="0"/>
              <a:t>20.12.2019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914400" y="5017572"/>
            <a:ext cx="7315200" cy="1293592"/>
          </a:xfrm>
        </p:spPr>
        <p:txBody>
          <a:bodyPr anchor="t"/>
          <a:lstStyle>
            <a:lvl1pPr algn="l">
              <a:defRPr sz="4000" b="0" cap="none"/>
            </a:lvl1pPr>
          </a:lstStyle>
          <a:p>
            <a:r>
              <a:rPr lang="tr-TR"/>
              <a:t>Asıl başlık stili için tıklatın</a:t>
            </a:r>
            <a:endParaRPr lang="en-US"/>
          </a:p>
        </p:txBody>
      </p:sp>
      <p:sp>
        <p:nvSpPr>
          <p:cNvPr id="3" name="Text Placeholder 2"/>
          <p:cNvSpPr>
            <a:spLocks noGrp="1"/>
          </p:cNvSpPr>
          <p:nvPr>
            <p:ph type="body" idx="1"/>
          </p:nvPr>
        </p:nvSpPr>
        <p:spPr>
          <a:xfrm>
            <a:off x="914400" y="3865097"/>
            <a:ext cx="7315200" cy="1098439"/>
          </a:xfrm>
        </p:spPr>
        <p:txBody>
          <a:bodyPr anchor="b"/>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Date Placeholder 3"/>
          <p:cNvSpPr>
            <a:spLocks noGrp="1"/>
          </p:cNvSpPr>
          <p:nvPr>
            <p:ph type="dt" sz="half" idx="10"/>
          </p:nvPr>
        </p:nvSpPr>
        <p:spPr/>
        <p:txBody>
          <a:bodyPr/>
          <a:lstStyle/>
          <a:p>
            <a:fld id="{3C187DE0-CBFC-4ECE-A8A4-A9C372275756}" type="datetimeFigureOut">
              <a:rPr lang="tr-TR" smtClean="0"/>
              <a:t>20.12.2019</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3C187DE0-CBFC-4ECE-A8A4-A9C372275756}" type="datetimeFigureOut">
              <a:rPr lang="tr-TR" smtClean="0"/>
              <a:t>20.12.2019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4818D9-D979-421E-BC2F-EB9E69E45E45}" type="slidenum">
              <a:rPr lang="tr-TR" smtClean="0"/>
              <a:t>‹#›</a:t>
            </a:fld>
            <a:endParaRPr lang="tr-TR"/>
          </a:p>
        </p:txBody>
      </p:sp>
      <p:sp>
        <p:nvSpPr>
          <p:cNvPr id="9" name="Title 8"/>
          <p:cNvSpPr>
            <a:spLocks noGrp="1"/>
          </p:cNvSpPr>
          <p:nvPr>
            <p:ph type="title"/>
          </p:nvPr>
        </p:nvSpPr>
        <p:spPr>
          <a:xfrm>
            <a:off x="914400" y="1544715"/>
            <a:ext cx="7315200" cy="1154097"/>
          </a:xfrm>
        </p:spPr>
        <p:txBody>
          <a:bodyPr/>
          <a:lstStyle/>
          <a:p>
            <a:r>
              <a:rPr lang="tr-TR"/>
              <a:t>Asıl başlık stili için tıklatın</a:t>
            </a:r>
            <a:endParaRPr lang="en-US"/>
          </a:p>
        </p:txBody>
      </p:sp>
      <p:sp>
        <p:nvSpPr>
          <p:cNvPr id="8" name="Content Placeholder 7"/>
          <p:cNvSpPr>
            <a:spLocks noGrp="1"/>
          </p:cNvSpPr>
          <p:nvPr>
            <p:ph sz="quarter" idx="13"/>
          </p:nvPr>
        </p:nvSpPr>
        <p:spPr>
          <a:xfrm>
            <a:off x="914400" y="2743200"/>
            <a:ext cx="3566160" cy="359359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
        <p:nvSpPr>
          <p:cNvPr id="11" name="Content Placeholder 10"/>
          <p:cNvSpPr>
            <a:spLocks noGrp="1"/>
          </p:cNvSpPr>
          <p:nvPr>
            <p:ph sz="quarter" idx="14"/>
          </p:nvPr>
        </p:nvSpPr>
        <p:spPr>
          <a:xfrm>
            <a:off x="4681728" y="2743200"/>
            <a:ext cx="3566160" cy="3595687"/>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16348" y="2743200"/>
            <a:ext cx="336499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5" name="Text Placeholder 4"/>
          <p:cNvSpPr>
            <a:spLocks noGrp="1"/>
          </p:cNvSpPr>
          <p:nvPr>
            <p:ph type="body" sz="quarter" idx="3"/>
          </p:nvPr>
        </p:nvSpPr>
        <p:spPr>
          <a:xfrm>
            <a:off x="4885144" y="2743200"/>
            <a:ext cx="3362062" cy="621792"/>
          </a:xfrm>
        </p:spPr>
        <p:txBody>
          <a:bodyPr anchor="b">
            <a:noAutofit/>
          </a:bodyPr>
          <a:lstStyle>
            <a:lvl1pPr marL="0" indent="0">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7" name="Date Placeholder 6"/>
          <p:cNvSpPr>
            <a:spLocks noGrp="1"/>
          </p:cNvSpPr>
          <p:nvPr>
            <p:ph type="dt" sz="half" idx="10"/>
          </p:nvPr>
        </p:nvSpPr>
        <p:spPr/>
        <p:txBody>
          <a:bodyPr/>
          <a:lstStyle/>
          <a:p>
            <a:fld id="{3C187DE0-CBFC-4ECE-A8A4-A9C372275756}" type="datetimeFigureOut">
              <a:rPr lang="tr-TR" smtClean="0"/>
              <a:t>20.12.2019</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84818D9-D979-421E-BC2F-EB9E69E45E45}" type="slidenum">
              <a:rPr lang="tr-TR" smtClean="0"/>
              <a:t>‹#›</a:t>
            </a:fld>
            <a:endParaRPr lang="tr-TR"/>
          </a:p>
        </p:txBody>
      </p:sp>
      <p:sp>
        <p:nvSpPr>
          <p:cNvPr id="10" name="Title 9"/>
          <p:cNvSpPr>
            <a:spLocks noGrp="1"/>
          </p:cNvSpPr>
          <p:nvPr>
            <p:ph type="title"/>
          </p:nvPr>
        </p:nvSpPr>
        <p:spPr>
          <a:xfrm>
            <a:off x="914400" y="1544715"/>
            <a:ext cx="7315200" cy="1154097"/>
          </a:xfrm>
        </p:spPr>
        <p:txBody>
          <a:bodyPr/>
          <a:lstStyle/>
          <a:p>
            <a:r>
              <a:rPr lang="tr-TR"/>
              <a:t>Asıl başlık stili için tıklatın</a:t>
            </a:r>
            <a:endParaRPr lang="en-US" dirty="0"/>
          </a:p>
        </p:txBody>
      </p:sp>
      <p:sp>
        <p:nvSpPr>
          <p:cNvPr id="11" name="Content Placeholder 10"/>
          <p:cNvSpPr>
            <a:spLocks noGrp="1"/>
          </p:cNvSpPr>
          <p:nvPr>
            <p:ph sz="quarter" idx="13"/>
          </p:nvPr>
        </p:nvSpPr>
        <p:spPr>
          <a:xfrm>
            <a:off x="914400" y="3383280"/>
            <a:ext cx="3566160" cy="29535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13" name="Content Placeholder 12"/>
          <p:cNvSpPr>
            <a:spLocks noGrp="1"/>
          </p:cNvSpPr>
          <p:nvPr>
            <p:ph sz="quarter" idx="14"/>
          </p:nvPr>
        </p:nvSpPr>
        <p:spPr>
          <a:xfrm>
            <a:off x="4681727" y="3383280"/>
            <a:ext cx="3566160" cy="2953512"/>
          </a:xfrm>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a:p>
        </p:txBody>
      </p:sp>
      <p:sp>
        <p:nvSpPr>
          <p:cNvPr id="3" name="Date Placeholder 2"/>
          <p:cNvSpPr>
            <a:spLocks noGrp="1"/>
          </p:cNvSpPr>
          <p:nvPr>
            <p:ph type="dt" sz="half" idx="10"/>
          </p:nvPr>
        </p:nvSpPr>
        <p:spPr/>
        <p:txBody>
          <a:bodyPr/>
          <a:lstStyle/>
          <a:p>
            <a:fld id="{3C187DE0-CBFC-4ECE-A8A4-A9C372275756}" type="datetimeFigureOut">
              <a:rPr lang="tr-TR" smtClean="0"/>
              <a:t>20.12.2019</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187DE0-CBFC-4ECE-A8A4-A9C372275756}" type="datetimeFigureOut">
              <a:rPr lang="tr-TR" smtClean="0"/>
              <a:t>20.12.2019</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914400" y="1825362"/>
            <a:ext cx="2950936" cy="2173015"/>
          </a:xfrm>
        </p:spPr>
        <p:txBody>
          <a:bodyPr anchor="b">
            <a:normAutofit/>
          </a:bodyPr>
          <a:lstStyle>
            <a:lvl1pPr algn="l">
              <a:defRPr sz="2800" b="0"/>
            </a:lvl1pPr>
          </a:lstStyle>
          <a:p>
            <a:r>
              <a:rPr lang="tr-TR"/>
              <a:t>Asıl başlık stili için tıklatın</a:t>
            </a:r>
            <a:endParaRPr lang="en-US" dirty="0"/>
          </a:p>
        </p:txBody>
      </p:sp>
      <p:sp>
        <p:nvSpPr>
          <p:cNvPr id="3" name="Content Placeholder 2"/>
          <p:cNvSpPr>
            <a:spLocks noGrp="1"/>
          </p:cNvSpPr>
          <p:nvPr>
            <p:ph idx="1"/>
          </p:nvPr>
        </p:nvSpPr>
        <p:spPr>
          <a:xfrm>
            <a:off x="4021752" y="1826709"/>
            <a:ext cx="4207848" cy="4476614"/>
          </a:xfrm>
        </p:spPr>
        <p:txBody>
          <a:bodyPr anchor="ctr"/>
          <a:lstStyle>
            <a:lvl1pPr>
              <a:defRPr sz="2000"/>
            </a:lvl1pPr>
            <a:lvl2pPr>
              <a:defRPr sz="1800"/>
            </a:lvl2pPr>
            <a:lvl3pPr>
              <a:defRPr sz="1600"/>
            </a:lvl3pPr>
            <a:lvl4pPr>
              <a:defRPr sz="1400"/>
            </a:lvl4pPr>
            <a:lvl5pPr>
              <a:defRPr sz="14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914400" y="4061095"/>
            <a:ext cx="2950936" cy="224538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3C187DE0-CBFC-4ECE-A8A4-A9C372275756}" type="datetimeFigureOut">
              <a:rPr lang="tr-TR" smtClean="0"/>
              <a:t>20.12.2019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914400" y="1828800"/>
            <a:ext cx="2953512" cy="2176272"/>
          </a:xfrm>
        </p:spPr>
        <p:txBody>
          <a:bodyPr anchor="b">
            <a:normAutofit/>
          </a:bodyPr>
          <a:lstStyle>
            <a:lvl1pPr algn="l">
              <a:defRPr sz="2800" b="0"/>
            </a:lvl1pPr>
          </a:lstStyle>
          <a:p>
            <a:r>
              <a:rPr lang="tr-TR"/>
              <a:t>Asıl başlık stili için tıklatın</a:t>
            </a:r>
            <a:endParaRPr lang="en-US" dirty="0"/>
          </a:p>
        </p:txBody>
      </p:sp>
      <p:sp>
        <p:nvSpPr>
          <p:cNvPr id="3" name="Picture Placeholder 2"/>
          <p:cNvSpPr>
            <a:spLocks noGrp="1"/>
          </p:cNvSpPr>
          <p:nvPr>
            <p:ph type="pic" idx="1"/>
          </p:nvPr>
        </p:nvSpPr>
        <p:spPr>
          <a:xfrm>
            <a:off x="4191000" y="2286000"/>
            <a:ext cx="4038600" cy="3352800"/>
          </a:xfrm>
          <a:solidFill>
            <a:schemeClr val="accent2"/>
          </a:solidFill>
          <a:ln w="12700">
            <a:noFill/>
          </a:ln>
          <a:effectLst>
            <a:reflection blurRad="12700" stA="30000" endPos="30000" dist="31750" dir="5400000" sy="-100000" algn="bl" rotWithShape="0"/>
          </a:effectLst>
          <a:scene3d>
            <a:camera prst="perspectiveRight" fov="2700000">
              <a:rot lat="240000" lon="900000" rev="0"/>
            </a:camera>
            <a:lightRig rig="threePt" dir="t">
              <a:rot lat="0" lon="0" rev="2700000"/>
            </a:lightRig>
          </a:scene3d>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simgeyi tıklatın</a:t>
            </a:r>
            <a:endParaRPr lang="en-US" dirty="0"/>
          </a:p>
        </p:txBody>
      </p:sp>
      <p:sp>
        <p:nvSpPr>
          <p:cNvPr id="4" name="Text Placeholder 3"/>
          <p:cNvSpPr>
            <a:spLocks noGrp="1"/>
          </p:cNvSpPr>
          <p:nvPr>
            <p:ph type="body" sz="half" idx="2"/>
          </p:nvPr>
        </p:nvSpPr>
        <p:spPr>
          <a:xfrm>
            <a:off x="914400" y="4059936"/>
            <a:ext cx="2953512" cy="224942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Date Placeholder 4"/>
          <p:cNvSpPr>
            <a:spLocks noGrp="1"/>
          </p:cNvSpPr>
          <p:nvPr>
            <p:ph type="dt" sz="half" idx="10"/>
          </p:nvPr>
        </p:nvSpPr>
        <p:spPr/>
        <p:txBody>
          <a:bodyPr/>
          <a:lstStyle/>
          <a:p>
            <a:fld id="{3C187DE0-CBFC-4ECE-A8A4-A9C372275756}" type="datetimeFigureOut">
              <a:rPr lang="tr-TR" smtClean="0"/>
              <a:t>20.12.2019</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84818D9-D979-421E-BC2F-EB9E69E45E45}"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0" name="Rectangle 9"/>
          <p:cNvSpPr/>
          <p:nvPr/>
        </p:nvSpPr>
        <p:spPr>
          <a:xfrm>
            <a:off x="8435268" y="573807"/>
            <a:ext cx="86236"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8569419" y="573807"/>
            <a:ext cx="576072" cy="57231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914400" y="1544715"/>
            <a:ext cx="7315200" cy="1154097"/>
          </a:xfrm>
          <a:prstGeom prst="rect">
            <a:avLst/>
          </a:prstGeom>
        </p:spPr>
        <p:txBody>
          <a:bodyPr vert="horz" lIns="91440" tIns="45720" rIns="91440" bIns="45720" rtlCol="0" anchor="b">
            <a:normAutofit/>
          </a:bodyPr>
          <a:lstStyle/>
          <a:p>
            <a:r>
              <a:rPr lang="tr-TR"/>
              <a:t>Asıl başlık stili için tıklatın</a:t>
            </a:r>
            <a:endParaRPr lang="en-US" dirty="0"/>
          </a:p>
        </p:txBody>
      </p:sp>
      <p:sp>
        <p:nvSpPr>
          <p:cNvPr id="3" name="Text Placeholder 2"/>
          <p:cNvSpPr>
            <a:spLocks noGrp="1"/>
          </p:cNvSpPr>
          <p:nvPr>
            <p:ph type="body" idx="1"/>
          </p:nvPr>
        </p:nvSpPr>
        <p:spPr>
          <a:xfrm>
            <a:off x="914400" y="2769833"/>
            <a:ext cx="7315200" cy="3539527"/>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6007690" y="548797"/>
            <a:ext cx="1189132" cy="297918"/>
          </a:xfrm>
          <a:prstGeom prst="rect">
            <a:avLst/>
          </a:prstGeom>
        </p:spPr>
        <p:txBody>
          <a:bodyPr vert="horz" lIns="91440" tIns="45720" rIns="91440" bIns="45720" rtlCol="0" anchor="ctr"/>
          <a:lstStyle>
            <a:lvl1pPr algn="l">
              <a:defRPr sz="1200">
                <a:solidFill>
                  <a:schemeClr val="tx1">
                    <a:alpha val="50000"/>
                  </a:schemeClr>
                </a:solidFill>
              </a:defRPr>
            </a:lvl1pPr>
          </a:lstStyle>
          <a:p>
            <a:fld id="{3C187DE0-CBFC-4ECE-A8A4-A9C372275756}" type="datetimeFigureOut">
              <a:rPr lang="tr-TR" smtClean="0"/>
              <a:t>20.12.2019</a:t>
            </a:fld>
            <a:endParaRPr lang="tr-TR"/>
          </a:p>
        </p:txBody>
      </p:sp>
      <p:sp>
        <p:nvSpPr>
          <p:cNvPr id="6" name="Slide Number Placeholder 5"/>
          <p:cNvSpPr>
            <a:spLocks noGrp="1"/>
          </p:cNvSpPr>
          <p:nvPr>
            <p:ph type="sldNum" sz="quarter" idx="4"/>
          </p:nvPr>
        </p:nvSpPr>
        <p:spPr>
          <a:xfrm>
            <a:off x="7314415" y="548797"/>
            <a:ext cx="941203" cy="301752"/>
          </a:xfrm>
          <a:prstGeom prst="rect">
            <a:avLst/>
          </a:prstGeom>
        </p:spPr>
        <p:txBody>
          <a:bodyPr vert="horz" lIns="91440" tIns="45720" rIns="91440" bIns="45720" rtlCol="0" anchor="ctr"/>
          <a:lstStyle>
            <a:lvl1pPr algn="r">
              <a:defRPr sz="1200">
                <a:solidFill>
                  <a:schemeClr val="tx1"/>
                </a:solidFill>
              </a:defRPr>
            </a:lvl1pPr>
          </a:lstStyle>
          <a:p>
            <a:fld id="{E84818D9-D979-421E-BC2F-EB9E69E45E45}" type="slidenum">
              <a:rPr lang="tr-TR" smtClean="0"/>
              <a:t>‹#›</a:t>
            </a:fld>
            <a:endParaRPr lang="tr-TR"/>
          </a:p>
        </p:txBody>
      </p:sp>
      <p:sp>
        <p:nvSpPr>
          <p:cNvPr id="5" name="Footer Placeholder 4"/>
          <p:cNvSpPr>
            <a:spLocks noGrp="1"/>
          </p:cNvSpPr>
          <p:nvPr>
            <p:ph type="ftr" sz="quarter" idx="3"/>
          </p:nvPr>
        </p:nvSpPr>
        <p:spPr>
          <a:xfrm>
            <a:off x="6008688" y="855956"/>
            <a:ext cx="2246489" cy="301227"/>
          </a:xfrm>
          <a:prstGeom prst="rect">
            <a:avLst/>
          </a:prstGeom>
        </p:spPr>
        <p:txBody>
          <a:bodyPr vert="horz" lIns="91440" tIns="0" rIns="91440" bIns="45720" rtlCol="0" anchor="t"/>
          <a:lstStyle>
            <a:lvl1pPr algn="l">
              <a:defRPr sz="1000">
                <a:solidFill>
                  <a:schemeClr val="tx1"/>
                </a:solidFill>
              </a:defRPr>
            </a:lvl1pPr>
          </a:lstStyle>
          <a:p>
            <a:endParaRPr lang="tr-TR"/>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spcBef>
          <a:spcPct val="0"/>
        </a:spcBef>
        <a:buNone/>
        <a:defRPr sz="40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buClr>
          <a:schemeClr val="tx2"/>
        </a:buClr>
        <a:buFont typeface="Wingdings" charset="2"/>
        <a:buChar char="§"/>
        <a:defRPr sz="2000" kern="1200">
          <a:solidFill>
            <a:schemeClr val="tx1"/>
          </a:solidFill>
          <a:latin typeface="+mn-lt"/>
          <a:ea typeface="+mn-ea"/>
          <a:cs typeface="+mn-cs"/>
        </a:defRPr>
      </a:lvl1pPr>
      <a:lvl2pPr marL="502920" indent="-182880" algn="l" defTabSz="914400" rtl="0" eaLnBrk="1" latinLnBrk="0" hangingPunct="1">
        <a:spcBef>
          <a:spcPct val="20000"/>
        </a:spcBef>
        <a:buClr>
          <a:schemeClr val="tx2"/>
        </a:buClr>
        <a:buFont typeface="Wingdings" charset="2"/>
        <a:buChar char="§"/>
        <a:defRPr sz="1800" kern="1200">
          <a:solidFill>
            <a:schemeClr val="tx1"/>
          </a:solidFill>
          <a:latin typeface="+mn-lt"/>
          <a:ea typeface="+mn-ea"/>
          <a:cs typeface="+mn-cs"/>
        </a:defRPr>
      </a:lvl2pPr>
      <a:lvl3pPr marL="685800" indent="-182880" algn="l" defTabSz="914400" rtl="0" eaLnBrk="1" latinLnBrk="0" hangingPunct="1">
        <a:spcBef>
          <a:spcPct val="20000"/>
        </a:spcBef>
        <a:buClr>
          <a:schemeClr val="tx2"/>
        </a:buClr>
        <a:buFont typeface="Wingdings" charset="2"/>
        <a:buChar char="§"/>
        <a:defRPr sz="1600" kern="1200">
          <a:solidFill>
            <a:schemeClr val="tx1"/>
          </a:solidFill>
          <a:latin typeface="+mn-lt"/>
          <a:ea typeface="+mn-ea"/>
          <a:cs typeface="+mn-cs"/>
        </a:defRPr>
      </a:lvl3pPr>
      <a:lvl4pPr marL="9144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4pPr>
      <a:lvl5pPr marL="1143000" indent="-182880" algn="l" defTabSz="914400" rtl="0" eaLnBrk="1" latinLnBrk="0" hangingPunct="1">
        <a:spcBef>
          <a:spcPct val="20000"/>
        </a:spcBef>
        <a:buClr>
          <a:schemeClr val="tx2"/>
        </a:buClr>
        <a:buFont typeface="Wingdings" charset="2"/>
        <a:buChar char="§"/>
        <a:defRPr sz="1400" kern="1200">
          <a:solidFill>
            <a:schemeClr val="tx1"/>
          </a:solidFill>
          <a:latin typeface="+mn-lt"/>
          <a:ea typeface="+mn-ea"/>
          <a:cs typeface="+mn-cs"/>
        </a:defRPr>
      </a:lvl5pPr>
      <a:lvl6pPr marL="13716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6pPr>
      <a:lvl7pPr marL="16002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7pPr>
      <a:lvl8pPr marL="18288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8pPr>
      <a:lvl9pPr marL="2057400" indent="-182880" algn="l" defTabSz="914400" rtl="0" eaLnBrk="1" latinLnBrk="0" hangingPunct="1">
        <a:spcBef>
          <a:spcPct val="20000"/>
        </a:spcBef>
        <a:buClr>
          <a:schemeClr val="tx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42392" y="548680"/>
            <a:ext cx="7315200" cy="722049"/>
          </a:xfrm>
        </p:spPr>
        <p:txBody>
          <a:bodyPr>
            <a:normAutofit fontScale="90000"/>
          </a:bodyPr>
          <a:lstStyle/>
          <a:p>
            <a:pPr algn="ctr"/>
            <a:r>
              <a:rPr lang="tr-TR" sz="4400" dirty="0"/>
              <a:t>Eskrim</a:t>
            </a:r>
            <a:r>
              <a:rPr lang="tr-TR" dirty="0"/>
              <a:t> </a:t>
            </a:r>
          </a:p>
        </p:txBody>
      </p:sp>
      <p:sp>
        <p:nvSpPr>
          <p:cNvPr id="3" name="Alt Başlık 2"/>
          <p:cNvSpPr>
            <a:spLocks noGrp="1"/>
          </p:cNvSpPr>
          <p:nvPr>
            <p:ph sz="quarter" idx="13"/>
          </p:nvPr>
        </p:nvSpPr>
        <p:spPr>
          <a:xfrm>
            <a:off x="683568" y="1484784"/>
            <a:ext cx="7633840" cy="3593592"/>
          </a:xfrm>
        </p:spPr>
        <p:txBody>
          <a:bodyPr>
            <a:normAutofit/>
          </a:bodyPr>
          <a:lstStyle/>
          <a:p>
            <a:pPr marL="45720" indent="0" algn="ctr">
              <a:buNone/>
            </a:pPr>
            <a:r>
              <a:rPr lang="tr-TR" dirty="0">
                <a:solidFill>
                  <a:schemeClr val="tx2"/>
                </a:solidFill>
              </a:rPr>
              <a:t>Emirhan ULUAĞAÇLI</a:t>
            </a:r>
          </a:p>
          <a:p>
            <a:pPr marL="45720" indent="0" algn="ctr">
              <a:buNone/>
            </a:pPr>
            <a:r>
              <a:rPr lang="tr-TR" dirty="0">
                <a:solidFill>
                  <a:schemeClr val="tx2"/>
                </a:solidFill>
              </a:rPr>
              <a:t>18170051</a:t>
            </a:r>
          </a:p>
          <a:p>
            <a:pPr algn="ctr"/>
            <a:endParaRPr lang="tr-TR" dirty="0">
              <a:solidFill>
                <a:schemeClr val="tx2"/>
              </a:solidFill>
            </a:endParaRPr>
          </a:p>
          <a:p>
            <a:pPr marL="342900" indent="-342900">
              <a:buFont typeface="Arial" pitchFamily="34" charset="0"/>
              <a:buChar char="•"/>
            </a:pPr>
            <a:r>
              <a:rPr lang="tr-TR" sz="1800" dirty="0" err="1">
                <a:solidFill>
                  <a:schemeClr val="tx2"/>
                </a:solidFill>
              </a:rPr>
              <a:t>Eskrim’in</a:t>
            </a:r>
            <a:r>
              <a:rPr lang="tr-TR" sz="1800" dirty="0">
                <a:solidFill>
                  <a:schemeClr val="tx2"/>
                </a:solidFill>
              </a:rPr>
              <a:t> Tarihçesi</a:t>
            </a:r>
          </a:p>
          <a:p>
            <a:pPr marL="342900" indent="-342900">
              <a:buFont typeface="Arial" pitchFamily="34" charset="0"/>
              <a:buChar char="•"/>
            </a:pPr>
            <a:r>
              <a:rPr lang="tr-TR" sz="1800" dirty="0">
                <a:solidFill>
                  <a:schemeClr val="tx2"/>
                </a:solidFill>
              </a:rPr>
              <a:t>Türkiye’nin Önemli Başarıları</a:t>
            </a:r>
          </a:p>
          <a:p>
            <a:pPr marL="342900" indent="-342900">
              <a:buFont typeface="Arial" pitchFamily="34" charset="0"/>
              <a:buChar char="•"/>
            </a:pPr>
            <a:r>
              <a:rPr lang="tr-TR" sz="1800" dirty="0">
                <a:solidFill>
                  <a:schemeClr val="tx2"/>
                </a:solidFill>
              </a:rPr>
              <a:t>Eskrim Malzemeleri</a:t>
            </a:r>
          </a:p>
          <a:p>
            <a:pPr marL="342900" indent="-342900">
              <a:buFont typeface="Arial" pitchFamily="34" charset="0"/>
              <a:buChar char="•"/>
            </a:pPr>
            <a:r>
              <a:rPr lang="tr-TR" sz="1800" dirty="0">
                <a:solidFill>
                  <a:schemeClr val="tx2"/>
                </a:solidFill>
              </a:rPr>
              <a:t>Kılıç Branşı</a:t>
            </a:r>
          </a:p>
          <a:p>
            <a:pPr marL="342900" indent="-342900">
              <a:buFont typeface="Arial" pitchFamily="34" charset="0"/>
              <a:buChar char="•"/>
            </a:pPr>
            <a:r>
              <a:rPr lang="tr-TR" sz="1800" dirty="0">
                <a:solidFill>
                  <a:schemeClr val="tx2"/>
                </a:solidFill>
              </a:rPr>
              <a:t>Epe Branşı</a:t>
            </a:r>
          </a:p>
          <a:p>
            <a:pPr marL="342900" indent="-342900">
              <a:buFont typeface="Arial" pitchFamily="34" charset="0"/>
              <a:buChar char="•"/>
            </a:pPr>
            <a:endParaRPr lang="tr-TR" sz="1800" dirty="0">
              <a:solidFill>
                <a:schemeClr val="tx2"/>
              </a:solidFill>
            </a:endParaRPr>
          </a:p>
          <a:p>
            <a:pPr marL="342900" indent="-342900">
              <a:buFont typeface="Arial" pitchFamily="34" charset="0"/>
              <a:buChar char="•"/>
            </a:pPr>
            <a:endParaRPr lang="tr-TR" sz="2000" dirty="0">
              <a:solidFill>
                <a:schemeClr val="tx2"/>
              </a:solidFill>
            </a:endParaRPr>
          </a:p>
        </p:txBody>
      </p:sp>
      <p:sp>
        <p:nvSpPr>
          <p:cNvPr id="6" name="İçerik Yer Tutucusu 5"/>
          <p:cNvSpPr>
            <a:spLocks noGrp="1"/>
          </p:cNvSpPr>
          <p:nvPr>
            <p:ph sz="quarter" idx="14"/>
          </p:nvPr>
        </p:nvSpPr>
        <p:spPr>
          <a:xfrm>
            <a:off x="4644008" y="2492897"/>
            <a:ext cx="3566160" cy="1440160"/>
          </a:xfrm>
        </p:spPr>
        <p:txBody>
          <a:bodyPr/>
          <a:lstStyle/>
          <a:p>
            <a:pPr marL="342900" indent="-342900">
              <a:buFont typeface="Arial" pitchFamily="34" charset="0"/>
              <a:buChar char="•"/>
            </a:pPr>
            <a:r>
              <a:rPr lang="tr-TR" sz="1800" dirty="0">
                <a:solidFill>
                  <a:schemeClr val="tx2"/>
                </a:solidFill>
              </a:rPr>
              <a:t>Flöre Branşı</a:t>
            </a:r>
          </a:p>
          <a:p>
            <a:pPr marL="342900" indent="-342900">
              <a:buFont typeface="Arial" pitchFamily="34" charset="0"/>
              <a:buChar char="•"/>
            </a:pPr>
            <a:r>
              <a:rPr lang="tr-TR" sz="1800" dirty="0">
                <a:solidFill>
                  <a:schemeClr val="tx2"/>
                </a:solidFill>
              </a:rPr>
              <a:t>Eskrim Saha Ölçüleri</a:t>
            </a:r>
          </a:p>
          <a:p>
            <a:pPr marL="342900" indent="-342900">
              <a:buFont typeface="Arial" pitchFamily="34" charset="0"/>
              <a:buChar char="•"/>
            </a:pPr>
            <a:r>
              <a:rPr lang="tr-TR" sz="1800" dirty="0">
                <a:solidFill>
                  <a:schemeClr val="tx2"/>
                </a:solidFill>
              </a:rPr>
              <a:t>Eskrim Turnuvası</a:t>
            </a:r>
          </a:p>
          <a:p>
            <a:pPr marL="342900" indent="-342900">
              <a:buFont typeface="Arial" pitchFamily="34" charset="0"/>
              <a:buChar char="•"/>
            </a:pPr>
            <a:r>
              <a:rPr lang="tr-TR" sz="1800" dirty="0">
                <a:solidFill>
                  <a:schemeClr val="tx2"/>
                </a:solidFill>
              </a:rPr>
              <a:t>Hakem</a:t>
            </a:r>
          </a:p>
          <a:p>
            <a:pPr marL="342900" indent="-342900">
              <a:buFont typeface="Arial" pitchFamily="34" charset="0"/>
              <a:buChar char="•"/>
            </a:pPr>
            <a:endParaRPr lang="tr-TR" sz="1800" dirty="0">
              <a:solidFill>
                <a:schemeClr val="tx2"/>
              </a:solidFill>
            </a:endParaRPr>
          </a:p>
          <a:p>
            <a:pPr marL="45720" indent="0">
              <a:buNone/>
            </a:pPr>
            <a:endParaRPr lang="tr-TR" dirty="0"/>
          </a:p>
        </p:txBody>
      </p:sp>
      <p:cxnSp>
        <p:nvCxnSpPr>
          <p:cNvPr id="5" name="Düz Bağlayıcı 4"/>
          <p:cNvCxnSpPr/>
          <p:nvPr/>
        </p:nvCxnSpPr>
        <p:spPr>
          <a:xfrm>
            <a:off x="2771800" y="2348880"/>
            <a:ext cx="345638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7173" name="Picture 5" descr="C:\Users\Casper\Desktop\parry-146880_1280.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45806" y="3919411"/>
            <a:ext cx="6308371" cy="250202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697619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332656"/>
            <a:ext cx="1872208" cy="794057"/>
          </a:xfrm>
        </p:spPr>
        <p:txBody>
          <a:bodyPr>
            <a:normAutofit/>
          </a:bodyPr>
          <a:lstStyle/>
          <a:p>
            <a:r>
              <a:rPr lang="tr-TR" sz="3600" dirty="0"/>
              <a:t>Hakem</a:t>
            </a:r>
          </a:p>
        </p:txBody>
      </p:sp>
      <p:pic>
        <p:nvPicPr>
          <p:cNvPr id="6146" name="Picture 2" descr="C:\Users\Casper\Desktop\eskrim-hakem-jestleri-1.pn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259632" y="1268760"/>
            <a:ext cx="6624736" cy="51845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37399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8861FDA0-A6D6-6841-8873-CBDD699CE872}"/>
              </a:ext>
            </a:extLst>
          </p:cNvPr>
          <p:cNvSpPr>
            <a:spLocks noGrp="1"/>
          </p:cNvSpPr>
          <p:nvPr>
            <p:ph sz="quarter" idx="13"/>
          </p:nvPr>
        </p:nvSpPr>
        <p:spPr>
          <a:xfrm>
            <a:off x="949306" y="746706"/>
            <a:ext cx="7245387" cy="5590086"/>
          </a:xfrm>
        </p:spPr>
        <p:txBody>
          <a:bodyPr>
            <a:normAutofit/>
          </a:bodyPr>
          <a:lstStyle/>
          <a:p>
            <a:r>
              <a:rPr lang="tr-TR" sz="2400"/>
              <a:t>https://youtu.be/DFjvz9h7KXk</a:t>
            </a:r>
          </a:p>
        </p:txBody>
      </p:sp>
    </p:spTree>
    <p:extLst>
      <p:ext uri="{BB962C8B-B14F-4D97-AF65-F5344CB8AC3E}">
        <p14:creationId xmlns:p14="http://schemas.microsoft.com/office/powerpoint/2010/main" val="3670017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İçerik Yer Tutucusu 3">
            <a:extLst>
              <a:ext uri="{FF2B5EF4-FFF2-40B4-BE49-F238E27FC236}">
                <a16:creationId xmlns:a16="http://schemas.microsoft.com/office/drawing/2014/main" id="{98DCA0E2-A9F7-2A4F-98F8-9733BE0761B7}"/>
              </a:ext>
            </a:extLst>
          </p:cNvPr>
          <p:cNvSpPr>
            <a:spLocks noGrp="1"/>
          </p:cNvSpPr>
          <p:nvPr>
            <p:ph sz="quarter" idx="14"/>
          </p:nvPr>
        </p:nvSpPr>
        <p:spPr>
          <a:xfrm>
            <a:off x="881653" y="1079576"/>
            <a:ext cx="7366235" cy="5259312"/>
          </a:xfrm>
        </p:spPr>
        <p:txBody>
          <a:bodyPr/>
          <a:lstStyle/>
          <a:p>
            <a:r>
              <a:rPr lang="tr-TR"/>
              <a:t>Kaynakça: https://www.eskrim.org.tr/tarihce-32.html</a:t>
            </a:r>
          </a:p>
        </p:txBody>
      </p:sp>
    </p:spTree>
    <p:extLst>
      <p:ext uri="{BB962C8B-B14F-4D97-AF65-F5344CB8AC3E}">
        <p14:creationId xmlns:p14="http://schemas.microsoft.com/office/powerpoint/2010/main" val="16166204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476672"/>
            <a:ext cx="4464496" cy="722049"/>
          </a:xfrm>
        </p:spPr>
        <p:txBody>
          <a:bodyPr>
            <a:normAutofit/>
          </a:bodyPr>
          <a:lstStyle/>
          <a:p>
            <a:r>
              <a:rPr lang="tr-TR" sz="3600" dirty="0" err="1"/>
              <a:t>Eskrim’in</a:t>
            </a:r>
            <a:r>
              <a:rPr lang="tr-TR" sz="3600" dirty="0"/>
              <a:t> Tarihçesi</a:t>
            </a:r>
          </a:p>
        </p:txBody>
      </p:sp>
      <p:sp>
        <p:nvSpPr>
          <p:cNvPr id="3" name="İçerik Yer Tutucusu 2"/>
          <p:cNvSpPr>
            <a:spLocks noGrp="1"/>
          </p:cNvSpPr>
          <p:nvPr>
            <p:ph idx="1"/>
          </p:nvPr>
        </p:nvSpPr>
        <p:spPr>
          <a:xfrm>
            <a:off x="683568" y="1556792"/>
            <a:ext cx="7272808" cy="4392488"/>
          </a:xfrm>
        </p:spPr>
        <p:txBody>
          <a:bodyPr/>
          <a:lstStyle/>
          <a:p>
            <a:pPr algn="just"/>
            <a:r>
              <a:rPr lang="tr-TR" dirty="0"/>
              <a:t>Kılıç kullanımı ve öğretimi milattan öncelere dayanmaktadır. Kılıç, ortaçağ şövalyelerinin savaş silahı olmasının yanı sıra farklı kültürlerde de yer edinmiştir. Kökeni düellolara dayanan eskrim sporunun temelleri Avrupa’da atılmıştır. Modern eskrim, kesici ve delici olmayan silahlarla oynanan, çeşitli kurallar çerçevesinde saldırı ve savunma esaslarına dayanan bir spordur.</a:t>
            </a:r>
          </a:p>
          <a:p>
            <a:pPr algn="just"/>
            <a:endParaRPr lang="tr-TR" dirty="0"/>
          </a:p>
          <a:p>
            <a:pPr algn="just"/>
            <a:r>
              <a:rPr lang="tr-TR" dirty="0"/>
              <a:t>1896 Yılında düzenlenen ilk olimpiyatlarda yerini alan eskrim sporunda kurallar 1913 senesinde kurulan Uluslararası Eskrim Federasyonu (FİE) tarafından düzenlenmektedir. Günümüzde resmen 126 ülkede eskrim faaliyeti yapılmaktadır.</a:t>
            </a:r>
          </a:p>
        </p:txBody>
      </p:sp>
    </p:spTree>
    <p:extLst>
      <p:ext uri="{BB962C8B-B14F-4D97-AF65-F5344CB8AC3E}">
        <p14:creationId xmlns:p14="http://schemas.microsoft.com/office/powerpoint/2010/main" val="3705594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611560" y="188640"/>
            <a:ext cx="5832648" cy="722049"/>
          </a:xfrm>
        </p:spPr>
        <p:txBody>
          <a:bodyPr>
            <a:normAutofit/>
          </a:bodyPr>
          <a:lstStyle/>
          <a:p>
            <a:r>
              <a:rPr lang="tr-TR" sz="3200" dirty="0"/>
              <a:t>Türkiye’nin Önemli Başarıları</a:t>
            </a:r>
          </a:p>
        </p:txBody>
      </p:sp>
      <p:sp>
        <p:nvSpPr>
          <p:cNvPr id="3" name="İçerik Yer Tutucusu 2"/>
          <p:cNvSpPr>
            <a:spLocks noGrp="1"/>
          </p:cNvSpPr>
          <p:nvPr>
            <p:ph idx="1"/>
          </p:nvPr>
        </p:nvSpPr>
        <p:spPr>
          <a:xfrm>
            <a:off x="395536" y="980728"/>
            <a:ext cx="8064896" cy="5256584"/>
          </a:xfrm>
        </p:spPr>
        <p:txBody>
          <a:bodyPr>
            <a:normAutofit lnSpcReduction="10000"/>
          </a:bodyPr>
          <a:lstStyle/>
          <a:p>
            <a:pPr marL="45720" indent="0" algn="just">
              <a:buNone/>
            </a:pPr>
            <a:r>
              <a:rPr lang="tr-TR" sz="2400" dirty="0">
                <a:solidFill>
                  <a:schemeClr val="tx2"/>
                </a:solidFill>
              </a:rPr>
              <a:t>  </a:t>
            </a:r>
            <a:r>
              <a:rPr lang="tr-TR" sz="1800" dirty="0">
                <a:solidFill>
                  <a:schemeClr val="tx2"/>
                </a:solidFill>
              </a:rPr>
              <a:t>Enver Balkan</a:t>
            </a:r>
          </a:p>
          <a:p>
            <a:r>
              <a:rPr lang="tr-TR" sz="1800" dirty="0"/>
              <a:t>1931 yılında Balkan Şampiyonu oldu. Kılıç dalında ilk şampiyonumuz olan Enver Balkan 1966’da öldü.</a:t>
            </a:r>
          </a:p>
          <a:p>
            <a:endParaRPr lang="tr-TR" sz="1800" dirty="0"/>
          </a:p>
          <a:p>
            <a:r>
              <a:rPr lang="tr-TR" sz="1800" dirty="0">
                <a:solidFill>
                  <a:schemeClr val="tx2"/>
                </a:solidFill>
              </a:rPr>
              <a:t>Suat </a:t>
            </a:r>
            <a:r>
              <a:rPr lang="tr-TR" sz="1800" dirty="0" err="1">
                <a:solidFill>
                  <a:schemeClr val="tx2"/>
                </a:solidFill>
              </a:rPr>
              <a:t>Aşeni</a:t>
            </a:r>
            <a:r>
              <a:rPr lang="tr-TR" sz="1800" dirty="0">
                <a:solidFill>
                  <a:schemeClr val="tx2"/>
                </a:solidFill>
              </a:rPr>
              <a:t> </a:t>
            </a:r>
            <a:r>
              <a:rPr lang="tr-TR" sz="1800" dirty="0"/>
              <a:t>ve </a:t>
            </a:r>
            <a:r>
              <a:rPr lang="tr-TR" sz="1800" dirty="0">
                <a:solidFill>
                  <a:schemeClr val="tx2"/>
                </a:solidFill>
              </a:rPr>
              <a:t>Prof. Halet Çambel </a:t>
            </a:r>
            <a:r>
              <a:rPr lang="tr-TR" sz="1800" dirty="0"/>
              <a:t>Hanımlar 1936 Berlin Olimpiyatları'na katılarak, olimpiyatlara giden ilk bayan eskrimcilerimiz olma unvanını kazandı.</a:t>
            </a:r>
          </a:p>
          <a:p>
            <a:endParaRPr lang="tr-TR" sz="1800" dirty="0"/>
          </a:p>
          <a:p>
            <a:pPr marL="45720" indent="0" algn="just">
              <a:buNone/>
            </a:pPr>
            <a:r>
              <a:rPr lang="tr-TR" sz="1800" dirty="0">
                <a:solidFill>
                  <a:schemeClr val="tx2"/>
                </a:solidFill>
              </a:rPr>
              <a:t>   İrem </a:t>
            </a:r>
            <a:r>
              <a:rPr lang="tr-TR" sz="1800" dirty="0" err="1">
                <a:solidFill>
                  <a:schemeClr val="tx2"/>
                </a:solidFill>
              </a:rPr>
              <a:t>Karamete</a:t>
            </a:r>
            <a:endParaRPr lang="tr-TR" sz="1800" dirty="0">
              <a:solidFill>
                <a:schemeClr val="tx2"/>
              </a:solidFill>
            </a:endParaRPr>
          </a:p>
          <a:p>
            <a:r>
              <a:rPr lang="tr-TR" sz="1800" dirty="0"/>
              <a:t>Prag'da düzenlenen Rio 2016 Olimpiyat Oyunları Avrupa Kalifikasyon (Eleme) Müsabakaları Bayan Flöre kategorisinde Türkiye adına yarışan İrem </a:t>
            </a:r>
            <a:r>
              <a:rPr lang="tr-TR" sz="1800" dirty="0" err="1"/>
              <a:t>Karamete</a:t>
            </a:r>
            <a:r>
              <a:rPr lang="tr-TR" sz="1800" dirty="0"/>
              <a:t>, rakiplerine ezici üstünlük sağlayarak 2'nci oldu.</a:t>
            </a:r>
          </a:p>
          <a:p>
            <a:endParaRPr lang="tr-TR" sz="1800" dirty="0"/>
          </a:p>
          <a:p>
            <a:pPr marL="45720" indent="0" algn="just">
              <a:buNone/>
            </a:pPr>
            <a:r>
              <a:rPr lang="tr-TR" sz="1800" dirty="0">
                <a:solidFill>
                  <a:schemeClr val="tx2"/>
                </a:solidFill>
              </a:rPr>
              <a:t>   İbrahim </a:t>
            </a:r>
            <a:r>
              <a:rPr lang="tr-TR" sz="1800" dirty="0" err="1">
                <a:solidFill>
                  <a:schemeClr val="tx2"/>
                </a:solidFill>
              </a:rPr>
              <a:t>Ahmed</a:t>
            </a:r>
            <a:r>
              <a:rPr lang="tr-TR" sz="1800" dirty="0">
                <a:solidFill>
                  <a:schemeClr val="tx2"/>
                </a:solidFill>
              </a:rPr>
              <a:t> Acar</a:t>
            </a:r>
          </a:p>
          <a:p>
            <a:r>
              <a:rPr lang="tr-TR" sz="1800" dirty="0"/>
              <a:t>2017 Yılında Bulgaristan'ın Filibe ketinde düzenlenen Yıldızlar ve Gençler Avrupa Eskrim Şampiyonası'nda İbrahim </a:t>
            </a:r>
            <a:r>
              <a:rPr lang="tr-TR" sz="1800" dirty="0" err="1"/>
              <a:t>Ahmed</a:t>
            </a:r>
            <a:r>
              <a:rPr lang="tr-TR" sz="1800" dirty="0"/>
              <a:t> Acar yıldızlar kategorisinde altın madalya kazanarak tarihimizdeki en önemli başarının altına imza attı.</a:t>
            </a:r>
          </a:p>
        </p:txBody>
      </p:sp>
    </p:spTree>
    <p:extLst>
      <p:ext uri="{BB962C8B-B14F-4D97-AF65-F5344CB8AC3E}">
        <p14:creationId xmlns:p14="http://schemas.microsoft.com/office/powerpoint/2010/main" val="1379305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476673"/>
            <a:ext cx="4320480" cy="648071"/>
          </a:xfrm>
        </p:spPr>
        <p:txBody>
          <a:bodyPr>
            <a:normAutofit fontScale="90000"/>
          </a:bodyPr>
          <a:lstStyle/>
          <a:p>
            <a:r>
              <a:rPr lang="tr-TR" dirty="0"/>
              <a:t>Eskrim Malzemeleri</a:t>
            </a:r>
          </a:p>
        </p:txBody>
      </p:sp>
      <p:pic>
        <p:nvPicPr>
          <p:cNvPr id="5122" name="Picture 2" descr="C:\Users\Casper\Desktop\eskrim-ceket-150x150.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564" y="1700808"/>
            <a:ext cx="1440160" cy="1440160"/>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C:\Users\Casper\Desktop\eskrim-alt-150x15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493471" y="1696064"/>
            <a:ext cx="1444904" cy="1444904"/>
          </a:xfrm>
          <a:prstGeom prst="rect">
            <a:avLst/>
          </a:prstGeom>
          <a:noFill/>
          <a:extLst>
            <a:ext uri="{909E8E84-426E-40DD-AFC4-6F175D3DCCD1}">
              <a14:hiddenFill xmlns:a14="http://schemas.microsoft.com/office/drawing/2010/main">
                <a:solidFill>
                  <a:srgbClr val="FFFFFF"/>
                </a:solidFill>
              </a14:hiddenFill>
            </a:ext>
          </a:extLst>
        </p:spPr>
      </p:pic>
      <p:pic>
        <p:nvPicPr>
          <p:cNvPr id="5124" name="Picture 4" descr="C:\Users\Casper\Desktop\eskrim-plasteron-150x150.jp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83968" y="1663472"/>
            <a:ext cx="1458828" cy="1458828"/>
          </a:xfrm>
          <a:prstGeom prst="rect">
            <a:avLst/>
          </a:prstGeom>
          <a:noFill/>
          <a:extLst>
            <a:ext uri="{909E8E84-426E-40DD-AFC4-6F175D3DCCD1}">
              <a14:hiddenFill xmlns:a14="http://schemas.microsoft.com/office/drawing/2010/main">
                <a:solidFill>
                  <a:srgbClr val="FFFFFF"/>
                </a:solidFill>
              </a14:hiddenFill>
            </a:ext>
          </a:extLst>
        </p:spPr>
      </p:pic>
      <p:pic>
        <p:nvPicPr>
          <p:cNvPr id="5127" name="Picture 7" descr="C:\Users\Casper\Desktop\eskrim-eldiveni-150x150.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102698" y="1663472"/>
            <a:ext cx="1440160" cy="1440160"/>
          </a:xfrm>
          <a:prstGeom prst="rect">
            <a:avLst/>
          </a:prstGeom>
          <a:noFill/>
          <a:extLst>
            <a:ext uri="{909E8E84-426E-40DD-AFC4-6F175D3DCCD1}">
              <a14:hiddenFill xmlns:a14="http://schemas.microsoft.com/office/drawing/2010/main">
                <a:solidFill>
                  <a:srgbClr val="FFFFFF"/>
                </a:solidFill>
              </a14:hiddenFill>
            </a:ext>
          </a:extLst>
        </p:spPr>
      </p:pic>
      <p:pic>
        <p:nvPicPr>
          <p:cNvPr id="5128" name="Picture 8" descr="C:\Users\Casper\Desktop\images (2).jp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37350" y="3861048"/>
            <a:ext cx="3911114" cy="2232248"/>
          </a:xfrm>
          <a:prstGeom prst="rect">
            <a:avLst/>
          </a:prstGeom>
          <a:noFill/>
          <a:extLst>
            <a:ext uri="{909E8E84-426E-40DD-AFC4-6F175D3DCCD1}">
              <a14:hiddenFill xmlns:a14="http://schemas.microsoft.com/office/drawing/2010/main">
                <a:solidFill>
                  <a:srgbClr val="FFFFFF"/>
                </a:solidFill>
              </a14:hiddenFill>
            </a:ext>
          </a:extLst>
        </p:spPr>
      </p:pic>
      <p:pic>
        <p:nvPicPr>
          <p:cNvPr id="5129" name="Picture 9" descr="C:\Users\Casper\Desktop\indir.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7564" y="3861048"/>
            <a:ext cx="1720592" cy="1440052"/>
          </a:xfrm>
          <a:prstGeom prst="rect">
            <a:avLst/>
          </a:prstGeom>
          <a:noFill/>
          <a:extLst>
            <a:ext uri="{909E8E84-426E-40DD-AFC4-6F175D3DCCD1}">
              <a14:hiddenFill xmlns:a14="http://schemas.microsoft.com/office/drawing/2010/main">
                <a:solidFill>
                  <a:srgbClr val="FFFFFF"/>
                </a:solidFill>
              </a14:hiddenFill>
            </a:ext>
          </a:extLst>
        </p:spPr>
      </p:pic>
      <p:pic>
        <p:nvPicPr>
          <p:cNvPr id="5130" name="Picture 10" descr="C:\Users\Casper\Desktop\indir (1).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915817" y="3824990"/>
            <a:ext cx="1512168" cy="1512168"/>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647564" y="3156279"/>
            <a:ext cx="1656184" cy="338554"/>
          </a:xfrm>
          <a:prstGeom prst="rect">
            <a:avLst/>
          </a:prstGeom>
          <a:noFill/>
        </p:spPr>
        <p:txBody>
          <a:bodyPr wrap="square" rtlCol="0">
            <a:spAutoFit/>
          </a:bodyPr>
          <a:lstStyle/>
          <a:p>
            <a:pPr algn="ctr"/>
            <a:r>
              <a:rPr lang="tr-TR" sz="1600" dirty="0"/>
              <a:t>Eskrim Ceketi</a:t>
            </a:r>
          </a:p>
        </p:txBody>
      </p:sp>
      <p:sp>
        <p:nvSpPr>
          <p:cNvPr id="5" name="Metin kutusu 4"/>
          <p:cNvSpPr txBox="1"/>
          <p:nvPr/>
        </p:nvSpPr>
        <p:spPr>
          <a:xfrm>
            <a:off x="2493471" y="3129444"/>
            <a:ext cx="1444904" cy="338554"/>
          </a:xfrm>
          <a:prstGeom prst="rect">
            <a:avLst/>
          </a:prstGeom>
          <a:noFill/>
        </p:spPr>
        <p:txBody>
          <a:bodyPr wrap="square" rtlCol="0">
            <a:spAutoFit/>
          </a:bodyPr>
          <a:lstStyle/>
          <a:p>
            <a:pPr algn="ctr"/>
            <a:r>
              <a:rPr lang="tr-TR" sz="1600" dirty="0"/>
              <a:t>Pantolon</a:t>
            </a:r>
          </a:p>
        </p:txBody>
      </p:sp>
      <p:sp>
        <p:nvSpPr>
          <p:cNvPr id="6" name="Metin kutusu 5"/>
          <p:cNvSpPr txBox="1"/>
          <p:nvPr/>
        </p:nvSpPr>
        <p:spPr>
          <a:xfrm>
            <a:off x="4283968" y="3103632"/>
            <a:ext cx="1458828" cy="338554"/>
          </a:xfrm>
          <a:prstGeom prst="rect">
            <a:avLst/>
          </a:prstGeom>
          <a:noFill/>
        </p:spPr>
        <p:txBody>
          <a:bodyPr wrap="square" rtlCol="0">
            <a:spAutoFit/>
          </a:bodyPr>
          <a:lstStyle/>
          <a:p>
            <a:pPr algn="ctr"/>
            <a:r>
              <a:rPr lang="tr-TR" sz="1600" dirty="0" err="1"/>
              <a:t>Plasteron</a:t>
            </a:r>
            <a:endParaRPr lang="tr-TR" sz="1600" dirty="0"/>
          </a:p>
        </p:txBody>
      </p:sp>
      <p:sp>
        <p:nvSpPr>
          <p:cNvPr id="7" name="Metin kutusu 6"/>
          <p:cNvSpPr txBox="1"/>
          <p:nvPr/>
        </p:nvSpPr>
        <p:spPr>
          <a:xfrm>
            <a:off x="6102699" y="3129444"/>
            <a:ext cx="1440159" cy="369332"/>
          </a:xfrm>
          <a:prstGeom prst="rect">
            <a:avLst/>
          </a:prstGeom>
          <a:noFill/>
        </p:spPr>
        <p:txBody>
          <a:bodyPr wrap="square" rtlCol="0">
            <a:spAutoFit/>
          </a:bodyPr>
          <a:lstStyle/>
          <a:p>
            <a:pPr algn="ctr"/>
            <a:r>
              <a:rPr lang="tr-TR" dirty="0"/>
              <a:t>Eldiven</a:t>
            </a:r>
          </a:p>
        </p:txBody>
      </p:sp>
      <p:sp>
        <p:nvSpPr>
          <p:cNvPr id="8" name="Metin kutusu 7"/>
          <p:cNvSpPr txBox="1"/>
          <p:nvPr/>
        </p:nvSpPr>
        <p:spPr>
          <a:xfrm>
            <a:off x="755576" y="5301100"/>
            <a:ext cx="1720592" cy="338554"/>
          </a:xfrm>
          <a:prstGeom prst="rect">
            <a:avLst/>
          </a:prstGeom>
          <a:noFill/>
        </p:spPr>
        <p:txBody>
          <a:bodyPr wrap="square" rtlCol="0">
            <a:spAutoFit/>
          </a:bodyPr>
          <a:lstStyle/>
          <a:p>
            <a:pPr algn="ctr"/>
            <a:r>
              <a:rPr lang="tr-TR" sz="1600" dirty="0"/>
              <a:t>Kask</a:t>
            </a:r>
          </a:p>
        </p:txBody>
      </p:sp>
      <p:sp>
        <p:nvSpPr>
          <p:cNvPr id="9" name="Metin kutusu 8"/>
          <p:cNvSpPr txBox="1"/>
          <p:nvPr/>
        </p:nvSpPr>
        <p:spPr>
          <a:xfrm>
            <a:off x="2905232" y="5337158"/>
            <a:ext cx="1522753" cy="338554"/>
          </a:xfrm>
          <a:prstGeom prst="rect">
            <a:avLst/>
          </a:prstGeom>
          <a:noFill/>
        </p:spPr>
        <p:txBody>
          <a:bodyPr wrap="square" rtlCol="0">
            <a:spAutoFit/>
          </a:bodyPr>
          <a:lstStyle/>
          <a:p>
            <a:pPr algn="ctr"/>
            <a:r>
              <a:rPr lang="tr-TR" sz="1600" dirty="0"/>
              <a:t>Elektrikli Yelek</a:t>
            </a:r>
          </a:p>
        </p:txBody>
      </p:sp>
    </p:spTree>
    <p:extLst>
      <p:ext uri="{BB962C8B-B14F-4D97-AF65-F5344CB8AC3E}">
        <p14:creationId xmlns:p14="http://schemas.microsoft.com/office/powerpoint/2010/main" val="29911291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404664"/>
            <a:ext cx="2808312" cy="637964"/>
          </a:xfrm>
        </p:spPr>
        <p:txBody>
          <a:bodyPr>
            <a:noAutofit/>
          </a:bodyPr>
          <a:lstStyle/>
          <a:p>
            <a:r>
              <a:rPr lang="tr-TR" sz="3600" dirty="0"/>
              <a:t>Kılıç Branşı</a:t>
            </a:r>
          </a:p>
        </p:txBody>
      </p:sp>
      <p:sp>
        <p:nvSpPr>
          <p:cNvPr id="3" name="İçerik Yer Tutucusu 2"/>
          <p:cNvSpPr>
            <a:spLocks noGrp="1"/>
          </p:cNvSpPr>
          <p:nvPr>
            <p:ph idx="1"/>
          </p:nvPr>
        </p:nvSpPr>
        <p:spPr>
          <a:xfrm>
            <a:off x="611560" y="1268760"/>
            <a:ext cx="4752528" cy="3816424"/>
          </a:xfrm>
        </p:spPr>
        <p:txBody>
          <a:bodyPr>
            <a:normAutofit lnSpcReduction="10000"/>
          </a:bodyPr>
          <a:lstStyle/>
          <a:p>
            <a:pPr marL="45720" indent="0">
              <a:buNone/>
            </a:pPr>
            <a:endParaRPr lang="tr-TR" dirty="0"/>
          </a:p>
          <a:p>
            <a:pPr algn="just"/>
            <a:r>
              <a:rPr lang="tr-TR" dirty="0"/>
              <a:t> Kılıç kesme ve dürtüş silahıdır.</a:t>
            </a:r>
          </a:p>
          <a:p>
            <a:pPr algn="just"/>
            <a:endParaRPr lang="tr-TR" dirty="0"/>
          </a:p>
          <a:p>
            <a:pPr algn="just"/>
            <a:r>
              <a:rPr lang="tr-TR" dirty="0"/>
              <a:t>Sayı kararı verilirken atak üstünlüğüne dikkat edilir.</a:t>
            </a:r>
          </a:p>
          <a:p>
            <a:pPr algn="just"/>
            <a:endParaRPr lang="tr-TR" dirty="0"/>
          </a:p>
          <a:p>
            <a:pPr algn="just"/>
            <a:r>
              <a:rPr lang="tr-TR" dirty="0"/>
              <a:t> Kılıç silahının ağırlığı 500 gramdır. Toplam uzunluğu en çok 105 cm’dir. </a:t>
            </a:r>
          </a:p>
          <a:p>
            <a:pPr algn="just"/>
            <a:endParaRPr lang="tr-TR" dirty="0"/>
          </a:p>
          <a:p>
            <a:pPr algn="just"/>
            <a:r>
              <a:rPr lang="tr-TR" dirty="0"/>
              <a:t>Geçerli tuş alanını ayırt edebilmek için eskrim elbisesi üzerine, dış yüzeyi iletken olan metalik bir yelek giyilir.</a:t>
            </a:r>
          </a:p>
        </p:txBody>
      </p:sp>
      <p:sp>
        <p:nvSpPr>
          <p:cNvPr id="5" name="Metin kutusu 4"/>
          <p:cNvSpPr txBox="1"/>
          <p:nvPr/>
        </p:nvSpPr>
        <p:spPr>
          <a:xfrm>
            <a:off x="6300192" y="3879082"/>
            <a:ext cx="2143727" cy="584775"/>
          </a:xfrm>
          <a:prstGeom prst="rect">
            <a:avLst/>
          </a:prstGeom>
          <a:noFill/>
        </p:spPr>
        <p:txBody>
          <a:bodyPr wrap="square" rtlCol="0">
            <a:spAutoFit/>
          </a:bodyPr>
          <a:lstStyle/>
          <a:p>
            <a:pPr algn="ctr"/>
            <a:r>
              <a:rPr lang="tr-TR" sz="1400" dirty="0"/>
              <a:t>Geçerli Bölgeler</a:t>
            </a:r>
          </a:p>
          <a:p>
            <a:endParaRPr lang="tr-TR" dirty="0"/>
          </a:p>
        </p:txBody>
      </p:sp>
      <p:pic>
        <p:nvPicPr>
          <p:cNvPr id="1030" name="Picture 6" descr="C:\Users\Casper\Desktop\350px-Fencing_saber_valid_surfaces.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77679" y="1196752"/>
            <a:ext cx="2788752" cy="25497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92022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260648"/>
            <a:ext cx="2808312" cy="794057"/>
          </a:xfrm>
        </p:spPr>
        <p:txBody>
          <a:bodyPr>
            <a:normAutofit/>
          </a:bodyPr>
          <a:lstStyle/>
          <a:p>
            <a:r>
              <a:rPr lang="tr-TR" sz="3600" dirty="0"/>
              <a:t>Epe Branşı</a:t>
            </a:r>
          </a:p>
        </p:txBody>
      </p:sp>
      <p:sp>
        <p:nvSpPr>
          <p:cNvPr id="7" name="İçerik Yer Tutucusu 6"/>
          <p:cNvSpPr>
            <a:spLocks noGrp="1"/>
          </p:cNvSpPr>
          <p:nvPr>
            <p:ph idx="1"/>
          </p:nvPr>
        </p:nvSpPr>
        <p:spPr>
          <a:xfrm>
            <a:off x="539552" y="1340768"/>
            <a:ext cx="5256584" cy="4896544"/>
          </a:xfrm>
        </p:spPr>
        <p:txBody>
          <a:bodyPr>
            <a:noAutofit/>
          </a:bodyPr>
          <a:lstStyle/>
          <a:p>
            <a:r>
              <a:rPr lang="tr-TR" dirty="0"/>
              <a:t>Dürtüş silahıdır. Dürtüşün geçerli olabilmesi için  750 gramlık basınç uygulanması gerekir.</a:t>
            </a:r>
          </a:p>
          <a:p>
            <a:endParaRPr lang="tr-TR" dirty="0"/>
          </a:p>
          <a:p>
            <a:r>
              <a:rPr lang="tr-TR" dirty="0"/>
              <a:t>Sayıyı ilk dürtüş yapan taraf alır. Atak üstünlüğü yoktur.</a:t>
            </a:r>
          </a:p>
          <a:p>
            <a:endParaRPr lang="tr-TR" dirty="0"/>
          </a:p>
          <a:p>
            <a:r>
              <a:rPr lang="tr-TR" dirty="0"/>
              <a:t>Düello silahı olarak kullanılan ‘‘</a:t>
            </a:r>
            <a:r>
              <a:rPr lang="tr-TR" dirty="0" err="1"/>
              <a:t>rapier</a:t>
            </a:r>
            <a:r>
              <a:rPr lang="tr-TR" dirty="0"/>
              <a:t>’’den türemiştir.</a:t>
            </a:r>
          </a:p>
          <a:p>
            <a:endParaRPr lang="tr-TR" dirty="0"/>
          </a:p>
          <a:p>
            <a:r>
              <a:rPr lang="tr-TR" dirty="0"/>
              <a:t>Tası flöreye göre geniş, ucunda düğme mekanizması bulunan bir silahtır.</a:t>
            </a:r>
          </a:p>
          <a:p>
            <a:endParaRPr lang="tr-TR" dirty="0"/>
          </a:p>
          <a:p>
            <a:r>
              <a:rPr lang="tr-TR" dirty="0"/>
              <a:t>Uzunluğu 110cm</a:t>
            </a:r>
          </a:p>
          <a:p>
            <a:endParaRPr lang="tr-TR" dirty="0"/>
          </a:p>
          <a:p>
            <a:endParaRPr lang="tr-TR" dirty="0"/>
          </a:p>
          <a:p>
            <a:pPr marL="45720" indent="0">
              <a:buNone/>
            </a:pPr>
            <a:endParaRPr lang="tr-TR" dirty="0"/>
          </a:p>
          <a:p>
            <a:endParaRPr lang="tr-TR" dirty="0"/>
          </a:p>
        </p:txBody>
      </p:sp>
      <p:sp>
        <p:nvSpPr>
          <p:cNvPr id="3" name="Metin kutusu 2"/>
          <p:cNvSpPr txBox="1"/>
          <p:nvPr/>
        </p:nvSpPr>
        <p:spPr>
          <a:xfrm>
            <a:off x="6480212" y="4014417"/>
            <a:ext cx="1872208" cy="307777"/>
          </a:xfrm>
          <a:prstGeom prst="rect">
            <a:avLst/>
          </a:prstGeom>
          <a:noFill/>
        </p:spPr>
        <p:txBody>
          <a:bodyPr wrap="square" rtlCol="0">
            <a:spAutoFit/>
          </a:bodyPr>
          <a:lstStyle/>
          <a:p>
            <a:pPr algn="ctr"/>
            <a:r>
              <a:rPr lang="tr-TR" sz="1400" dirty="0"/>
              <a:t>Geçerli bölge</a:t>
            </a:r>
          </a:p>
        </p:txBody>
      </p:sp>
      <p:pic>
        <p:nvPicPr>
          <p:cNvPr id="2052" name="Picture 4" descr="C:\Users\Casper\Desktop\300px-Fencing_epee_valid_surfaces.svg.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43879" y="1440829"/>
            <a:ext cx="2544874" cy="232431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07333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260648"/>
            <a:ext cx="2808312" cy="794057"/>
          </a:xfrm>
        </p:spPr>
        <p:txBody>
          <a:bodyPr>
            <a:normAutofit/>
          </a:bodyPr>
          <a:lstStyle/>
          <a:p>
            <a:r>
              <a:rPr lang="tr-TR" sz="3600" dirty="0"/>
              <a:t>Flöre Branşı</a:t>
            </a:r>
          </a:p>
        </p:txBody>
      </p:sp>
      <p:sp>
        <p:nvSpPr>
          <p:cNvPr id="7" name="İçerik Yer Tutucusu 6"/>
          <p:cNvSpPr>
            <a:spLocks noGrp="1"/>
          </p:cNvSpPr>
          <p:nvPr>
            <p:ph idx="1"/>
          </p:nvPr>
        </p:nvSpPr>
        <p:spPr>
          <a:xfrm>
            <a:off x="539552" y="1340768"/>
            <a:ext cx="4824536" cy="4104456"/>
          </a:xfrm>
        </p:spPr>
        <p:txBody>
          <a:bodyPr/>
          <a:lstStyle/>
          <a:p>
            <a:r>
              <a:rPr lang="tr-TR" dirty="0"/>
              <a:t>Dürtüş silahıdır. Dürtüşün geçerli olabilmesi için  500 gramlık basınç uygulanması gerekir.</a:t>
            </a:r>
          </a:p>
          <a:p>
            <a:endParaRPr lang="tr-TR" dirty="0"/>
          </a:p>
          <a:p>
            <a:r>
              <a:rPr lang="tr-TR" dirty="0"/>
              <a:t>Tası epeye göre küçük, ucunda düğme mekanizması bulunan bir silahtır.</a:t>
            </a:r>
          </a:p>
          <a:p>
            <a:endParaRPr lang="tr-TR" dirty="0"/>
          </a:p>
          <a:p>
            <a:r>
              <a:rPr lang="tr-TR" dirty="0"/>
              <a:t>Sayı kararı verilirken atak üstünlüğüne bakılır.</a:t>
            </a:r>
          </a:p>
          <a:p>
            <a:endParaRPr lang="tr-TR" dirty="0"/>
          </a:p>
          <a:p>
            <a:r>
              <a:rPr lang="tr-TR" dirty="0"/>
              <a:t>Uzunluğu 110 cm</a:t>
            </a:r>
          </a:p>
          <a:p>
            <a:endParaRPr lang="tr-TR" dirty="0"/>
          </a:p>
          <a:p>
            <a:endParaRPr lang="tr-TR" dirty="0"/>
          </a:p>
        </p:txBody>
      </p:sp>
      <p:sp>
        <p:nvSpPr>
          <p:cNvPr id="9" name="Metin kutusu 8"/>
          <p:cNvSpPr txBox="1"/>
          <p:nvPr/>
        </p:nvSpPr>
        <p:spPr>
          <a:xfrm>
            <a:off x="6402978" y="3860528"/>
            <a:ext cx="1872208" cy="307777"/>
          </a:xfrm>
          <a:prstGeom prst="rect">
            <a:avLst/>
          </a:prstGeom>
          <a:noFill/>
        </p:spPr>
        <p:txBody>
          <a:bodyPr wrap="square" rtlCol="0">
            <a:spAutoFit/>
          </a:bodyPr>
          <a:lstStyle/>
          <a:p>
            <a:pPr algn="ctr"/>
            <a:r>
              <a:rPr lang="tr-TR" sz="1400" dirty="0"/>
              <a:t>Geçerli bölge</a:t>
            </a:r>
          </a:p>
        </p:txBody>
      </p:sp>
      <p:pic>
        <p:nvPicPr>
          <p:cNvPr id="3075" name="Picture 3" descr="C:\Users\Casper\Desktop\1200px-Fencing_foil_valid_surfaces.svg.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955509" y="1330896"/>
            <a:ext cx="2767146" cy="25296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1762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27584" y="404665"/>
            <a:ext cx="4608512" cy="720080"/>
          </a:xfrm>
        </p:spPr>
        <p:txBody>
          <a:bodyPr>
            <a:noAutofit/>
          </a:bodyPr>
          <a:lstStyle/>
          <a:p>
            <a:r>
              <a:rPr lang="tr-TR" sz="3600" dirty="0"/>
              <a:t>Eskrim Saha Ölçüleri</a:t>
            </a:r>
          </a:p>
        </p:txBody>
      </p:sp>
      <p:pic>
        <p:nvPicPr>
          <p:cNvPr id="4098" name="Picture 2" descr="C:\Users\Casper\Desktop\eskrim_pist_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5576" y="2348880"/>
            <a:ext cx="7272808" cy="3528392"/>
          </a:xfrm>
          <a:prstGeom prst="rect">
            <a:avLst/>
          </a:prstGeom>
          <a:noFill/>
          <a:extLst>
            <a:ext uri="{909E8E84-426E-40DD-AFC4-6F175D3DCCD1}">
              <a14:hiddenFill xmlns:a14="http://schemas.microsoft.com/office/drawing/2010/main">
                <a:solidFill>
                  <a:srgbClr val="FFFFFF"/>
                </a:solidFill>
              </a14:hiddenFill>
            </a:ext>
          </a:extLst>
        </p:spPr>
      </p:pic>
      <p:sp>
        <p:nvSpPr>
          <p:cNvPr id="4" name="Metin kutusu 3"/>
          <p:cNvSpPr txBox="1"/>
          <p:nvPr/>
        </p:nvSpPr>
        <p:spPr>
          <a:xfrm>
            <a:off x="755576" y="1340768"/>
            <a:ext cx="5112568" cy="400110"/>
          </a:xfrm>
          <a:prstGeom prst="rect">
            <a:avLst/>
          </a:prstGeom>
          <a:noFill/>
        </p:spPr>
        <p:txBody>
          <a:bodyPr wrap="square" rtlCol="0">
            <a:spAutoFit/>
          </a:bodyPr>
          <a:lstStyle/>
          <a:p>
            <a:r>
              <a:rPr lang="tr-TR" sz="2000" dirty="0"/>
              <a:t>Eskrim 14m uzunluğunda bir pistte oynanır.</a:t>
            </a:r>
          </a:p>
        </p:txBody>
      </p:sp>
    </p:spTree>
    <p:extLst>
      <p:ext uri="{BB962C8B-B14F-4D97-AF65-F5344CB8AC3E}">
        <p14:creationId xmlns:p14="http://schemas.microsoft.com/office/powerpoint/2010/main" val="14323858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99592" y="404664"/>
            <a:ext cx="4176464" cy="794057"/>
          </a:xfrm>
        </p:spPr>
        <p:txBody>
          <a:bodyPr>
            <a:normAutofit/>
          </a:bodyPr>
          <a:lstStyle/>
          <a:p>
            <a:r>
              <a:rPr lang="tr-TR" sz="3600" dirty="0"/>
              <a:t>Eskrim Turnuvası</a:t>
            </a:r>
          </a:p>
        </p:txBody>
      </p:sp>
      <p:sp>
        <p:nvSpPr>
          <p:cNvPr id="3" name="İçerik Yer Tutucusu 2"/>
          <p:cNvSpPr>
            <a:spLocks noGrp="1"/>
          </p:cNvSpPr>
          <p:nvPr>
            <p:ph idx="1"/>
          </p:nvPr>
        </p:nvSpPr>
        <p:spPr>
          <a:xfrm>
            <a:off x="755576" y="1484784"/>
            <a:ext cx="7531224" cy="4763663"/>
          </a:xfrm>
        </p:spPr>
        <p:txBody>
          <a:bodyPr/>
          <a:lstStyle/>
          <a:p>
            <a:endParaRPr lang="tr-TR" dirty="0"/>
          </a:p>
          <a:p>
            <a:r>
              <a:rPr lang="tr-TR" dirty="0"/>
              <a:t>Turnuvalarda pul ve eleme maçları oynanır.</a:t>
            </a:r>
          </a:p>
          <a:p>
            <a:endParaRPr lang="tr-TR" dirty="0"/>
          </a:p>
          <a:p>
            <a:r>
              <a:rPr lang="tr-TR" dirty="0" err="1"/>
              <a:t>Puller</a:t>
            </a:r>
            <a:r>
              <a:rPr lang="tr-TR" dirty="0"/>
              <a:t> 6-7 kişiden oluşan gruplardır. Pul işinde herkes birbiri ile oynar. Pul maçları 5 tuş sayısı ve 3 dakika oynanır.</a:t>
            </a:r>
          </a:p>
          <a:p>
            <a:endParaRPr lang="tr-TR" dirty="0"/>
          </a:p>
          <a:p>
            <a:r>
              <a:rPr lang="tr-TR" dirty="0" err="1"/>
              <a:t>Pullerden</a:t>
            </a:r>
            <a:r>
              <a:rPr lang="tr-TR" dirty="0"/>
              <a:t> sonra eskrimciler sıralanır, direkt eleme tablosuna yerleşirler. Tablodaki maçlar 15 sayıya ulaşınca biter ve 9 dakika sürer.</a:t>
            </a:r>
          </a:p>
          <a:p>
            <a:endParaRPr lang="tr-TR" dirty="0"/>
          </a:p>
        </p:txBody>
      </p:sp>
    </p:spTree>
    <p:extLst>
      <p:ext uri="{BB962C8B-B14F-4D97-AF65-F5344CB8AC3E}">
        <p14:creationId xmlns:p14="http://schemas.microsoft.com/office/powerpoint/2010/main" val="24394907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erspektif">
  <a:themeElements>
    <a:clrScheme name="Perspektif">
      <a:dk1>
        <a:sysClr val="windowText" lastClr="000000"/>
      </a:dk1>
      <a:lt1>
        <a:sysClr val="window" lastClr="FFFFFF"/>
      </a:lt1>
      <a:dk2>
        <a:srgbClr val="283138"/>
      </a:dk2>
      <a:lt2>
        <a:srgbClr val="FF8600"/>
      </a:lt2>
      <a:accent1>
        <a:srgbClr val="838D9B"/>
      </a:accent1>
      <a:accent2>
        <a:srgbClr val="D2610C"/>
      </a:accent2>
      <a:accent3>
        <a:srgbClr val="80716A"/>
      </a:accent3>
      <a:accent4>
        <a:srgbClr val="94147C"/>
      </a:accent4>
      <a:accent5>
        <a:srgbClr val="5D5AD2"/>
      </a:accent5>
      <a:accent6>
        <a:srgbClr val="6F6C7D"/>
      </a:accent6>
      <a:hlink>
        <a:srgbClr val="6187E3"/>
      </a:hlink>
      <a:folHlink>
        <a:srgbClr val="7B8EB8"/>
      </a:folHlink>
    </a:clrScheme>
    <a:fontScheme name="Ofis Klasik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erspektif">
      <a:fillStyleLst>
        <a:solidFill>
          <a:schemeClr val="phClr"/>
        </a:solidFill>
        <a:gradFill rotWithShape="1">
          <a:gsLst>
            <a:gs pos="0">
              <a:schemeClr val="phClr">
                <a:tint val="50000"/>
                <a:alpha val="100000"/>
                <a:satMod val="160000"/>
                <a:lumMod val="105000"/>
              </a:schemeClr>
            </a:gs>
            <a:gs pos="41000">
              <a:schemeClr val="phClr">
                <a:tint val="57000"/>
                <a:satMod val="180000"/>
                <a:lumMod val="99000"/>
              </a:schemeClr>
            </a:gs>
            <a:gs pos="100000">
              <a:schemeClr val="phClr">
                <a:tint val="80000"/>
                <a:satMod val="200000"/>
                <a:lumMod val="104000"/>
              </a:schemeClr>
            </a:gs>
          </a:gsLst>
          <a:lin ang="5400000" scaled="1"/>
        </a:gradFill>
        <a:gradFill rotWithShape="1">
          <a:gsLst>
            <a:gs pos="0">
              <a:schemeClr val="phClr">
                <a:tint val="96000"/>
                <a:satMod val="130000"/>
                <a:lumMod val="114000"/>
              </a:schemeClr>
            </a:gs>
            <a:gs pos="60000">
              <a:schemeClr val="phClr">
                <a:tint val="100000"/>
                <a:satMod val="106000"/>
                <a:lumMod val="110000"/>
              </a:schemeClr>
            </a:gs>
            <a:gs pos="100000">
              <a:schemeClr val="phClr"/>
            </a:gs>
          </a:gsLst>
          <a:lin ang="5400000" scaled="0"/>
        </a:gradFill>
      </a:fillStyleLst>
      <a:lnStyleLst>
        <a:ln w="12700" cap="flat" cmpd="sng" algn="ctr">
          <a:solidFill>
            <a:schemeClr val="phClr"/>
          </a:solidFill>
          <a:prstDash val="solid"/>
        </a:ln>
        <a:ln w="19050" cap="flat" cmpd="sng" algn="ctr">
          <a:solidFill>
            <a:schemeClr val="phClr"/>
          </a:solidFill>
          <a:prstDash val="solid"/>
        </a:ln>
        <a:ln w="28575" cap="flat" cmpd="sng" algn="ctr">
          <a:solidFill>
            <a:schemeClr val="phClr"/>
          </a:solidFill>
          <a:prstDash val="solid"/>
        </a:ln>
      </a:lnStyleLst>
      <a:effectStyleLst>
        <a:effectStyle>
          <a:effectLst>
            <a:outerShdw blurRad="50800" dist="38100" dir="5400000" rotWithShape="0">
              <a:srgbClr val="000000">
                <a:alpha val="28000"/>
              </a:srgbClr>
            </a:outerShdw>
          </a:effectLst>
        </a:effectStyle>
        <a:effectStyle>
          <a:effectLst>
            <a:outerShdw blurRad="47625" dist="38100" dir="5400000" sy="98000" rotWithShape="0">
              <a:srgbClr val="000000">
                <a:alpha val="48000"/>
              </a:srgbClr>
            </a:outerShdw>
          </a:effectLst>
          <a:scene3d>
            <a:camera prst="orthographicFront">
              <a:rot lat="0" lon="0" rev="0"/>
            </a:camera>
            <a:lightRig rig="twoPt" dir="br">
              <a:rot lat="0" lon="0" rev="8700000"/>
            </a:lightRig>
          </a:scene3d>
          <a:sp3d prstMaterial="matte">
            <a:bevelT w="25400" h="53975"/>
          </a:sp3d>
        </a:effectStyle>
        <a:effectStyle>
          <a:effectLst>
            <a:reflection blurRad="12700" stA="24000" endPos="28000" dist="50800" dir="5400000" sy="-100000" rotWithShape="0"/>
          </a:effectLst>
          <a:scene3d>
            <a:camera prst="orthographicFront">
              <a:rot lat="0" lon="0" rev="0"/>
            </a:camera>
            <a:lightRig rig="threePt" dir="t">
              <a:rot lat="0" lon="0" rev="4800000"/>
            </a:lightRig>
          </a:scene3d>
          <a:sp3d>
            <a:bevelT w="69850" h="31750"/>
          </a:sp3d>
        </a:effectStyle>
      </a:effectStyleLst>
      <a:bgFillStyleLst>
        <a:solidFill>
          <a:schemeClr val="phClr"/>
        </a:solidFill>
        <a:gradFill rotWithShape="1">
          <a:gsLst>
            <a:gs pos="0">
              <a:schemeClr val="phClr">
                <a:tint val="100000"/>
                <a:shade val="80000"/>
                <a:satMod val="100000"/>
                <a:lumMod val="100000"/>
              </a:schemeClr>
            </a:gs>
            <a:gs pos="65000">
              <a:schemeClr val="phClr">
                <a:tint val="100000"/>
                <a:shade val="95000"/>
                <a:satMod val="100000"/>
                <a:lumMod val="100000"/>
              </a:schemeClr>
            </a:gs>
            <a:gs pos="100000">
              <a:schemeClr val="phClr">
                <a:tint val="88000"/>
                <a:shade val="100000"/>
                <a:satMod val="400000"/>
                <a:lumMod val="100000"/>
              </a:schemeClr>
            </a:gs>
          </a:gsLst>
          <a:lin ang="5400000" scaled="0"/>
        </a:gradFill>
        <a:blipFill rotWithShape="1">
          <a:blip xmlns:r="http://schemas.openxmlformats.org/officeDocument/2006/relationships" r:embed="rId1">
            <a:duotone>
              <a:schemeClr val="phClr">
                <a:tint val="95000"/>
                <a:satMod val="90000"/>
              </a:schemeClr>
              <a:schemeClr val="phClr">
                <a:shade val="92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Perspective</Template>
  <TotalTime>185</TotalTime>
  <Words>392</Words>
  <Application>Microsoft Office PowerPoint</Application>
  <PresentationFormat>Ekran Gösterisi (4:3)</PresentationFormat>
  <Paragraphs>79</Paragraphs>
  <Slides>12</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12</vt:i4>
      </vt:variant>
    </vt:vector>
  </HeadingPairs>
  <TitlesOfParts>
    <vt:vector size="15" baseType="lpstr">
      <vt:lpstr>Arial</vt:lpstr>
      <vt:lpstr>Wingdings</vt:lpstr>
      <vt:lpstr>Perspektif</vt:lpstr>
      <vt:lpstr>Eskrim </vt:lpstr>
      <vt:lpstr>Eskrim’in Tarihçesi</vt:lpstr>
      <vt:lpstr>Türkiye’nin Önemli Başarıları</vt:lpstr>
      <vt:lpstr>Eskrim Malzemeleri</vt:lpstr>
      <vt:lpstr>Kılıç Branşı</vt:lpstr>
      <vt:lpstr>Epe Branşı</vt:lpstr>
      <vt:lpstr>Flöre Branşı</vt:lpstr>
      <vt:lpstr>Eskrim Saha Ölçüleri</vt:lpstr>
      <vt:lpstr>Eskrim Turnuvası</vt:lpstr>
      <vt:lpstr>Hakem</vt:lpstr>
      <vt:lpstr>PowerPoint Sunusu</vt:lpstr>
      <vt:lpstr>PowerPoint Sunusu</vt:lpstr>
    </vt:vector>
  </TitlesOfParts>
  <Company>By NeC ® 2010 | Katilimsiz.Com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Eskrim</dc:title>
  <dc:creator>Windows Kullanıcısı</dc:creator>
  <cp:lastModifiedBy>nevin</cp:lastModifiedBy>
  <cp:revision>22</cp:revision>
  <dcterms:created xsi:type="dcterms:W3CDTF">2019-11-25T11:46:11Z</dcterms:created>
  <dcterms:modified xsi:type="dcterms:W3CDTF">2019-12-20T14:15:09Z</dcterms:modified>
</cp:coreProperties>
</file>