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32" d="100"/>
          <a:sy n="32" d="100"/>
        </p:scale>
        <p:origin x="9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5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6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3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8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8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5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6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5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8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6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1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İSLAM HUKUK USULÜ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>
                <a:solidFill>
                  <a:prstClr val="black"/>
                </a:solidFill>
              </a:rPr>
              <a:t>ASLİ KAYNAKLAR: KİTAP/KUR’AN, SÜNNET, İCMA + </a:t>
            </a:r>
            <a:r>
              <a:rPr lang="tr-TR" dirty="0" smtClean="0">
                <a:solidFill>
                  <a:prstClr val="black"/>
                </a:solidFill>
              </a:rPr>
              <a:t>KIYAS</a:t>
            </a:r>
          </a:p>
          <a:p>
            <a:pPr marL="0" lvl="0" indent="0">
              <a:buNone/>
            </a:pPr>
            <a:r>
              <a:rPr lang="tr-TR" dirty="0">
                <a:solidFill>
                  <a:prstClr val="black"/>
                </a:solidFill>
              </a:rPr>
              <a:t>C</a:t>
            </a:r>
            <a:r>
              <a:rPr lang="tr-TR" dirty="0" smtClean="0">
                <a:solidFill>
                  <a:prstClr val="black"/>
                </a:solidFill>
              </a:rPr>
              <a:t>. </a:t>
            </a:r>
            <a:r>
              <a:rPr lang="tr-TR" b="1" u="sng" dirty="0" smtClean="0">
                <a:solidFill>
                  <a:prstClr val="black"/>
                </a:solidFill>
              </a:rPr>
              <a:t>İCMA</a:t>
            </a:r>
            <a:r>
              <a:rPr lang="tr-TR" dirty="0" smtClean="0">
                <a:solidFill>
                  <a:prstClr val="black"/>
                </a:solidFill>
              </a:rPr>
              <a:t>’</a:t>
            </a:r>
          </a:p>
          <a:p>
            <a:pPr marL="514350" lvl="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İcma’ Kavramı</a:t>
            </a:r>
          </a:p>
          <a:p>
            <a:pPr marL="514350" lvl="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İcma’ın Oluşumu</a:t>
            </a:r>
            <a:endParaRPr lang="tr-TR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İcma’ın Hukuki Otoritesi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275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İSLAM HUKUK USULÜ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>
                <a:solidFill>
                  <a:prstClr val="black"/>
                </a:solidFill>
              </a:rPr>
              <a:t>ASLİ KAYNAKLAR: KİTAP/KUR’AN, SÜNNET, İCMA + </a:t>
            </a:r>
            <a:r>
              <a:rPr lang="tr-TR" dirty="0" smtClean="0">
                <a:solidFill>
                  <a:prstClr val="black"/>
                </a:solidFill>
              </a:rPr>
              <a:t>KIYAS</a:t>
            </a:r>
          </a:p>
          <a:p>
            <a:pPr marL="0" lvl="0" indent="0">
              <a:buNone/>
            </a:pPr>
            <a:r>
              <a:rPr lang="tr-TR" dirty="0">
                <a:solidFill>
                  <a:prstClr val="black"/>
                </a:solidFill>
              </a:rPr>
              <a:t>C</a:t>
            </a:r>
            <a:r>
              <a:rPr lang="tr-TR" dirty="0" smtClean="0">
                <a:solidFill>
                  <a:prstClr val="black"/>
                </a:solidFill>
              </a:rPr>
              <a:t>. </a:t>
            </a:r>
            <a:r>
              <a:rPr lang="tr-TR" b="1" u="sng" dirty="0" smtClean="0">
                <a:solidFill>
                  <a:prstClr val="black"/>
                </a:solidFill>
              </a:rPr>
              <a:t>İCMA</a:t>
            </a:r>
            <a:r>
              <a:rPr lang="tr-TR" dirty="0" smtClean="0">
                <a:solidFill>
                  <a:prstClr val="black"/>
                </a:solidFill>
              </a:rPr>
              <a:t>’</a:t>
            </a:r>
          </a:p>
          <a:p>
            <a:pPr marL="514350" lvl="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İcma’ </a:t>
            </a:r>
            <a:r>
              <a:rPr lang="tr-TR" dirty="0" smtClean="0">
                <a:solidFill>
                  <a:prstClr val="black"/>
                </a:solidFill>
              </a:rPr>
              <a:t>Kavramı</a:t>
            </a:r>
            <a:r>
              <a:rPr lang="en-US" dirty="0" smtClean="0">
                <a:solidFill>
                  <a:prstClr val="black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dirty="0" err="1" smtClean="0">
                <a:solidFill>
                  <a:prstClr val="black"/>
                </a:solidFill>
              </a:rPr>
              <a:t>icma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Peygamberin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vefatindan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sonra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herhangi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bir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asırda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müslüman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müctehitlerin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tr-TR" dirty="0" smtClean="0">
                <a:solidFill>
                  <a:prstClr val="black"/>
                </a:solidFill>
              </a:rPr>
              <a:t>şer’i ameli bir hüküm üzerine ittifak etmeleridir (bkz. Hallaf, 191).</a:t>
            </a:r>
            <a:endParaRPr lang="tr-TR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03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İSLAM HUKUK USULÜ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>
                <a:solidFill>
                  <a:prstClr val="black"/>
                </a:solidFill>
              </a:rPr>
              <a:t>ASLİ KAYNAKLAR: KİTAP/KUR’AN, SÜNNET, İCMA + </a:t>
            </a:r>
            <a:r>
              <a:rPr lang="tr-TR" dirty="0" smtClean="0">
                <a:solidFill>
                  <a:prstClr val="black"/>
                </a:solidFill>
              </a:rPr>
              <a:t>KIYAS</a:t>
            </a:r>
          </a:p>
          <a:p>
            <a:pPr marL="0" lvl="0" indent="0">
              <a:buNone/>
            </a:pPr>
            <a:r>
              <a:rPr lang="tr-TR" dirty="0">
                <a:solidFill>
                  <a:prstClr val="black"/>
                </a:solidFill>
              </a:rPr>
              <a:t>C</a:t>
            </a:r>
            <a:r>
              <a:rPr lang="tr-TR" dirty="0" smtClean="0">
                <a:solidFill>
                  <a:prstClr val="black"/>
                </a:solidFill>
              </a:rPr>
              <a:t>. </a:t>
            </a:r>
            <a:r>
              <a:rPr lang="tr-TR" b="1" u="sng" dirty="0" smtClean="0">
                <a:solidFill>
                  <a:prstClr val="black"/>
                </a:solidFill>
              </a:rPr>
              <a:t>İCMA</a:t>
            </a:r>
            <a:r>
              <a:rPr lang="tr-TR" dirty="0" smtClean="0">
                <a:solidFill>
                  <a:prstClr val="black"/>
                </a:solidFill>
              </a:rPr>
              <a:t>’</a:t>
            </a:r>
          </a:p>
          <a:p>
            <a:pPr marL="514350" lvl="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İcma’ Kavramı</a:t>
            </a:r>
          </a:p>
          <a:p>
            <a:pPr marL="514350" lvl="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İcma’ın </a:t>
            </a:r>
            <a:r>
              <a:rPr lang="tr-TR" dirty="0" smtClean="0">
                <a:solidFill>
                  <a:prstClr val="black"/>
                </a:solidFill>
              </a:rPr>
              <a:t>Oluşumu</a:t>
            </a:r>
            <a:endParaRPr lang="tr-TR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tr-TR" dirty="0" smtClean="0"/>
              <a:t>«</a:t>
            </a:r>
            <a:r>
              <a:rPr lang="en-US" dirty="0" err="1" smtClean="0"/>
              <a:t>şer'i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hükmün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icma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icma</a:t>
            </a:r>
            <a:r>
              <a:rPr lang="en-US" dirty="0"/>
              <a:t>' ın </a:t>
            </a:r>
            <a:r>
              <a:rPr lang="en-US" dirty="0" err="1"/>
              <a:t>mutlaka</a:t>
            </a:r>
            <a:r>
              <a:rPr lang="en-US" dirty="0"/>
              <a:t> </a:t>
            </a:r>
            <a:r>
              <a:rPr lang="en-US" dirty="0" err="1"/>
              <a:t>şer'i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dayanak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bina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/>
              <a:t>şarttır</a:t>
            </a:r>
            <a:r>
              <a:rPr lang="en-US" dirty="0"/>
              <a:t>. </a:t>
            </a:r>
            <a:r>
              <a:rPr lang="en-US" dirty="0" err="1"/>
              <a:t>Çünkü</a:t>
            </a:r>
            <a:r>
              <a:rPr lang="en-US" dirty="0"/>
              <a:t>, Islam </a:t>
            </a:r>
            <a:r>
              <a:rPr lang="en-US" dirty="0" err="1"/>
              <a:t>müctehidinin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err="1"/>
              <a:t>ictihad</a:t>
            </a:r>
            <a:r>
              <a:rPr lang="en-US" dirty="0"/>
              <a:t> </a:t>
            </a:r>
            <a:r>
              <a:rPr lang="en-US" dirty="0" err="1"/>
              <a:t>ederken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ım</a:t>
            </a:r>
            <a:r>
              <a:rPr lang="en-US" dirty="0"/>
              <a:t> </a:t>
            </a:r>
            <a:r>
              <a:rPr lang="en-US" dirty="0" err="1"/>
              <a:t>hududları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onlardan</a:t>
            </a:r>
            <a:r>
              <a:rPr lang="en-US" dirty="0"/>
              <a:t> </a:t>
            </a:r>
            <a:r>
              <a:rPr lang="en-US" dirty="0" err="1"/>
              <a:t>öteye</a:t>
            </a:r>
            <a:r>
              <a:rPr lang="en-US" dirty="0"/>
              <a:t> </a:t>
            </a:r>
            <a:r>
              <a:rPr lang="en-US" dirty="0" err="1" smtClean="0"/>
              <a:t>aşamaz</a:t>
            </a:r>
            <a:r>
              <a:rPr lang="tr-TR" dirty="0" smtClean="0"/>
              <a:t>», Hallaf, 194.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619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İSLAM HUKUK USULÜ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tr-TR" dirty="0">
                <a:solidFill>
                  <a:prstClr val="black"/>
                </a:solidFill>
              </a:rPr>
              <a:t>ASLİ KAYNAKLAR: KİTAP/KUR’AN, SÜNNET, İCMA + </a:t>
            </a:r>
            <a:r>
              <a:rPr lang="tr-TR" dirty="0" smtClean="0">
                <a:solidFill>
                  <a:prstClr val="black"/>
                </a:solidFill>
              </a:rPr>
              <a:t>KIYAS</a:t>
            </a:r>
          </a:p>
          <a:p>
            <a:pPr marL="0" lvl="0" indent="0">
              <a:buNone/>
            </a:pPr>
            <a:r>
              <a:rPr lang="tr-TR" dirty="0">
                <a:solidFill>
                  <a:prstClr val="black"/>
                </a:solidFill>
              </a:rPr>
              <a:t>C</a:t>
            </a:r>
            <a:r>
              <a:rPr lang="tr-TR" dirty="0" smtClean="0">
                <a:solidFill>
                  <a:prstClr val="black"/>
                </a:solidFill>
              </a:rPr>
              <a:t>. </a:t>
            </a:r>
            <a:r>
              <a:rPr lang="tr-TR" b="1" u="sng" dirty="0" smtClean="0">
                <a:solidFill>
                  <a:prstClr val="black"/>
                </a:solidFill>
              </a:rPr>
              <a:t>İCMA</a:t>
            </a:r>
            <a:r>
              <a:rPr lang="tr-TR" dirty="0" smtClean="0">
                <a:solidFill>
                  <a:prstClr val="black"/>
                </a:solidFill>
              </a:rPr>
              <a:t>’</a:t>
            </a:r>
          </a:p>
          <a:p>
            <a:pPr marL="514350" lvl="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İcma’ Kavramı</a:t>
            </a:r>
          </a:p>
          <a:p>
            <a:pPr marL="514350" lvl="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İcma’ın Oluşumu</a:t>
            </a:r>
            <a:endParaRPr lang="tr-TR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İcma’ın Hukuki </a:t>
            </a:r>
            <a:r>
              <a:rPr lang="tr-TR" dirty="0" smtClean="0">
                <a:solidFill>
                  <a:prstClr val="black"/>
                </a:solidFill>
              </a:rPr>
              <a:t>Otoritesi: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Allah </a:t>
            </a:r>
            <a:r>
              <a:rPr lang="en-US" dirty="0" err="1">
                <a:solidFill>
                  <a:prstClr val="black"/>
                </a:solidFill>
              </a:rPr>
              <a:t>Peygamber'den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yan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çizip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mü'minlerin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yolundan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şkasına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uyanları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tehdid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etmek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için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şöyle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buyurdu</a:t>
            </a: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"</a:t>
            </a:r>
            <a:r>
              <a:rPr lang="en-US" dirty="0" err="1">
                <a:solidFill>
                  <a:prstClr val="black"/>
                </a:solidFill>
              </a:rPr>
              <a:t>Kendisine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doğru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yol</a:t>
            </a:r>
            <a:r>
              <a:rPr lang="en-US" dirty="0">
                <a:solidFill>
                  <a:prstClr val="black"/>
                </a:solidFill>
              </a:rPr>
              <a:t> belli </a:t>
            </a:r>
            <a:r>
              <a:rPr lang="en-US" dirty="0" err="1">
                <a:solidFill>
                  <a:prstClr val="black"/>
                </a:solidFill>
              </a:rPr>
              <a:t>olduktan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sonra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Peygamber'e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muhalefet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ederek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müminlerin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yolundan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başkasına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koyulan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kimseyi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köyuldu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ğu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yolda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yürütür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sonra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onu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cehenneme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sokarız</a:t>
            </a:r>
            <a:r>
              <a:rPr lang="en-US" dirty="0">
                <a:solidFill>
                  <a:prstClr val="black"/>
                </a:solidFill>
              </a:rPr>
              <a:t>, ne </a:t>
            </a:r>
            <a:r>
              <a:rPr lang="en-US" dirty="0" err="1">
                <a:solidFill>
                  <a:prstClr val="black"/>
                </a:solidFill>
              </a:rPr>
              <a:t>kötü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bir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yerdir</a:t>
            </a:r>
            <a:r>
              <a:rPr lang="en-US" dirty="0">
                <a:solidFill>
                  <a:prstClr val="black"/>
                </a:solidFill>
              </a:rPr>
              <a:t>" </a:t>
            </a:r>
            <a:r>
              <a:rPr lang="tr-TR" dirty="0">
                <a:solidFill>
                  <a:prstClr val="black"/>
                </a:solidFill>
              </a:rPr>
              <a:t>(</a:t>
            </a:r>
            <a:r>
              <a:rPr lang="tr-TR" dirty="0" smtClean="0">
                <a:solidFill>
                  <a:prstClr val="black"/>
                </a:solidFill>
              </a:rPr>
              <a:t>Nisa Suresi, 115) 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"</a:t>
            </a:r>
            <a:r>
              <a:rPr lang="en-US" dirty="0" err="1">
                <a:solidFill>
                  <a:prstClr val="black"/>
                </a:solidFill>
              </a:rPr>
              <a:t>Ummetim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hata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üzerinde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birle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şmez</a:t>
            </a:r>
            <a:r>
              <a:rPr lang="en-US" dirty="0" smtClean="0">
                <a:solidFill>
                  <a:prstClr val="black"/>
                </a:solidFill>
              </a:rPr>
              <a:t>«</a:t>
            </a:r>
            <a:r>
              <a:rPr lang="tr-TR" dirty="0" smtClean="0">
                <a:solidFill>
                  <a:prstClr val="black"/>
                </a:solidFill>
              </a:rPr>
              <a:t> (Tirmizi, 9/11)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06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İSLAM HUKUK USULÜ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>
                <a:solidFill>
                  <a:prstClr val="black"/>
                </a:solidFill>
              </a:rPr>
              <a:t>ASLİ KAYNAKLAR: KİTAP/KUR’AN, SÜNNET, İCMA + </a:t>
            </a:r>
            <a:r>
              <a:rPr lang="tr-TR" dirty="0" smtClean="0">
                <a:solidFill>
                  <a:prstClr val="black"/>
                </a:solidFill>
              </a:rPr>
              <a:t>KIYAS</a:t>
            </a:r>
          </a:p>
          <a:p>
            <a:pPr marL="0" lvl="0" indent="0">
              <a:buNone/>
            </a:pPr>
            <a:r>
              <a:rPr lang="tr-TR" dirty="0">
                <a:solidFill>
                  <a:prstClr val="black"/>
                </a:solidFill>
              </a:rPr>
              <a:t>C</a:t>
            </a:r>
            <a:r>
              <a:rPr lang="tr-TR" dirty="0" smtClean="0">
                <a:solidFill>
                  <a:prstClr val="black"/>
                </a:solidFill>
              </a:rPr>
              <a:t>. </a:t>
            </a:r>
            <a:r>
              <a:rPr lang="tr-TR" b="1" u="sng" dirty="0" smtClean="0">
                <a:solidFill>
                  <a:prstClr val="black"/>
                </a:solidFill>
              </a:rPr>
              <a:t>İCMA</a:t>
            </a:r>
            <a:r>
              <a:rPr lang="tr-TR" dirty="0" smtClean="0">
                <a:solidFill>
                  <a:prstClr val="black"/>
                </a:solidFill>
              </a:rPr>
              <a:t>’</a:t>
            </a:r>
          </a:p>
          <a:p>
            <a:pPr marL="514350" lvl="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İcma’ Kavramı</a:t>
            </a:r>
          </a:p>
          <a:p>
            <a:pPr marL="514350" lvl="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İcma’ın Oluşumu</a:t>
            </a:r>
            <a:endParaRPr lang="tr-TR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İcma’ın Hukuki </a:t>
            </a:r>
            <a:r>
              <a:rPr lang="tr-TR" dirty="0" smtClean="0">
                <a:solidFill>
                  <a:prstClr val="black"/>
                </a:solidFill>
              </a:rPr>
              <a:t>Otoritesi:</a:t>
            </a:r>
          </a:p>
          <a:p>
            <a:pPr marL="0" lvl="0" indent="0">
              <a:buNone/>
            </a:pPr>
            <a:r>
              <a:rPr lang="tr-TR" dirty="0" smtClean="0">
                <a:solidFill>
                  <a:prstClr val="black"/>
                </a:solidFill>
              </a:rPr>
              <a:t>«</a:t>
            </a:r>
            <a:r>
              <a:rPr lang="en-US" dirty="0" err="1" smtClean="0">
                <a:solidFill>
                  <a:prstClr val="black"/>
                </a:solidFill>
              </a:rPr>
              <a:t>Müslüman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milletlerin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bütün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müctehidlerinin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fikirlerinin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birle</a:t>
            </a:r>
            <a:r>
              <a:rPr lang="en-US" dirty="0">
                <a:solidFill>
                  <a:prstClr val="black"/>
                </a:solidFill>
              </a:rPr>
              <a:t> ş -</a:t>
            </a: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tikleri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bir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hüküm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müctehidleri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tarafından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temsil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edilen</a:t>
            </a:r>
            <a:r>
              <a:rPr lang="en-US" dirty="0">
                <a:solidFill>
                  <a:prstClr val="black"/>
                </a:solidFill>
              </a:rPr>
              <a:t> İslam </a:t>
            </a:r>
            <a:r>
              <a:rPr lang="en-US" dirty="0" err="1" smtClean="0">
                <a:solidFill>
                  <a:prstClr val="black"/>
                </a:solidFill>
              </a:rPr>
              <a:t>ümmetinin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hükmüdür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r>
              <a:rPr lang="tr-TR" smtClean="0">
                <a:solidFill>
                  <a:prstClr val="black"/>
                </a:solidFill>
              </a:rPr>
              <a:t>» Hallaf, 193.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298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273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İSLAM HUKUK USULÜ</vt:lpstr>
      <vt:lpstr>İSLAM HUKUK USULÜ</vt:lpstr>
      <vt:lpstr>İSLAM HUKUK USULÜ</vt:lpstr>
      <vt:lpstr>İSLAM HUKUK USULÜ</vt:lpstr>
      <vt:lpstr>İSLAM HUKUK USULÜ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HUKUK USULÜ</dc:title>
  <dc:creator>Osman Taştan</dc:creator>
  <cp:lastModifiedBy>Osman Taştan</cp:lastModifiedBy>
  <cp:revision>7</cp:revision>
  <dcterms:created xsi:type="dcterms:W3CDTF">2018-01-20T13:04:21Z</dcterms:created>
  <dcterms:modified xsi:type="dcterms:W3CDTF">2018-03-12T13:59:12Z</dcterms:modified>
</cp:coreProperties>
</file>