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EE6287-1645-4790-94BF-F94296033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E87C488-D9B6-4F60-A82A-5B3450E43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8835BA-1A4B-4076-87E4-D63C97DC1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5FE3DF8-2196-421E-A408-F1D1D80C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0C16153-1940-423F-B745-64189EFCF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71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C9E727-2A3D-403B-88E3-74BD6C8F9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54DC7DB-6DB5-4B00-8A5F-E64ECF7B6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BFF6C3-A49E-4D30-AA0C-C5E13FBDB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FCD7CF-02E2-4F3B-AA8F-139BD31E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8B53AD-97CF-46C2-94B5-F8BD640D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45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92FABF1-7C73-4A84-A369-D86747198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7663F19-C963-4D8A-BF60-8C32F91F4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158D69-82A1-4088-95B6-2E8A27BE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760821-1508-40A5-AC49-273CA9EF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4BD395-8B78-4BF9-9D8C-99F253404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88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E84333-FD3D-45AC-844F-7786F5DC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D66867-D350-4A9E-AB7C-F78B4E5CE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60327C-A012-4957-B27B-C77317DD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DCC48E9-EBCF-4AEA-AA4D-A4DBE5B90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9BD338-356F-4A75-A65B-8A3DFD396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52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4D9610-BC03-4EEB-87B3-B9FC60518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691ED6-8CC0-4FE9-82AD-7B4810CD3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CCF492-D8AE-42BC-9A8F-EF8F257C6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5AE385-04AC-49EA-95DE-C6854D14D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706CE2-274E-4B00-BBF9-426770F6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68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DC1D96-95B2-498A-90EA-8880599B0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1DF288-E47C-4233-983A-D499ECEA1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701158C-9D54-427F-894C-536287F60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5D2928-C3C6-4AFB-8428-F404934DF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78AECF-1CDC-4413-8218-42EC8168C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B7B946C-33DE-42C0-BBBD-787D0DBC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519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AAD77A-C680-47CE-9BA3-1C38691D4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1ED0199-ECC9-43E7-B472-EED203C95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93BAE7-F387-47CE-B6B7-EBE3AFAFF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70CB08F-35A8-4B5C-88F0-65905FA3A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34DA8B2-C2C7-47AA-8FED-CA630EDFF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C224CD4-5C80-4BFF-A95E-A7599B48D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AF117F-2EFE-4B3B-84E8-325CAEA4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1E2A99D-DD16-4608-A5BA-E4B0741EA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0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8D92F7-1173-49F2-B8C9-D27D6F5E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9BE40EA-959E-4906-A21A-C1610BF1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7A298FB-D199-4E63-B7A6-21B48095D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C679ADB-4F37-4673-83C1-06885691F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28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B96444C-7554-4F0F-AFC4-D08F279F1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7DF2431-D9F7-4F4E-B155-25CC58EC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9A977FE-DD38-4EE3-8BA7-65962E37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21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3ED6FB-B5D8-4312-8C56-1A8CA9AAE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D7373E-AEEA-4515-B152-22341ED2A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01EBF2-C197-47A2-8472-6FEE4ECCC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AF6B03E-3F21-45DB-9830-E281C94B2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588A74C-64A1-4C01-A0B7-9098FD2E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80D948D-739C-4F35-9E4F-DB48D434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14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7EB8EC-33F5-445F-906D-D735A2225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60448AC-AE68-49A9-B744-247834FAD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E581755-C6AC-4F02-AF49-EDED531AB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EF7B644-4522-4613-95BF-53987CAC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BE99F8-C800-4A22-9C08-F4D0DDBB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3D41A0-6AD8-41A0-ADE2-CA5BC45B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23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C5FFDF6-EDDE-4DA2-995D-5F434359C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C5381B3-081F-4DAD-A84C-3C522CC45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9967D6-0FC9-41B4-BF47-792547B372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B2EF6-B6A0-4D98-94D4-668D0D1F442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2BD9F6-4FEC-47F6-B17A-15C810BD0B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4FC3C3-66FC-4DA6-8843-64112E98B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AA110-702C-49A2-B644-C210BB971F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86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slamansiklopedisi.org.tr/gombocz-zoltan" TargetMode="External"/><Relationship Id="rId2" Type="http://schemas.openxmlformats.org/officeDocument/2006/relationships/hyperlink" Target="http://real-eod.mtak.hu/143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AEEC2-2ACF-4E4D-BC0A-7F859AE7E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Macar Dil Bilimi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509F26-A16D-4751-8718-14DEB06694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13.Hafta</a:t>
            </a:r>
          </a:p>
        </p:txBody>
      </p:sp>
    </p:spTree>
    <p:extLst>
      <p:ext uri="{BB962C8B-B14F-4D97-AF65-F5344CB8AC3E}">
        <p14:creationId xmlns:p14="http://schemas.microsoft.com/office/powerpoint/2010/main" val="152101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41A21E-C9AB-4CFC-A17A-148E6406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1800" dirty="0"/>
              <a:t>Not: Bu bölümde eser isimlerinin alındığı yerler, «eser isimleri» için kullanılan kaynaklar metinlerin alt/yan bölümünde «kaynak/kaynaklar» adıyla gösterilmiştir. İlgili dilcilere ait eserlerin sayısının fazla olması nedeniyle ancak birkaç örnek kullanılmıştır.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20B55B-7886-42C8-A44F-DAC729E12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err="1"/>
              <a:t>Zoltán</a:t>
            </a:r>
            <a:r>
              <a:rPr lang="tr-TR" b="1" dirty="0"/>
              <a:t> Gombocz </a:t>
            </a:r>
          </a:p>
          <a:p>
            <a:r>
              <a:rPr lang="tr-TR" dirty="0"/>
              <a:t>«</a:t>
            </a:r>
            <a:r>
              <a:rPr lang="tr-TR" i="1" dirty="0" err="1"/>
              <a:t>Csuvas</a:t>
            </a:r>
            <a:r>
              <a:rPr lang="tr-TR" i="1" dirty="0"/>
              <a:t> </a:t>
            </a:r>
            <a:r>
              <a:rPr lang="tr-TR" i="1" dirty="0" err="1"/>
              <a:t>szójegyzék</a:t>
            </a:r>
            <a:r>
              <a:rPr lang="tr-TR" dirty="0"/>
              <a:t>» (1906)</a:t>
            </a:r>
          </a:p>
          <a:p>
            <a:r>
              <a:rPr lang="tr-TR" dirty="0"/>
              <a:t>«</a:t>
            </a:r>
            <a:r>
              <a:rPr lang="tr-TR" i="1" dirty="0" err="1"/>
              <a:t>Honfoglalás</a:t>
            </a:r>
            <a:r>
              <a:rPr lang="tr-TR" i="1" dirty="0"/>
              <a:t> </a:t>
            </a:r>
            <a:r>
              <a:rPr lang="tr-TR" i="1" dirty="0" err="1"/>
              <a:t>előtti</a:t>
            </a:r>
            <a:r>
              <a:rPr lang="tr-TR" i="1" dirty="0"/>
              <a:t> </a:t>
            </a:r>
            <a:r>
              <a:rPr lang="tr-TR" i="1" dirty="0" err="1"/>
              <a:t>török</a:t>
            </a:r>
            <a:r>
              <a:rPr lang="tr-TR" i="1" dirty="0"/>
              <a:t> jövevény </a:t>
            </a:r>
            <a:r>
              <a:rPr lang="tr-TR" i="1" dirty="0" err="1"/>
              <a:t>szavaink</a:t>
            </a:r>
            <a:r>
              <a:rPr lang="tr-TR" dirty="0"/>
              <a:t>» (1908)</a:t>
            </a:r>
          </a:p>
          <a:p>
            <a:r>
              <a:rPr lang="tr-TR" dirty="0"/>
              <a:t>«</a:t>
            </a:r>
            <a:r>
              <a:rPr lang="de-DE" i="1" dirty="0"/>
              <a:t>Die bulgarisch-türkischen Lehnwörter in der ungarischen Sprache</a:t>
            </a:r>
            <a:r>
              <a:rPr lang="tr-TR" dirty="0"/>
              <a:t>» (1912)</a:t>
            </a:r>
          </a:p>
          <a:p>
            <a:r>
              <a:rPr lang="tr-TR" dirty="0"/>
              <a:t>«</a:t>
            </a:r>
            <a:r>
              <a:rPr lang="tr-TR" i="1" dirty="0"/>
              <a:t>Magyar </a:t>
            </a:r>
            <a:r>
              <a:rPr lang="tr-TR" i="1" dirty="0" err="1"/>
              <a:t>etymologiai</a:t>
            </a:r>
            <a:r>
              <a:rPr lang="tr-TR" i="1" dirty="0"/>
              <a:t> </a:t>
            </a:r>
            <a:r>
              <a:rPr lang="tr-TR" i="1" dirty="0" err="1"/>
              <a:t>szótár</a:t>
            </a:r>
            <a:r>
              <a:rPr lang="tr-TR" dirty="0"/>
              <a:t>» (1914-1936/János Melich ile birlikte)</a:t>
            </a:r>
          </a:p>
          <a:p>
            <a:r>
              <a:rPr lang="tr-TR" dirty="0"/>
              <a:t>«</a:t>
            </a:r>
            <a:r>
              <a:rPr lang="tr-TR" i="1" dirty="0" err="1"/>
              <a:t>Árpád-kori</a:t>
            </a:r>
            <a:r>
              <a:rPr lang="tr-TR" i="1" dirty="0"/>
              <a:t> </a:t>
            </a:r>
            <a:r>
              <a:rPr lang="tr-TR" i="1" dirty="0" err="1"/>
              <a:t>török</a:t>
            </a:r>
            <a:r>
              <a:rPr lang="tr-TR" i="1" dirty="0"/>
              <a:t> </a:t>
            </a:r>
            <a:r>
              <a:rPr lang="tr-TR" i="1" dirty="0" err="1"/>
              <a:t>személyneveink</a:t>
            </a:r>
            <a:r>
              <a:rPr lang="tr-TR" dirty="0"/>
              <a:t>» (1915)…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1800" dirty="0"/>
              <a:t>Kaynaklar:</a:t>
            </a:r>
          </a:p>
          <a:p>
            <a:r>
              <a:rPr lang="tr-TR" sz="1600" dirty="0"/>
              <a:t>Gombocz </a:t>
            </a:r>
            <a:r>
              <a:rPr lang="tr-TR" sz="1600" dirty="0" err="1"/>
              <a:t>Zoltán</a:t>
            </a:r>
            <a:r>
              <a:rPr lang="tr-TR" sz="1600" dirty="0"/>
              <a:t>, </a:t>
            </a:r>
            <a:r>
              <a:rPr lang="tr-TR" sz="1600" i="1" dirty="0" err="1"/>
              <a:t>Honfoglalás</a:t>
            </a:r>
            <a:r>
              <a:rPr lang="tr-TR" sz="1600" i="1" dirty="0"/>
              <a:t> </a:t>
            </a:r>
            <a:r>
              <a:rPr lang="tr-TR" sz="1600" i="1" dirty="0" err="1"/>
              <a:t>előtti</a:t>
            </a:r>
            <a:r>
              <a:rPr lang="tr-TR" sz="1600" i="1" dirty="0"/>
              <a:t> </a:t>
            </a:r>
            <a:r>
              <a:rPr lang="tr-TR" sz="1600" i="1" dirty="0" err="1"/>
              <a:t>török</a:t>
            </a:r>
            <a:r>
              <a:rPr lang="tr-TR" sz="1600" i="1" dirty="0"/>
              <a:t> jövevény </a:t>
            </a:r>
            <a:r>
              <a:rPr lang="tr-TR" sz="1600" i="1" dirty="0" err="1"/>
              <a:t>szavaink</a:t>
            </a:r>
            <a:r>
              <a:rPr lang="tr-TR" sz="1600" i="1" dirty="0"/>
              <a:t> </a:t>
            </a:r>
            <a:r>
              <a:rPr lang="tr-TR" sz="1600" dirty="0"/>
              <a:t>(1908). </a:t>
            </a:r>
            <a:r>
              <a:rPr lang="tr-TR" sz="1600" dirty="0">
                <a:hlinkClick r:id="rId2"/>
              </a:rPr>
              <a:t>http://real-eod.mtak.hu/1431/</a:t>
            </a:r>
            <a:endParaRPr lang="tr-TR" sz="1600" dirty="0"/>
          </a:p>
          <a:p>
            <a:r>
              <a:rPr lang="tr-TR" sz="1600" dirty="0">
                <a:hlinkClick r:id="rId3"/>
              </a:rPr>
              <a:t>https://islamansiklopedisi.org.tr/gombocz-zoltan</a:t>
            </a:r>
            <a:endParaRPr lang="tr-TR" sz="1600" dirty="0"/>
          </a:p>
          <a:p>
            <a:pPr algn="just"/>
            <a:endParaRPr lang="tr-TR" dirty="0"/>
          </a:p>
          <a:p>
            <a:pPr algn="just"/>
            <a:endParaRPr lang="tr-TR" sz="1600" dirty="0"/>
          </a:p>
          <a:p>
            <a:pPr algn="just"/>
            <a:endParaRPr lang="tr-TR" sz="1600" dirty="0"/>
          </a:p>
          <a:p>
            <a:pPr algn="just"/>
            <a:endParaRPr lang="tr-TR" sz="1600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810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82B196-9497-458D-B526-74127C076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A9EBA4-E783-44EB-B6D8-0D42FBA58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/>
              <a:t>Oszkár </a:t>
            </a:r>
            <a:r>
              <a:rPr lang="tr-TR" b="1" dirty="0" err="1"/>
              <a:t>Asbóth</a:t>
            </a:r>
            <a:r>
              <a:rPr lang="tr-TR" b="1" dirty="0"/>
              <a:t>: </a:t>
            </a:r>
          </a:p>
          <a:p>
            <a:pPr marL="0" indent="0" algn="just">
              <a:buNone/>
            </a:pPr>
            <a:r>
              <a:rPr lang="tr-TR" dirty="0"/>
              <a:t>«</a:t>
            </a:r>
            <a:r>
              <a:rPr lang="tr-TR" dirty="0" err="1"/>
              <a:t>Szláv</a:t>
            </a:r>
            <a:r>
              <a:rPr lang="tr-TR" dirty="0"/>
              <a:t> jövevény </a:t>
            </a:r>
            <a:r>
              <a:rPr lang="tr-TR" dirty="0" err="1"/>
              <a:t>szavaink</a:t>
            </a:r>
            <a:r>
              <a:rPr lang="tr-TR" dirty="0"/>
              <a:t> I» (1907); </a:t>
            </a:r>
          </a:p>
          <a:p>
            <a:pPr marL="0" indent="0" algn="just">
              <a:buNone/>
            </a:pPr>
            <a:r>
              <a:rPr lang="tr-TR" dirty="0"/>
              <a:t>«</a:t>
            </a:r>
            <a:r>
              <a:rPr lang="tr-TR" dirty="0" err="1"/>
              <a:t>Magyarországi</a:t>
            </a:r>
            <a:r>
              <a:rPr lang="tr-TR" dirty="0"/>
              <a:t> </a:t>
            </a:r>
            <a:r>
              <a:rPr lang="tr-TR" dirty="0" err="1"/>
              <a:t>szláv</a:t>
            </a:r>
            <a:r>
              <a:rPr lang="tr-TR" dirty="0"/>
              <a:t> </a:t>
            </a:r>
            <a:r>
              <a:rPr lang="tr-TR" dirty="0" err="1"/>
              <a:t>nyelvjárások</a:t>
            </a:r>
            <a:r>
              <a:rPr lang="tr-TR" dirty="0"/>
              <a:t>» (1909)… </a:t>
            </a:r>
          </a:p>
          <a:p>
            <a:pPr marL="0" indent="0" algn="just">
              <a:buNone/>
            </a:pPr>
            <a:r>
              <a:rPr lang="tr-TR" sz="1600" dirty="0"/>
              <a:t>Kaynak: H.Bottyánfy-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s.81</a:t>
            </a:r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b="1" dirty="0"/>
              <a:t>Aladár Zlinszky : </a:t>
            </a:r>
          </a:p>
          <a:p>
            <a:pPr marL="0" indent="0" algn="just">
              <a:buNone/>
            </a:pPr>
            <a:r>
              <a:rPr lang="tr-TR" dirty="0"/>
              <a:t>«</a:t>
            </a:r>
            <a:r>
              <a:rPr lang="tr-TR" dirty="0" err="1"/>
              <a:t>Stilisztika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Verstan</a:t>
            </a:r>
            <a:r>
              <a:rPr lang="tr-TR" dirty="0"/>
              <a:t>»… (1914) </a:t>
            </a:r>
          </a:p>
          <a:p>
            <a:pPr marL="0" indent="0" algn="just">
              <a:buNone/>
            </a:pPr>
            <a:r>
              <a:rPr lang="tr-TR" sz="1600" dirty="0"/>
              <a:t>Kaynak: Szathmári, s.15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00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6068DC-3CE8-4E30-8336-D39F4BD5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A50985-8E8D-403D-88BE-7D54F2EAB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/>
              <a:t>János Melich : </a:t>
            </a:r>
          </a:p>
          <a:p>
            <a:r>
              <a:rPr lang="tr-TR" dirty="0"/>
              <a:t>“</a:t>
            </a:r>
            <a:r>
              <a:rPr lang="tr-TR" i="1" dirty="0" err="1"/>
              <a:t>Szláv</a:t>
            </a:r>
            <a:r>
              <a:rPr lang="tr-TR" i="1" dirty="0"/>
              <a:t> </a:t>
            </a:r>
            <a:r>
              <a:rPr lang="tr-TR" i="1" dirty="0" err="1"/>
              <a:t>jövevényszavaink</a:t>
            </a:r>
            <a:r>
              <a:rPr lang="tr-TR" dirty="0"/>
              <a:t>” (1903-1905);  </a:t>
            </a:r>
          </a:p>
          <a:p>
            <a:r>
              <a:rPr lang="tr-TR" dirty="0"/>
              <a:t>«</a:t>
            </a:r>
            <a:r>
              <a:rPr lang="tr-TR" i="1" dirty="0"/>
              <a:t>A </a:t>
            </a:r>
            <a:r>
              <a:rPr lang="tr-TR" i="1" dirty="0" err="1"/>
              <a:t>honfoglaláskori</a:t>
            </a:r>
            <a:r>
              <a:rPr lang="tr-TR" i="1" dirty="0"/>
              <a:t> Magyarország</a:t>
            </a:r>
            <a:r>
              <a:rPr lang="tr-TR" dirty="0"/>
              <a:t>” (1925-1929) </a:t>
            </a:r>
          </a:p>
          <a:p>
            <a:endParaRPr lang="tr-TR" sz="1600" dirty="0"/>
          </a:p>
          <a:p>
            <a:pPr marL="0" indent="0">
              <a:buNone/>
            </a:pPr>
            <a:r>
              <a:rPr lang="tr-TR" sz="1600" dirty="0"/>
              <a:t>Kaynak: Szathmári, s. 50,51.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5867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C2A694-27D0-4DFF-8241-F0F15DBEA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ECEEE8-8570-42C0-B633-432A91D7D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/>
              <a:t>Gyula </a:t>
            </a:r>
            <a:r>
              <a:rPr lang="tr-TR" b="1" dirty="0" err="1"/>
              <a:t>Németh</a:t>
            </a:r>
            <a:endParaRPr lang="tr-TR" b="1" dirty="0"/>
          </a:p>
          <a:p>
            <a:pPr algn="just"/>
            <a:r>
              <a:rPr lang="tr-TR" dirty="0"/>
              <a:t>«</a:t>
            </a:r>
            <a:r>
              <a:rPr lang="tr-TR" i="1" dirty="0" err="1"/>
              <a:t>Kumük</a:t>
            </a:r>
            <a:r>
              <a:rPr lang="tr-TR" i="1" dirty="0"/>
              <a:t> </a:t>
            </a:r>
            <a:r>
              <a:rPr lang="tr-TR" i="1" dirty="0" err="1"/>
              <a:t>tanulmányok</a:t>
            </a:r>
            <a:r>
              <a:rPr lang="tr-TR" dirty="0"/>
              <a:t>» (1911)</a:t>
            </a:r>
          </a:p>
          <a:p>
            <a:pPr algn="just"/>
            <a:r>
              <a:rPr lang="tr-TR" dirty="0"/>
              <a:t>«</a:t>
            </a:r>
            <a:r>
              <a:rPr lang="tr-TR" i="1" dirty="0" err="1"/>
              <a:t>Türkische</a:t>
            </a:r>
            <a:r>
              <a:rPr lang="tr-TR" i="1" dirty="0"/>
              <a:t> </a:t>
            </a:r>
            <a:r>
              <a:rPr lang="tr-TR" i="1" dirty="0" err="1"/>
              <a:t>Grammatik</a:t>
            </a:r>
            <a:r>
              <a:rPr lang="tr-TR" dirty="0"/>
              <a:t>» (1916)</a:t>
            </a:r>
          </a:p>
          <a:p>
            <a:pPr algn="just"/>
            <a:r>
              <a:rPr lang="tr-TR" dirty="0"/>
              <a:t>“</a:t>
            </a:r>
            <a:r>
              <a:rPr lang="tr-TR" i="1" dirty="0"/>
              <a:t>A </a:t>
            </a:r>
            <a:r>
              <a:rPr lang="tr-TR" i="1" dirty="0" err="1"/>
              <a:t>honfoglaló</a:t>
            </a:r>
            <a:r>
              <a:rPr lang="tr-TR" i="1" dirty="0"/>
              <a:t> </a:t>
            </a:r>
            <a:r>
              <a:rPr lang="tr-TR" i="1" dirty="0" err="1"/>
              <a:t>magyarság</a:t>
            </a:r>
            <a:r>
              <a:rPr lang="tr-TR" i="1" dirty="0"/>
              <a:t> </a:t>
            </a:r>
            <a:r>
              <a:rPr lang="tr-TR" i="1" dirty="0" err="1"/>
              <a:t>kialakulása</a:t>
            </a:r>
            <a:r>
              <a:rPr lang="tr-TR" dirty="0"/>
              <a:t>” (1930)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A </a:t>
            </a:r>
            <a:r>
              <a:rPr lang="tr-TR" i="1" dirty="0" err="1"/>
              <a:t>nagyszentmiklóksi</a:t>
            </a:r>
            <a:r>
              <a:rPr lang="tr-TR" i="1" dirty="0"/>
              <a:t> </a:t>
            </a:r>
            <a:r>
              <a:rPr lang="tr-TR" i="1" dirty="0" err="1"/>
              <a:t>kincs</a:t>
            </a:r>
            <a:r>
              <a:rPr lang="tr-TR" i="1" dirty="0"/>
              <a:t> </a:t>
            </a:r>
            <a:r>
              <a:rPr lang="tr-TR" i="1" dirty="0" err="1"/>
              <a:t>feliratai</a:t>
            </a:r>
            <a:r>
              <a:rPr lang="tr-TR" dirty="0"/>
              <a:t>» (1932)</a:t>
            </a:r>
          </a:p>
          <a:p>
            <a:pPr algn="just"/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rovásírás</a:t>
            </a:r>
            <a:r>
              <a:rPr lang="tr-TR" dirty="0"/>
              <a:t>» (1934)</a:t>
            </a:r>
          </a:p>
          <a:p>
            <a:pPr algn="just"/>
            <a:r>
              <a:rPr lang="tr-TR" dirty="0"/>
              <a:t>«</a:t>
            </a:r>
            <a:r>
              <a:rPr lang="tr-TR" i="1" dirty="0" err="1"/>
              <a:t>Törökök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Magyarok</a:t>
            </a:r>
            <a:r>
              <a:rPr lang="tr-TR" dirty="0"/>
              <a:t>» (2 cilt, 1990)…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sz="1900" dirty="0"/>
              <a:t>Kaynaklar: Güngörmüş, 130.; / H.Bottyánfy - </a:t>
            </a:r>
            <a:r>
              <a:rPr lang="tr-TR" sz="1900" dirty="0" err="1"/>
              <a:t>Horváth</a:t>
            </a:r>
            <a:r>
              <a:rPr lang="tr-TR" sz="1900" dirty="0"/>
              <a:t> - </a:t>
            </a:r>
            <a:r>
              <a:rPr lang="tr-TR" sz="1900" dirty="0" err="1"/>
              <a:t>Korompay</a:t>
            </a:r>
            <a:r>
              <a:rPr lang="tr-TR" sz="1900" dirty="0"/>
              <a:t> - </a:t>
            </a:r>
            <a:r>
              <a:rPr lang="tr-TR" sz="1900" dirty="0" err="1"/>
              <a:t>D.Mátai</a:t>
            </a:r>
            <a:r>
              <a:rPr lang="tr-TR" sz="1900" dirty="0"/>
              <a:t>, s 106.</a:t>
            </a:r>
          </a:p>
        </p:txBody>
      </p:sp>
    </p:spTree>
    <p:extLst>
      <p:ext uri="{BB962C8B-B14F-4D97-AF65-F5344CB8AC3E}">
        <p14:creationId xmlns:p14="http://schemas.microsoft.com/office/powerpoint/2010/main" val="531012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8EE246-0A91-4B6C-9CB6-41526267F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7821B8-10BD-4F82-BA65-2B8114B00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Lajos</a:t>
            </a:r>
            <a:r>
              <a:rPr lang="tr-TR" b="1" dirty="0"/>
              <a:t> </a:t>
            </a:r>
            <a:r>
              <a:rPr lang="tr-TR" b="1" dirty="0" err="1"/>
              <a:t>Ligeti</a:t>
            </a:r>
            <a:endParaRPr lang="tr-TR" b="1" dirty="0"/>
          </a:p>
          <a:p>
            <a:r>
              <a:rPr lang="tr-TR" dirty="0"/>
              <a:t>“</a:t>
            </a:r>
            <a:r>
              <a:rPr lang="tr-TR" i="1" dirty="0" err="1"/>
              <a:t>Mongolos</a:t>
            </a:r>
            <a:r>
              <a:rPr lang="tr-TR" i="1" dirty="0"/>
              <a:t> </a:t>
            </a:r>
            <a:r>
              <a:rPr lang="tr-TR" i="1" dirty="0" err="1"/>
              <a:t>jövevényszavaink</a:t>
            </a:r>
            <a:r>
              <a:rPr lang="tr-TR" i="1" dirty="0"/>
              <a:t> </a:t>
            </a:r>
            <a:r>
              <a:rPr lang="tr-TR" i="1" dirty="0" err="1"/>
              <a:t>kérdése</a:t>
            </a:r>
            <a:r>
              <a:rPr lang="tr-TR" dirty="0"/>
              <a:t>” (1935)</a:t>
            </a:r>
          </a:p>
          <a:p>
            <a:r>
              <a:rPr lang="tr-TR" i="1" dirty="0"/>
              <a:t>«Az </a:t>
            </a:r>
            <a:r>
              <a:rPr lang="tr-TR" i="1" dirty="0" err="1"/>
              <a:t>ismeretlen</a:t>
            </a:r>
            <a:r>
              <a:rPr lang="tr-TR" i="1" dirty="0"/>
              <a:t> </a:t>
            </a:r>
            <a:r>
              <a:rPr lang="tr-TR" i="1" dirty="0" err="1"/>
              <a:t>Belső-Ázsia</a:t>
            </a:r>
            <a:r>
              <a:rPr lang="tr-TR" dirty="0"/>
              <a:t>” (1940)</a:t>
            </a:r>
          </a:p>
          <a:p>
            <a:r>
              <a:rPr lang="tr-TR" dirty="0"/>
              <a:t>«</a:t>
            </a:r>
            <a:r>
              <a:rPr lang="tr-TR" i="1" dirty="0" err="1"/>
              <a:t>Afganisztán</a:t>
            </a:r>
            <a:r>
              <a:rPr lang="tr-TR" i="1" dirty="0"/>
              <a:t> </a:t>
            </a:r>
            <a:r>
              <a:rPr lang="tr-TR" i="1" dirty="0" err="1"/>
              <a:t>mongol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török</a:t>
            </a:r>
            <a:r>
              <a:rPr lang="tr-TR" i="1" dirty="0"/>
              <a:t> </a:t>
            </a:r>
            <a:r>
              <a:rPr lang="tr-TR" i="1" dirty="0" err="1"/>
              <a:t>nyelvei</a:t>
            </a:r>
            <a:r>
              <a:rPr lang="tr-TR" dirty="0"/>
              <a:t>»(1953)</a:t>
            </a:r>
          </a:p>
          <a:p>
            <a:r>
              <a:rPr lang="tr-TR" dirty="0"/>
              <a:t>“</a:t>
            </a:r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török</a:t>
            </a:r>
            <a:r>
              <a:rPr lang="tr-TR" i="1" dirty="0"/>
              <a:t> </a:t>
            </a:r>
            <a:r>
              <a:rPr lang="tr-TR" i="1" dirty="0" err="1"/>
              <a:t>kapcsolatai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ami</a:t>
            </a:r>
            <a:r>
              <a:rPr lang="tr-TR" i="1" dirty="0"/>
              <a:t> </a:t>
            </a:r>
            <a:r>
              <a:rPr lang="tr-TR" i="1" dirty="0" err="1"/>
              <a:t>körülöttük</a:t>
            </a:r>
            <a:r>
              <a:rPr lang="tr-TR" i="1" dirty="0"/>
              <a:t> </a:t>
            </a:r>
            <a:r>
              <a:rPr lang="tr-TR" i="1" dirty="0" err="1"/>
              <a:t>van</a:t>
            </a:r>
            <a:r>
              <a:rPr lang="tr-TR" dirty="0"/>
              <a:t>”(1977,1979)</a:t>
            </a:r>
          </a:p>
          <a:p>
            <a:r>
              <a:rPr lang="tr-TR" dirty="0"/>
              <a:t>“</a:t>
            </a:r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török</a:t>
            </a:r>
            <a:r>
              <a:rPr lang="tr-TR" i="1" dirty="0"/>
              <a:t> </a:t>
            </a:r>
            <a:r>
              <a:rPr lang="tr-TR" i="1" dirty="0" err="1"/>
              <a:t>kapcsolatai</a:t>
            </a:r>
            <a:r>
              <a:rPr lang="tr-TR" i="1" dirty="0"/>
              <a:t> a </a:t>
            </a:r>
            <a:r>
              <a:rPr lang="tr-TR" i="1" dirty="0" err="1"/>
              <a:t>honfoglalás</a:t>
            </a:r>
            <a:r>
              <a:rPr lang="tr-TR" i="1" dirty="0"/>
              <a:t> </a:t>
            </a:r>
            <a:r>
              <a:rPr lang="tr-TR" i="1" dirty="0" err="1"/>
              <a:t>előtt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az </a:t>
            </a:r>
            <a:r>
              <a:rPr lang="tr-TR" i="1" dirty="0" err="1"/>
              <a:t>Árpád-korban</a:t>
            </a:r>
            <a:r>
              <a:rPr lang="tr-TR" dirty="0"/>
              <a:t>” (1986)…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sz="1800" dirty="0"/>
              <a:t>Kaynak: Güngörmüş, 130.; / </a:t>
            </a:r>
            <a:r>
              <a:rPr lang="tr-TR" sz="1800" dirty="0" err="1"/>
              <a:t>H.Bottyánfy</a:t>
            </a:r>
            <a:r>
              <a:rPr lang="tr-TR" sz="1800" dirty="0"/>
              <a:t> - </a:t>
            </a:r>
            <a:r>
              <a:rPr lang="tr-TR" sz="1800" dirty="0" err="1"/>
              <a:t>Horváth</a:t>
            </a:r>
            <a:r>
              <a:rPr lang="tr-TR" sz="1800" dirty="0"/>
              <a:t> - </a:t>
            </a:r>
            <a:r>
              <a:rPr lang="tr-TR" sz="1800" dirty="0" err="1"/>
              <a:t>Korompay</a:t>
            </a:r>
            <a:r>
              <a:rPr lang="tr-TR" sz="1800" dirty="0"/>
              <a:t> - </a:t>
            </a:r>
            <a:r>
              <a:rPr lang="tr-TR" sz="1800" dirty="0" err="1"/>
              <a:t>D.Mátai</a:t>
            </a:r>
            <a:r>
              <a:rPr lang="tr-TR" sz="1800" dirty="0"/>
              <a:t>, s 100.</a:t>
            </a:r>
          </a:p>
        </p:txBody>
      </p:sp>
    </p:spTree>
    <p:extLst>
      <p:ext uri="{BB962C8B-B14F-4D97-AF65-F5344CB8AC3E}">
        <p14:creationId xmlns:p14="http://schemas.microsoft.com/office/powerpoint/2010/main" val="577508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09D867-EDA9-40E6-880A-80605FD9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52D20E-1156-4D99-BC3B-635D0E56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H.Bottyánfy, Éva - </a:t>
            </a:r>
            <a:r>
              <a:rPr lang="tr-TR" sz="2600" dirty="0" err="1"/>
              <a:t>Horváth</a:t>
            </a:r>
            <a:r>
              <a:rPr lang="tr-TR" sz="2600" dirty="0"/>
              <a:t>, </a:t>
            </a:r>
            <a:r>
              <a:rPr lang="tr-TR" sz="2600" dirty="0" err="1"/>
              <a:t>Mária</a:t>
            </a:r>
            <a:r>
              <a:rPr lang="tr-TR" sz="2600" dirty="0"/>
              <a:t> - </a:t>
            </a:r>
            <a:r>
              <a:rPr lang="tr-TR" sz="2600" dirty="0" err="1"/>
              <a:t>Korompay</a:t>
            </a:r>
            <a:r>
              <a:rPr lang="tr-TR" sz="2600" dirty="0"/>
              <a:t>, </a:t>
            </a:r>
            <a:r>
              <a:rPr lang="tr-TR" sz="2600" dirty="0" err="1"/>
              <a:t>Klára</a:t>
            </a:r>
            <a:r>
              <a:rPr lang="tr-TR" sz="2600" dirty="0"/>
              <a:t> - </a:t>
            </a:r>
            <a:r>
              <a:rPr lang="tr-TR" sz="2600" dirty="0" err="1"/>
              <a:t>D.Mátai</a:t>
            </a:r>
            <a:r>
              <a:rPr lang="tr-TR" sz="2600" dirty="0"/>
              <a:t>, </a:t>
            </a:r>
            <a:r>
              <a:rPr lang="tr-TR" sz="2600" dirty="0" err="1"/>
              <a:t>Mária</a:t>
            </a:r>
            <a:r>
              <a:rPr lang="tr-TR" sz="2600" dirty="0"/>
              <a:t>, </a:t>
            </a:r>
            <a:r>
              <a:rPr lang="tr-TR" sz="2600" i="1" dirty="0" err="1"/>
              <a:t>Bevezetés</a:t>
            </a:r>
            <a:r>
              <a:rPr lang="tr-TR" sz="2600" i="1" dirty="0"/>
              <a:t> az </a:t>
            </a:r>
            <a:r>
              <a:rPr lang="tr-TR" sz="2600" i="1" dirty="0" err="1"/>
              <a:t>egyetemi</a:t>
            </a:r>
            <a:r>
              <a:rPr lang="tr-TR" sz="2600" i="1" dirty="0"/>
              <a:t> magyar </a:t>
            </a:r>
            <a:r>
              <a:rPr lang="tr-TR" sz="2600" i="1" dirty="0" err="1"/>
              <a:t>nyelvészeti</a:t>
            </a:r>
            <a:r>
              <a:rPr lang="tr-TR" sz="2600" i="1" dirty="0"/>
              <a:t> </a:t>
            </a:r>
            <a:r>
              <a:rPr lang="tr-TR" sz="2600" i="1" dirty="0" err="1"/>
              <a:t>tanulmányokba</a:t>
            </a:r>
            <a:r>
              <a:rPr lang="tr-TR" sz="2600" dirty="0"/>
              <a:t>, </a:t>
            </a:r>
            <a:r>
              <a:rPr lang="tr-TR" sz="2600" dirty="0" err="1"/>
              <a:t>Tankönyvkiadó</a:t>
            </a:r>
            <a:r>
              <a:rPr lang="tr-TR" sz="2600" dirty="0"/>
              <a:t>, </a:t>
            </a:r>
            <a:r>
              <a:rPr lang="tr-TR" sz="2600" dirty="0" err="1"/>
              <a:t>Budapest</a:t>
            </a:r>
            <a:r>
              <a:rPr lang="tr-TR" sz="2600" dirty="0"/>
              <a:t>, 1990. s.109</a:t>
            </a:r>
          </a:p>
          <a:p>
            <a:pPr algn="just"/>
            <a:r>
              <a:rPr lang="tr-TR" sz="2600" dirty="0"/>
              <a:t>Güngörmüş, Naciye, «</a:t>
            </a:r>
            <a:r>
              <a:rPr lang="tr-TR" sz="2600" i="1" dirty="0"/>
              <a:t>Macar Dilinde Bulunan Türkçe Alıntı Sözcüklerin Dil Tarihi Açısından Genel Bir Değerlendirmesi</a:t>
            </a:r>
            <a:r>
              <a:rPr lang="tr-TR" sz="2600" dirty="0"/>
              <a:t>», Batı Dil ve Edebiyatları Dergisi, </a:t>
            </a:r>
            <a:r>
              <a:rPr lang="tr-TR" sz="2600" dirty="0" err="1"/>
              <a:t>c.III</a:t>
            </a:r>
            <a:r>
              <a:rPr lang="tr-TR" sz="2600" dirty="0"/>
              <a:t>, sayı:3, s. 123-139, Ankara Üniversitesi Basımevi, Ankara, 1998. </a:t>
            </a:r>
          </a:p>
          <a:p>
            <a:pPr algn="just"/>
            <a:r>
              <a:rPr lang="tr-TR" sz="2600" dirty="0"/>
              <a:t>Szathmári, István, </a:t>
            </a:r>
            <a:r>
              <a:rPr lang="tr-TR" sz="2600" i="1" dirty="0"/>
              <a:t>A magyar nyelvtudomány </a:t>
            </a:r>
            <a:r>
              <a:rPr lang="tr-TR" sz="2600" i="1" dirty="0" err="1"/>
              <a:t>történetéből</a:t>
            </a:r>
            <a:r>
              <a:rPr lang="tr-TR" sz="2600" dirty="0"/>
              <a:t>, </a:t>
            </a:r>
            <a:r>
              <a:rPr lang="tr-TR" sz="2600" dirty="0" err="1"/>
              <a:t>Tinta</a:t>
            </a:r>
            <a:r>
              <a:rPr lang="tr-TR" sz="2600" dirty="0"/>
              <a:t> </a:t>
            </a:r>
            <a:r>
              <a:rPr lang="tr-TR" sz="2600" dirty="0" err="1"/>
              <a:t>Könyvkiadó</a:t>
            </a:r>
            <a:r>
              <a:rPr lang="tr-TR" sz="2600" dirty="0"/>
              <a:t>, </a:t>
            </a:r>
            <a:r>
              <a:rPr lang="tr-TR" sz="2600" dirty="0" err="1"/>
              <a:t>Budapest</a:t>
            </a:r>
            <a:r>
              <a:rPr lang="tr-TR" sz="2600" dirty="0"/>
              <a:t>, 2006.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484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460</Words>
  <Application>Microsoft Office PowerPoint</Application>
  <PresentationFormat>Geniş ekran</PresentationFormat>
  <Paragraphs>52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Macar Dil Bilimi</vt:lpstr>
      <vt:lpstr>Not: Bu bölümde eser isimlerinin alındığı yerler, «eser isimleri» için kullanılan kaynaklar metinlerin alt/yan bölümünde «kaynak/kaynaklar» adıyla gösterilmiştir. İlgili dilcilere ait eserlerin sayısının fazla olması nedeniyle ancak birkaç örnek kullanılmıştır.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Macar Dil Bilimi</dc:title>
  <dc:creator>Alpertunga Altaylı</dc:creator>
  <cp:lastModifiedBy>Alpertunga Altaylı</cp:lastModifiedBy>
  <cp:revision>42</cp:revision>
  <dcterms:created xsi:type="dcterms:W3CDTF">2020-05-10T18:17:01Z</dcterms:created>
  <dcterms:modified xsi:type="dcterms:W3CDTF">2020-05-12T12:40:38Z</dcterms:modified>
</cp:coreProperties>
</file>