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A6C81-8F4A-4978-A8C7-4733626A69B1}" type="datetimeFigureOut">
              <a:rPr lang="tr-TR" smtClean="0"/>
              <a:t>10.8.2017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5A232-CFB2-4A43-BDAB-6F74830FB69C}" type="slidenum">
              <a:rPr lang="tr-TR" smtClean="0"/>
              <a:t>‹#›</a:t>
            </a:fld>
            <a:endParaRPr lang="tr-TR"/>
          </a:p>
        </p:txBody>
      </p:sp>
    </p:spTree>
    <p:extLst>
      <p:ext uri="{BB962C8B-B14F-4D97-AF65-F5344CB8AC3E}">
        <p14:creationId xmlns:p14="http://schemas.microsoft.com/office/powerpoint/2010/main" val="232946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7F5A232-CFB2-4A43-BDAB-6F74830FB69C}" type="slidenum">
              <a:rPr lang="tr-TR" smtClean="0"/>
              <a:t>1</a:t>
            </a:fld>
            <a:endParaRPr lang="tr-TR"/>
          </a:p>
        </p:txBody>
      </p:sp>
    </p:spTree>
    <p:extLst>
      <p:ext uri="{BB962C8B-B14F-4D97-AF65-F5344CB8AC3E}">
        <p14:creationId xmlns:p14="http://schemas.microsoft.com/office/powerpoint/2010/main" val="337444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10</a:t>
            </a:fld>
            <a:endParaRPr lang="tr-TR"/>
          </a:p>
        </p:txBody>
      </p:sp>
    </p:spTree>
    <p:extLst>
      <p:ext uri="{BB962C8B-B14F-4D97-AF65-F5344CB8AC3E}">
        <p14:creationId xmlns:p14="http://schemas.microsoft.com/office/powerpoint/2010/main" val="168023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11</a:t>
            </a:fld>
            <a:endParaRPr lang="tr-TR"/>
          </a:p>
        </p:txBody>
      </p:sp>
    </p:spTree>
    <p:extLst>
      <p:ext uri="{BB962C8B-B14F-4D97-AF65-F5344CB8AC3E}">
        <p14:creationId xmlns:p14="http://schemas.microsoft.com/office/powerpoint/2010/main" val="377397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12</a:t>
            </a:fld>
            <a:endParaRPr lang="tr-TR"/>
          </a:p>
        </p:txBody>
      </p:sp>
    </p:spTree>
    <p:extLst>
      <p:ext uri="{BB962C8B-B14F-4D97-AF65-F5344CB8AC3E}">
        <p14:creationId xmlns:p14="http://schemas.microsoft.com/office/powerpoint/2010/main" val="359963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13</a:t>
            </a:fld>
            <a:endParaRPr lang="tr-TR"/>
          </a:p>
        </p:txBody>
      </p:sp>
    </p:spTree>
    <p:extLst>
      <p:ext uri="{BB962C8B-B14F-4D97-AF65-F5344CB8AC3E}">
        <p14:creationId xmlns:p14="http://schemas.microsoft.com/office/powerpoint/2010/main" val="82657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14</a:t>
            </a:fld>
            <a:endParaRPr lang="tr-TR"/>
          </a:p>
        </p:txBody>
      </p:sp>
    </p:spTree>
    <p:extLst>
      <p:ext uri="{BB962C8B-B14F-4D97-AF65-F5344CB8AC3E}">
        <p14:creationId xmlns:p14="http://schemas.microsoft.com/office/powerpoint/2010/main" val="4144846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15</a:t>
            </a:fld>
            <a:endParaRPr lang="tr-TR"/>
          </a:p>
        </p:txBody>
      </p:sp>
    </p:spTree>
    <p:extLst>
      <p:ext uri="{BB962C8B-B14F-4D97-AF65-F5344CB8AC3E}">
        <p14:creationId xmlns:p14="http://schemas.microsoft.com/office/powerpoint/2010/main" val="171958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2</a:t>
            </a:fld>
            <a:endParaRPr lang="tr-TR"/>
          </a:p>
        </p:txBody>
      </p:sp>
    </p:spTree>
    <p:extLst>
      <p:ext uri="{BB962C8B-B14F-4D97-AF65-F5344CB8AC3E}">
        <p14:creationId xmlns:p14="http://schemas.microsoft.com/office/powerpoint/2010/main" val="234268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3</a:t>
            </a:fld>
            <a:endParaRPr lang="tr-TR"/>
          </a:p>
        </p:txBody>
      </p:sp>
    </p:spTree>
    <p:extLst>
      <p:ext uri="{BB962C8B-B14F-4D97-AF65-F5344CB8AC3E}">
        <p14:creationId xmlns:p14="http://schemas.microsoft.com/office/powerpoint/2010/main" val="95583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4</a:t>
            </a:fld>
            <a:endParaRPr lang="tr-TR"/>
          </a:p>
        </p:txBody>
      </p:sp>
    </p:spTree>
    <p:extLst>
      <p:ext uri="{BB962C8B-B14F-4D97-AF65-F5344CB8AC3E}">
        <p14:creationId xmlns:p14="http://schemas.microsoft.com/office/powerpoint/2010/main" val="25270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5</a:t>
            </a:fld>
            <a:endParaRPr lang="tr-TR"/>
          </a:p>
        </p:txBody>
      </p:sp>
    </p:spTree>
    <p:extLst>
      <p:ext uri="{BB962C8B-B14F-4D97-AF65-F5344CB8AC3E}">
        <p14:creationId xmlns:p14="http://schemas.microsoft.com/office/powerpoint/2010/main" val="399002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6</a:t>
            </a:fld>
            <a:endParaRPr lang="tr-TR"/>
          </a:p>
        </p:txBody>
      </p:sp>
    </p:spTree>
    <p:extLst>
      <p:ext uri="{BB962C8B-B14F-4D97-AF65-F5344CB8AC3E}">
        <p14:creationId xmlns:p14="http://schemas.microsoft.com/office/powerpoint/2010/main" val="84319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7</a:t>
            </a:fld>
            <a:endParaRPr lang="tr-TR"/>
          </a:p>
        </p:txBody>
      </p:sp>
    </p:spTree>
    <p:extLst>
      <p:ext uri="{BB962C8B-B14F-4D97-AF65-F5344CB8AC3E}">
        <p14:creationId xmlns:p14="http://schemas.microsoft.com/office/powerpoint/2010/main" val="390815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8</a:t>
            </a:fld>
            <a:endParaRPr lang="tr-TR"/>
          </a:p>
        </p:txBody>
      </p:sp>
    </p:spTree>
    <p:extLst>
      <p:ext uri="{BB962C8B-B14F-4D97-AF65-F5344CB8AC3E}">
        <p14:creationId xmlns:p14="http://schemas.microsoft.com/office/powerpoint/2010/main" val="122329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0AF0C0E-4DB9-4D5F-8323-BC0F5BE895B6}" type="slidenum">
              <a:rPr lang="tr-TR" smtClean="0"/>
              <a:pPr/>
              <a:t>9</a:t>
            </a:fld>
            <a:endParaRPr lang="tr-TR"/>
          </a:p>
        </p:txBody>
      </p:sp>
    </p:spTree>
    <p:extLst>
      <p:ext uri="{BB962C8B-B14F-4D97-AF65-F5344CB8AC3E}">
        <p14:creationId xmlns:p14="http://schemas.microsoft.com/office/powerpoint/2010/main" val="325846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68E985F9-B82A-4B21-9C0A-A6C5D06AFE82}" type="datetime1">
              <a:rPr lang="tr-TR" smtClean="0"/>
              <a:t>10.8.2017</a:t>
            </a:fld>
            <a:endParaRPr lang="tr-TR"/>
          </a:p>
        </p:txBody>
      </p:sp>
      <p:sp>
        <p:nvSpPr>
          <p:cNvPr id="19" name="18 Altbilgi Yer Tutucusu"/>
          <p:cNvSpPr>
            <a:spLocks noGrp="1"/>
          </p:cNvSpPr>
          <p:nvPr>
            <p:ph type="ftr" sz="quarter" idx="11"/>
          </p:nvPr>
        </p:nvSpPr>
        <p:spPr/>
        <p:txBody>
          <a:bodyPr/>
          <a:lstStyle/>
          <a:p>
            <a:r>
              <a:rPr lang="tr-TR" smtClean="0"/>
              <a:t>Prof. Dr. Fehmi TUNCEL</a:t>
            </a:r>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8D340A4-09FB-4FCA-9FCE-D396ED517C03}" type="datetime1">
              <a:rPr lang="tr-TR" smtClean="0"/>
              <a:t>10.8.2017</a:t>
            </a:fld>
            <a:endParaRPr lang="tr-TR"/>
          </a:p>
        </p:txBody>
      </p:sp>
      <p:sp>
        <p:nvSpPr>
          <p:cNvPr id="5" name="4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9F64FA-DE18-49DA-92B4-E8B77D58A09D}" type="datetime1">
              <a:rPr lang="tr-TR" smtClean="0"/>
              <a:t>10.8.2017</a:t>
            </a:fld>
            <a:endParaRPr lang="tr-TR"/>
          </a:p>
        </p:txBody>
      </p:sp>
      <p:sp>
        <p:nvSpPr>
          <p:cNvPr id="5" name="4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BC556B0-A5F0-410F-AAAE-2818139C196E}" type="datetime1">
              <a:rPr lang="tr-TR" smtClean="0"/>
              <a:t>10.8.2017</a:t>
            </a:fld>
            <a:endParaRPr lang="tr-TR"/>
          </a:p>
        </p:txBody>
      </p:sp>
      <p:sp>
        <p:nvSpPr>
          <p:cNvPr id="5" name="4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3CD8E19-636C-4EB5-AF9D-AA419EF8016E}" type="datetime1">
              <a:rPr lang="tr-TR" smtClean="0"/>
              <a:t>10.8.2017</a:t>
            </a:fld>
            <a:endParaRPr lang="tr-TR"/>
          </a:p>
        </p:txBody>
      </p:sp>
      <p:sp>
        <p:nvSpPr>
          <p:cNvPr id="5" name="4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3D27FAD-B5E7-44C1-84AD-DA2566150CA4}" type="datetime1">
              <a:rPr lang="tr-TR" smtClean="0"/>
              <a:t>10.8.2017</a:t>
            </a:fld>
            <a:endParaRPr lang="tr-TR"/>
          </a:p>
        </p:txBody>
      </p:sp>
      <p:sp>
        <p:nvSpPr>
          <p:cNvPr id="6" name="5 Altbilgi Yer Tutucusu"/>
          <p:cNvSpPr>
            <a:spLocks noGrp="1"/>
          </p:cNvSpPr>
          <p:nvPr>
            <p:ph type="ftr" sz="quarter" idx="11"/>
          </p:nvPr>
        </p:nvSpPr>
        <p:spPr/>
        <p:txBody>
          <a:bodyPr/>
          <a:lstStyle/>
          <a:p>
            <a:r>
              <a:rPr lang="tr-TR" smtClean="0"/>
              <a:t>Prof. Dr. Fehmi TUNCEL</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7F80A612-51F2-41DE-A93D-386BF76769D0}" type="datetime1">
              <a:rPr lang="tr-TR" smtClean="0"/>
              <a:t>10.8.2017</a:t>
            </a:fld>
            <a:endParaRPr lang="tr-TR"/>
          </a:p>
        </p:txBody>
      </p:sp>
      <p:sp>
        <p:nvSpPr>
          <p:cNvPr id="8" name="7 Altbilgi Yer Tutucusu"/>
          <p:cNvSpPr>
            <a:spLocks noGrp="1"/>
          </p:cNvSpPr>
          <p:nvPr>
            <p:ph type="ftr" sz="quarter" idx="11"/>
          </p:nvPr>
        </p:nvSpPr>
        <p:spPr/>
        <p:txBody>
          <a:bodyPr/>
          <a:lstStyle/>
          <a:p>
            <a:r>
              <a:rPr lang="tr-TR" smtClean="0"/>
              <a:t>Prof. Dr. Fehmi TUNCEL</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1525EE9-B2DB-4343-AE3D-DF4C0B04848C}" type="datetime1">
              <a:rPr lang="tr-TR" smtClean="0"/>
              <a:t>10.8.2017</a:t>
            </a:fld>
            <a:endParaRPr lang="tr-TR"/>
          </a:p>
        </p:txBody>
      </p:sp>
      <p:sp>
        <p:nvSpPr>
          <p:cNvPr id="4" name="3 Altbilgi Yer Tutucusu"/>
          <p:cNvSpPr>
            <a:spLocks noGrp="1"/>
          </p:cNvSpPr>
          <p:nvPr>
            <p:ph type="ftr" sz="quarter" idx="11"/>
          </p:nvPr>
        </p:nvSpPr>
        <p:spPr/>
        <p:txBody>
          <a:bodyPr/>
          <a:lstStyle/>
          <a:p>
            <a:r>
              <a:rPr lang="tr-TR" smtClean="0"/>
              <a:t>Prof. Dr. Fehmi TUNCEL</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6A245F1-3139-492B-8759-26C5AC12060D}" type="datetime1">
              <a:rPr lang="tr-TR" smtClean="0"/>
              <a:t>10.8.2017</a:t>
            </a:fld>
            <a:endParaRPr lang="tr-TR"/>
          </a:p>
        </p:txBody>
      </p:sp>
      <p:sp>
        <p:nvSpPr>
          <p:cNvPr id="3" name="2 Altbilgi Yer Tutucusu"/>
          <p:cNvSpPr>
            <a:spLocks noGrp="1"/>
          </p:cNvSpPr>
          <p:nvPr>
            <p:ph type="ftr" sz="quarter" idx="11"/>
          </p:nvPr>
        </p:nvSpPr>
        <p:spPr/>
        <p:txBody>
          <a:bodyPr/>
          <a:lstStyle/>
          <a:p>
            <a:r>
              <a:rPr lang="tr-TR" smtClean="0"/>
              <a:t>Prof. Dr. Fehmi TUNCEL</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2D66CEC-463C-45C8-B3A2-1E8FCFA7AFD2}" type="datetime1">
              <a:rPr lang="tr-TR" smtClean="0"/>
              <a:t>10.8.2017</a:t>
            </a:fld>
            <a:endParaRPr lang="tr-TR"/>
          </a:p>
        </p:txBody>
      </p:sp>
      <p:sp>
        <p:nvSpPr>
          <p:cNvPr id="6" name="5 Altbilgi Yer Tutucusu"/>
          <p:cNvSpPr>
            <a:spLocks noGrp="1"/>
          </p:cNvSpPr>
          <p:nvPr>
            <p:ph type="ftr" sz="quarter" idx="11"/>
          </p:nvPr>
        </p:nvSpPr>
        <p:spPr/>
        <p:txBody>
          <a:bodyPr/>
          <a:lstStyle/>
          <a:p>
            <a:r>
              <a:rPr lang="tr-TR" smtClean="0"/>
              <a:t>Prof. Dr. Fehmi TUNCEL</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2925F79-C7B9-48AF-98CF-C1860932E44E}" type="datetime1">
              <a:rPr lang="tr-TR" smtClean="0"/>
              <a:t>10.8.2017</a:t>
            </a:fld>
            <a:endParaRPr lang="tr-TR"/>
          </a:p>
        </p:txBody>
      </p:sp>
      <p:sp>
        <p:nvSpPr>
          <p:cNvPr id="6" name="5 Altbilgi Yer Tutucusu"/>
          <p:cNvSpPr>
            <a:spLocks noGrp="1"/>
          </p:cNvSpPr>
          <p:nvPr>
            <p:ph type="ftr" sz="quarter" idx="11"/>
          </p:nvPr>
        </p:nvSpPr>
        <p:spPr/>
        <p:txBody>
          <a:bodyPr/>
          <a:lstStyle/>
          <a:p>
            <a:r>
              <a:rPr lang="tr-TR" smtClean="0"/>
              <a:t>Prof. Dr. Fehmi TUNCEL</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43157C-B064-4DDF-9035-5E41C867CFB2}" type="datetime1">
              <a:rPr lang="tr-TR" smtClean="0"/>
              <a:t>10.8.2017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Prof. Dr. Fehmi TUNCEL</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154230"/>
          </a:xfrm>
        </p:spPr>
        <p:txBody>
          <a:bodyPr>
            <a:normAutofit/>
          </a:bodyPr>
          <a:lstStyle/>
          <a:p>
            <a:pPr algn="ctr"/>
            <a:r>
              <a:rPr lang="tr-TR" sz="4000" b="1" dirty="0" smtClean="0">
                <a:solidFill>
                  <a:srgbClr val="00B050"/>
                </a:solidFill>
              </a:rPr>
              <a:t>BAÖ 107 İnsan Anatomisi ve </a:t>
            </a:r>
            <a:r>
              <a:rPr lang="tr-TR" sz="4000" b="1" dirty="0" err="1" smtClean="0">
                <a:solidFill>
                  <a:srgbClr val="00B050"/>
                </a:solidFill>
              </a:rPr>
              <a:t>Kinesiyolojisi</a:t>
            </a:r>
            <a:r>
              <a:rPr lang="tr-TR" sz="4000" b="1" dirty="0" smtClean="0">
                <a:solidFill>
                  <a:srgbClr val="00B050"/>
                </a:solidFill>
              </a:rPr>
              <a:t> (4 0) 4</a:t>
            </a:r>
            <a:r>
              <a:rPr lang="tr-TR" dirty="0" smtClean="0">
                <a:solidFill>
                  <a:srgbClr val="FF0000"/>
                </a:solidFill>
              </a:rPr>
              <a:t/>
            </a:r>
            <a:br>
              <a:rPr lang="tr-TR" dirty="0" smtClean="0">
                <a:solidFill>
                  <a:srgbClr val="FF0000"/>
                </a:solidFill>
              </a:rPr>
            </a:br>
            <a:endParaRPr lang="tr-TR" dirty="0"/>
          </a:p>
        </p:txBody>
      </p:sp>
      <p:sp>
        <p:nvSpPr>
          <p:cNvPr id="3" name="2 İçerik Yer Tutucusu"/>
          <p:cNvSpPr>
            <a:spLocks noGrp="1"/>
          </p:cNvSpPr>
          <p:nvPr>
            <p:ph idx="1"/>
          </p:nvPr>
        </p:nvSpPr>
        <p:spPr/>
        <p:txBody>
          <a:bodyPr/>
          <a:lstStyle/>
          <a:p>
            <a:pPr algn="ctr">
              <a:buNone/>
            </a:pPr>
            <a:r>
              <a:rPr lang="tr-TR" b="1" dirty="0" smtClean="0">
                <a:solidFill>
                  <a:srgbClr val="002060"/>
                </a:solidFill>
              </a:rPr>
              <a:t>Ankara üniversitesi</a:t>
            </a:r>
          </a:p>
          <a:p>
            <a:pPr algn="ctr">
              <a:buNone/>
            </a:pPr>
            <a:r>
              <a:rPr lang="tr-TR" b="1" dirty="0" smtClean="0">
                <a:solidFill>
                  <a:srgbClr val="7030A0"/>
                </a:solidFill>
              </a:rPr>
              <a:t>Spor Bilimleri Fakültesi</a:t>
            </a:r>
          </a:p>
          <a:p>
            <a:pPr algn="ctr">
              <a:buNone/>
            </a:pPr>
            <a:endParaRPr lang="tr-TR" b="1" dirty="0" smtClean="0">
              <a:solidFill>
                <a:srgbClr val="7030A0"/>
              </a:solidFill>
            </a:endParaRPr>
          </a:p>
          <a:p>
            <a:pPr algn="ctr">
              <a:buNone/>
            </a:pPr>
            <a:endParaRPr lang="tr-TR" b="1" dirty="0" smtClean="0">
              <a:solidFill>
                <a:srgbClr val="C00000"/>
              </a:solidFill>
            </a:endParaRPr>
          </a:p>
          <a:p>
            <a:pPr algn="ctr">
              <a:buNone/>
            </a:pPr>
            <a:endParaRPr lang="tr-TR" b="1" dirty="0" smtClean="0">
              <a:solidFill>
                <a:srgbClr val="C00000"/>
              </a:solidFill>
            </a:endParaRPr>
          </a:p>
          <a:p>
            <a:pPr algn="ctr">
              <a:buNone/>
            </a:pPr>
            <a:r>
              <a:rPr lang="tr-TR" sz="2000" b="1" dirty="0" smtClean="0"/>
              <a:t>Prof. Dr. Fehmi TUNCEL</a:t>
            </a:r>
          </a:p>
          <a:p>
            <a:pPr algn="ctr">
              <a:buNone/>
            </a:pPr>
            <a:endParaRPr lang="tr-TR" b="1" dirty="0" smtClean="0">
              <a:solidFill>
                <a:srgbClr val="FF0000"/>
              </a:solidFill>
            </a:endParaRPr>
          </a:p>
          <a:p>
            <a:pPr algn="ctr">
              <a:buNone/>
            </a:pPr>
            <a:r>
              <a:rPr lang="tr-TR" b="1" dirty="0" smtClean="0">
                <a:solidFill>
                  <a:srgbClr val="FF0000"/>
                </a:solidFill>
              </a:rPr>
              <a:t>Beden Eğitimi ve Spor Öğretmenliği </a:t>
            </a:r>
          </a:p>
          <a:p>
            <a:pPr algn="ctr">
              <a:buNone/>
            </a:pPr>
            <a:r>
              <a:rPr lang="tr-TR" b="1" dirty="0" smtClean="0">
                <a:solidFill>
                  <a:srgbClr val="FF0000"/>
                </a:solidFill>
              </a:rPr>
              <a:t>Bölümü</a:t>
            </a:r>
          </a:p>
          <a:p>
            <a:pPr algn="ctr">
              <a:buNone/>
            </a:pPr>
            <a:endParaRPr lang="tr-TR" b="1" dirty="0" smtClean="0">
              <a:solidFill>
                <a:srgbClr val="7030A0"/>
              </a:solidFill>
            </a:endParaRPr>
          </a:p>
          <a:p>
            <a:pPr algn="ctr">
              <a:buNone/>
            </a:pPr>
            <a:endParaRPr lang="tr-TR" dirty="0"/>
          </a:p>
        </p:txBody>
      </p:sp>
      <p:sp>
        <p:nvSpPr>
          <p:cNvPr id="5" name="4 Veri Yer Tutucusu"/>
          <p:cNvSpPr>
            <a:spLocks noGrp="1"/>
          </p:cNvSpPr>
          <p:nvPr>
            <p:ph type="dt" sz="half" idx="10"/>
          </p:nvPr>
        </p:nvSpPr>
        <p:spPr/>
        <p:txBody>
          <a:bodyPr/>
          <a:lstStyle/>
          <a:p>
            <a:fld id="{6BD967FD-C008-4466-9683-515B548F60FD}"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pic>
        <p:nvPicPr>
          <p:cNvPr id="4" name="Picture 4" descr="unvamblem2"/>
          <p:cNvPicPr>
            <a:picLocks noChangeAspect="1" noChangeArrowheads="1"/>
          </p:cNvPicPr>
          <p:nvPr/>
        </p:nvPicPr>
        <p:blipFill>
          <a:blip r:embed="rId3" cstate="print"/>
          <a:srcRect/>
          <a:stretch>
            <a:fillRect/>
          </a:stretch>
        </p:blipFill>
        <p:spPr bwMode="auto">
          <a:xfrm>
            <a:off x="3929058" y="3000372"/>
            <a:ext cx="1214446" cy="1214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normAutofit/>
          </a:bodyPr>
          <a:lstStyle/>
          <a:p>
            <a:pPr algn="ctr">
              <a:buNone/>
            </a:pPr>
            <a:endParaRPr lang="tr-TR" b="1" dirty="0" smtClean="0">
              <a:solidFill>
                <a:srgbClr val="FFC000"/>
              </a:solidFill>
            </a:endParaRPr>
          </a:p>
          <a:p>
            <a:pPr algn="ctr">
              <a:buNone/>
            </a:pPr>
            <a:r>
              <a:rPr lang="tr-TR" b="1" dirty="0" smtClean="0">
                <a:solidFill>
                  <a:srgbClr val="FFC000"/>
                </a:solidFill>
              </a:rPr>
              <a:t>KEMİKLER ŞEKİLLERİNE GÖRE, UZUN, KISA, DÜZ YA DA DÜZENSİZ OLARAK SINIFLANIR. UZUN KEMİKLERİN UZUNLUĞU, GENİŞLİĞİ VE KALINLIĞINDAN FAZLADIR. ÜST VE ALT EKSTREMİTELERDEKİ KEMİKLERİN BİRÇOĞU, ÖRNEĞİN ALT EKSTREMİTELERDEKİ FEMUR, TİBİA, FIBULA VE METATARSLAR UZUN KEMİKLERDİR.</a:t>
            </a:r>
            <a:endParaRPr lang="tr-TR" b="1" dirty="0">
              <a:solidFill>
                <a:srgbClr val="FFC000"/>
              </a:solidFill>
            </a:endParaRPr>
          </a:p>
        </p:txBody>
      </p:sp>
      <p:sp>
        <p:nvSpPr>
          <p:cNvPr id="4" name="3 Veri Yer Tutucusu"/>
          <p:cNvSpPr>
            <a:spLocks noGrp="1"/>
          </p:cNvSpPr>
          <p:nvPr>
            <p:ph type="dt" sz="half" idx="10"/>
          </p:nvPr>
        </p:nvSpPr>
        <p:spPr/>
        <p:txBody>
          <a:bodyPr/>
          <a:lstStyle/>
          <a:p>
            <a:fld id="{7B76DC76-B08F-4EE4-B113-65FB64AA143A}"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r>
              <a:rPr lang="tr-TR" b="1" dirty="0" smtClean="0">
                <a:solidFill>
                  <a:srgbClr val="FFC000"/>
                </a:solidFill>
              </a:rPr>
              <a:t>HER BİR UZUN KEMİĞİN DİYAFİZ ADI VERİLEN GÖVDESİ VE EPİFİZ ADI VERİLEN İKİ UCU VARDIR. UZUN KEMİĞİN EPİFİZ BÖLÜMÜ DİYAFİZDEN DAHA GENİŞTİR VE DİYAFİZ BÖLÜMÜ, PERİOST ADI VERİLEN BAĞ DOKU KILIFI İLE ÖRTÜLÜDÜR </a:t>
            </a:r>
          </a:p>
          <a:p>
            <a:pPr algn="ctr">
              <a:buNone/>
            </a:pPr>
            <a:r>
              <a:rPr lang="tr-TR" b="1" dirty="0" smtClean="0">
                <a:solidFill>
                  <a:srgbClr val="FFC000"/>
                </a:solidFill>
              </a:rPr>
              <a:t>(ŞEKİL 2.7).</a:t>
            </a:r>
            <a:endParaRPr lang="tr-TR" b="1" dirty="0">
              <a:solidFill>
                <a:srgbClr val="FFC000"/>
              </a:solidFill>
            </a:endParaRPr>
          </a:p>
        </p:txBody>
      </p:sp>
      <p:sp>
        <p:nvSpPr>
          <p:cNvPr id="4" name="3 Veri Yer Tutucusu"/>
          <p:cNvSpPr>
            <a:spLocks noGrp="1"/>
          </p:cNvSpPr>
          <p:nvPr>
            <p:ph type="dt" sz="half" idx="10"/>
          </p:nvPr>
        </p:nvSpPr>
        <p:spPr/>
        <p:txBody>
          <a:bodyPr/>
          <a:lstStyle/>
          <a:p>
            <a:fld id="{3A32F35E-5795-4A25-9D3B-64CE87C050E2}"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r>
              <a:rPr lang="tr-TR" b="1" dirty="0" smtClean="0">
                <a:solidFill>
                  <a:srgbClr val="FFC000"/>
                </a:solidFill>
              </a:rPr>
              <a:t>PERİOSTUN İKİ TABAKASI VARDIR. DIŞ TABAKA, KAS VE TENDONLARIN BAĞLANTI YAPTIĞI TABAKADIR. İÇ TABAKA İSE, KEMİK KIRILDIĞI ZAMAN, KIRIĞI ONARMAK ÜZERE OSTEOBLASTLARIN (KEMİK YAPAN HÜCRELER) AÇIĞA ÇIKMASI İÇİN UYARI VEREN TABAKADIR.</a:t>
            </a:r>
            <a:endParaRPr lang="tr-TR" b="1" dirty="0">
              <a:solidFill>
                <a:srgbClr val="FFC000"/>
              </a:solidFill>
            </a:endParaRPr>
          </a:p>
        </p:txBody>
      </p:sp>
      <p:sp>
        <p:nvSpPr>
          <p:cNvPr id="4" name="3 Veri Yer Tutucusu"/>
          <p:cNvSpPr>
            <a:spLocks noGrp="1"/>
          </p:cNvSpPr>
          <p:nvPr>
            <p:ph type="dt" sz="half" idx="10"/>
          </p:nvPr>
        </p:nvSpPr>
        <p:spPr/>
        <p:txBody>
          <a:bodyPr/>
          <a:lstStyle/>
          <a:p>
            <a:fld id="{C9AD576B-D29B-48CB-A31A-E13390D39D65}"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normAutofit/>
          </a:bodyPr>
          <a:lstStyle/>
          <a:p>
            <a:pPr algn="ctr">
              <a:buNone/>
            </a:pPr>
            <a:endParaRPr lang="tr-TR" dirty="0" smtClean="0"/>
          </a:p>
          <a:p>
            <a:pPr algn="ctr">
              <a:buNone/>
            </a:pPr>
            <a:r>
              <a:rPr lang="tr-TR" b="1" dirty="0" smtClean="0">
                <a:solidFill>
                  <a:srgbClr val="FFC000"/>
                </a:solidFill>
              </a:rPr>
              <a:t>KISA KEMİKLERİN UZUN EKSENİ YOKTUR, UZUNLUKLARI VE GENİŞLİKLERİ BİRBİRİNE EŞİTTİR. BU KEMİKLER ELLERDE (KARPAL KEMİKLER) VE AYAKLARDA (TARSAL KEMİKLER) BULUNUR. DÜZ KEMİKLER İNCEDİR, AMA DÜZ OLMAKTAN ZİYADE EĞİMLİDİR. KAFATASI, KABURGALAR, STERNUM, SKAPULA GİBİ KEMİKLER DÜZ KEMİKLERDİR.</a:t>
            </a:r>
            <a:endParaRPr lang="tr-TR" b="1" dirty="0">
              <a:solidFill>
                <a:srgbClr val="FFC000"/>
              </a:solidFill>
            </a:endParaRPr>
          </a:p>
        </p:txBody>
      </p:sp>
      <p:sp>
        <p:nvSpPr>
          <p:cNvPr id="4" name="3 Veri Yer Tutucusu"/>
          <p:cNvSpPr>
            <a:spLocks noGrp="1"/>
          </p:cNvSpPr>
          <p:nvPr>
            <p:ph type="dt" sz="half" idx="10"/>
          </p:nvPr>
        </p:nvSpPr>
        <p:spPr/>
        <p:txBody>
          <a:bodyPr/>
          <a:lstStyle/>
          <a:p>
            <a:fld id="{DF83E654-F66B-4A2C-85D0-BC82C91B2F0B}"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r>
              <a:rPr lang="tr-TR" b="1" dirty="0" smtClean="0">
                <a:solidFill>
                  <a:srgbClr val="FFC000"/>
                </a:solidFill>
              </a:rPr>
              <a:t>DÜZENSİZ KEMİKLERİN FARKLI ŞEKİLLERİ VARDIR, HERHANGİ BİR SINIFA GİRMEZ. KALÇA KEMİKLERİ (COXA-KOKSA), OMUR (VERTEBRA), KAFATASININ BİRÇOK KEMİĞİ DÜZENSİZ KEMİKLER SINIFINDANDIR.</a:t>
            </a:r>
            <a:endParaRPr lang="tr-TR" b="1" dirty="0">
              <a:solidFill>
                <a:srgbClr val="FFC000"/>
              </a:solidFill>
            </a:endParaRPr>
          </a:p>
        </p:txBody>
      </p:sp>
      <p:sp>
        <p:nvSpPr>
          <p:cNvPr id="4" name="3 Veri Yer Tutucusu"/>
          <p:cNvSpPr>
            <a:spLocks noGrp="1"/>
          </p:cNvSpPr>
          <p:nvPr>
            <p:ph type="dt" sz="half" idx="10"/>
          </p:nvPr>
        </p:nvSpPr>
        <p:spPr/>
        <p:txBody>
          <a:bodyPr/>
          <a:lstStyle/>
          <a:p>
            <a:fld id="{3768B0DD-14BC-49D7-8061-1C1D0EF4B452}"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1219200"/>
          </a:xfrm>
        </p:spPr>
        <p:txBody>
          <a:bodyPr>
            <a:normAutofit fontScale="90000"/>
          </a:bodyPr>
          <a:lstStyle/>
          <a:p>
            <a:r>
              <a:rPr lang="tr-TR" b="1" dirty="0"/>
              <a:t>Kaynaklar</a:t>
            </a:r>
            <a:r>
              <a:rPr lang="tr-TR" dirty="0"/>
              <a:t/>
            </a:r>
            <a:br>
              <a:rPr lang="tr-TR" dirty="0"/>
            </a:br>
            <a:r>
              <a:rPr lang="tr-TR" b="1" dirty="0"/>
              <a:t> </a:t>
            </a:r>
            <a:endParaRPr lang="tr-TR" dirty="0"/>
          </a:p>
        </p:txBody>
      </p:sp>
      <p:sp>
        <p:nvSpPr>
          <p:cNvPr id="4" name="3 Veri Yer Tutucusu"/>
          <p:cNvSpPr>
            <a:spLocks noGrp="1"/>
          </p:cNvSpPr>
          <p:nvPr>
            <p:ph type="dt" sz="half" idx="10"/>
          </p:nvPr>
        </p:nvSpPr>
        <p:spPr/>
        <p:txBody>
          <a:bodyPr/>
          <a:lstStyle/>
          <a:p>
            <a:fld id="{0FE5757B-5D06-4B82-9CCF-6C45D5A107F1}" type="datetime1">
              <a:rPr lang="tr-TR" smtClean="0"/>
              <a:t>10.8.2017</a:t>
            </a:fld>
            <a:endParaRPr lang="tr-TR"/>
          </a:p>
        </p:txBody>
      </p:sp>
      <p:sp>
        <p:nvSpPr>
          <p:cNvPr id="5" name="4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15</a:t>
            </a:fld>
            <a:endParaRPr lang="tr-TR"/>
          </a:p>
        </p:txBody>
      </p:sp>
      <p:sp>
        <p:nvSpPr>
          <p:cNvPr id="3" name="2 İçerik Yer Tutucusu"/>
          <p:cNvSpPr>
            <a:spLocks noGrp="1"/>
          </p:cNvSpPr>
          <p:nvPr>
            <p:ph sz="quarter" idx="1"/>
          </p:nvPr>
        </p:nvSpPr>
        <p:spPr/>
        <p:txBody>
          <a:bodyPr>
            <a:normAutofit fontScale="92500" lnSpcReduction="20000"/>
          </a:bodyPr>
          <a:lstStyle/>
          <a:p>
            <a:pPr algn="ctr">
              <a:buNone/>
            </a:pPr>
            <a:endParaRPr lang="tr-TR" b="1" dirty="0" smtClean="0"/>
          </a:p>
          <a:p>
            <a:pPr lvl="0"/>
            <a:r>
              <a:rPr lang="tr-TR" dirty="0" err="1" smtClean="0"/>
              <a:t>Jürgen</a:t>
            </a:r>
            <a:r>
              <a:rPr lang="tr-TR" dirty="0" smtClean="0"/>
              <a:t> </a:t>
            </a:r>
            <a:r>
              <a:rPr lang="tr-TR" dirty="0" err="1"/>
              <a:t>Weineck</a:t>
            </a:r>
            <a:r>
              <a:rPr lang="tr-TR" dirty="0"/>
              <a:t> (Çevirenler: Ş. Erdoğan, F. Tuncel, Z. Sarı) (1998). Sporda Fonksiyonel Anatomi. Birol Basın Yayın Dağıtım ve Ticaret Ltd. Şti. </a:t>
            </a:r>
          </a:p>
          <a:p>
            <a:pPr lvl="0"/>
            <a:r>
              <a:rPr lang="tr-TR" dirty="0"/>
              <a:t>Oğuz </a:t>
            </a:r>
            <a:r>
              <a:rPr lang="tr-TR" dirty="0" err="1"/>
              <a:t>Kanbir</a:t>
            </a:r>
            <a:r>
              <a:rPr lang="tr-TR" dirty="0"/>
              <a:t> (2007). İnsan Anatomisi – Hareket Sistemi. Baran Matbaacılık. </a:t>
            </a:r>
          </a:p>
          <a:p>
            <a:pPr lvl="0"/>
            <a:r>
              <a:rPr lang="tr-TR" dirty="0"/>
              <a:t>E. </a:t>
            </a:r>
            <a:r>
              <a:rPr lang="tr-TR" dirty="0" err="1"/>
              <a:t>Pearl</a:t>
            </a:r>
            <a:r>
              <a:rPr lang="tr-TR" dirty="0"/>
              <a:t> Solomon, Richard R. </a:t>
            </a:r>
            <a:r>
              <a:rPr lang="tr-TR" dirty="0" err="1"/>
              <a:t>Schmidt</a:t>
            </a:r>
            <a:r>
              <a:rPr lang="tr-TR" dirty="0"/>
              <a:t>, P. James </a:t>
            </a:r>
            <a:r>
              <a:rPr lang="tr-TR" dirty="0" err="1"/>
              <a:t>Adragna</a:t>
            </a:r>
            <a:r>
              <a:rPr lang="tr-TR" dirty="0"/>
              <a:t> (1990). Human </a:t>
            </a:r>
            <a:r>
              <a:rPr lang="tr-TR" dirty="0" err="1"/>
              <a:t>Anatomy</a:t>
            </a:r>
            <a:r>
              <a:rPr lang="tr-TR" dirty="0"/>
              <a:t> </a:t>
            </a:r>
            <a:r>
              <a:rPr lang="tr-TR" dirty="0" err="1"/>
              <a:t>and</a:t>
            </a:r>
            <a:r>
              <a:rPr lang="tr-TR" dirty="0"/>
              <a:t> </a:t>
            </a:r>
            <a:r>
              <a:rPr lang="tr-TR" dirty="0" err="1"/>
              <a:t>Physiology</a:t>
            </a:r>
            <a:r>
              <a:rPr lang="tr-TR" dirty="0"/>
              <a:t>. </a:t>
            </a:r>
            <a:r>
              <a:rPr lang="tr-TR" dirty="0" err="1"/>
              <a:t>Harcourt</a:t>
            </a:r>
            <a:r>
              <a:rPr lang="tr-TR" dirty="0"/>
              <a:t> </a:t>
            </a:r>
            <a:r>
              <a:rPr lang="tr-TR" dirty="0" err="1"/>
              <a:t>Brace</a:t>
            </a:r>
            <a:r>
              <a:rPr lang="tr-TR" dirty="0"/>
              <a:t> </a:t>
            </a:r>
            <a:r>
              <a:rPr lang="tr-TR" dirty="0" err="1"/>
              <a:t>College</a:t>
            </a:r>
            <a:r>
              <a:rPr lang="tr-TR" dirty="0"/>
              <a:t> </a:t>
            </a:r>
            <a:r>
              <a:rPr lang="tr-TR" dirty="0" err="1"/>
              <a:t>Publishers</a:t>
            </a:r>
            <a:r>
              <a:rPr lang="tr-TR" dirty="0"/>
              <a:t>. </a:t>
            </a:r>
          </a:p>
          <a:p>
            <a:pPr lvl="0"/>
            <a:r>
              <a:rPr lang="tr-TR" dirty="0"/>
              <a:t>John W. Hole (1987). Human </a:t>
            </a:r>
            <a:r>
              <a:rPr lang="tr-TR" dirty="0" err="1"/>
              <a:t>Anatomy</a:t>
            </a:r>
            <a:r>
              <a:rPr lang="tr-TR" dirty="0"/>
              <a:t> </a:t>
            </a:r>
            <a:r>
              <a:rPr lang="tr-TR" dirty="0" err="1"/>
              <a:t>and</a:t>
            </a:r>
            <a:r>
              <a:rPr lang="tr-TR" dirty="0"/>
              <a:t> </a:t>
            </a:r>
            <a:r>
              <a:rPr lang="tr-TR" dirty="0" err="1"/>
              <a:t>Physiology</a:t>
            </a:r>
            <a:r>
              <a:rPr lang="tr-TR" dirty="0"/>
              <a:t>. </a:t>
            </a:r>
            <a:r>
              <a:rPr lang="tr-TR" dirty="0" err="1"/>
              <a:t>Wm</a:t>
            </a:r>
            <a:r>
              <a:rPr lang="tr-TR" dirty="0"/>
              <a:t>. C. Brown </a:t>
            </a:r>
            <a:r>
              <a:rPr lang="tr-TR" dirty="0" err="1"/>
              <a:t>Publishers</a:t>
            </a:r>
            <a:r>
              <a:rPr lang="tr-TR" dirty="0"/>
              <a:t>.</a:t>
            </a:r>
          </a:p>
          <a:p>
            <a:pPr lvl="0"/>
            <a:r>
              <a:rPr lang="tr-TR" dirty="0"/>
              <a:t>Blue </a:t>
            </a:r>
            <a:r>
              <a:rPr lang="tr-TR" dirty="0" err="1"/>
              <a:t>Vision</a:t>
            </a:r>
            <a:r>
              <a:rPr lang="tr-TR" dirty="0"/>
              <a:t> </a:t>
            </a:r>
            <a:r>
              <a:rPr lang="tr-TR" dirty="0" err="1"/>
              <a:t>Fitness</a:t>
            </a:r>
            <a:r>
              <a:rPr lang="tr-TR" dirty="0"/>
              <a:t> Akademi (2010). </a:t>
            </a:r>
            <a:r>
              <a:rPr lang="tr-TR" dirty="0" err="1"/>
              <a:t>Personal</a:t>
            </a:r>
            <a:r>
              <a:rPr lang="tr-TR" dirty="0"/>
              <a:t> </a:t>
            </a:r>
            <a:r>
              <a:rPr lang="tr-TR" dirty="0" err="1"/>
              <a:t>Fitness</a:t>
            </a:r>
            <a:r>
              <a:rPr lang="tr-TR" dirty="0"/>
              <a:t> </a:t>
            </a:r>
            <a:r>
              <a:rPr lang="tr-TR" dirty="0" err="1"/>
              <a:t>Trainer</a:t>
            </a:r>
            <a:r>
              <a:rPr lang="tr-TR" dirty="0"/>
              <a:t> </a:t>
            </a:r>
            <a:r>
              <a:rPr lang="tr-TR" dirty="0" smtClean="0"/>
              <a:t>Kitabı. </a:t>
            </a:r>
            <a:r>
              <a:rPr lang="tr-TR" dirty="0" err="1"/>
              <a:t>Scala</a:t>
            </a:r>
            <a:r>
              <a:rPr lang="tr-TR" dirty="0"/>
              <a:t> Matbaacılık Reklam Promosyon.   </a:t>
            </a:r>
          </a:p>
        </p:txBody>
      </p:sp>
    </p:spTree>
    <p:extLst>
      <p:ext uri="{BB962C8B-B14F-4D97-AF65-F5344CB8AC3E}">
        <p14:creationId xmlns:p14="http://schemas.microsoft.com/office/powerpoint/2010/main" val="382157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b="1" dirty="0">
              <a:solidFill>
                <a:srgbClr val="FFC000"/>
              </a:solidFill>
            </a:endParaRPr>
          </a:p>
        </p:txBody>
      </p:sp>
      <p:sp>
        <p:nvSpPr>
          <p:cNvPr id="6" name="5 İçerik Yer Tutucusu"/>
          <p:cNvSpPr>
            <a:spLocks noGrp="1"/>
          </p:cNvSpPr>
          <p:nvPr>
            <p:ph idx="1"/>
          </p:nvPr>
        </p:nvSpPr>
        <p:spPr/>
        <p:txBody>
          <a:bodyPr/>
          <a:lstStyle/>
          <a:p>
            <a:pPr algn="ctr">
              <a:buNone/>
            </a:pPr>
            <a:endParaRPr lang="tr-TR" b="1" dirty="0" smtClean="0">
              <a:solidFill>
                <a:srgbClr val="FFC000"/>
              </a:solidFill>
            </a:endParaRPr>
          </a:p>
          <a:p>
            <a:pPr algn="ctr">
              <a:buNone/>
            </a:pPr>
            <a:r>
              <a:rPr lang="tr-TR" b="1" dirty="0" smtClean="0">
                <a:solidFill>
                  <a:srgbClr val="FFC000"/>
                </a:solidFill>
              </a:rPr>
              <a:t>İNSAN İSKELET SİSTEMİ 206 KEMİK İÇERİR (ŞEKİL 2.6) VE İKİ BÖLÜMDE İNCELENİR: BAŞ, BOYUN, GÖVDEYİ OLUŞTURAN VE 80 KEMİK İÇEREN </a:t>
            </a:r>
            <a:r>
              <a:rPr lang="tr-TR" b="1" i="1" dirty="0" smtClean="0">
                <a:solidFill>
                  <a:srgbClr val="FFC000"/>
                </a:solidFill>
              </a:rPr>
              <a:t>AKSİYEL İSKELET; EKSTREMİTELERİ OLUŞTURAN VE 126 KEMİK İÇEREN APENDİKÜLER İSKELET </a:t>
            </a:r>
          </a:p>
          <a:p>
            <a:pPr algn="ctr">
              <a:buNone/>
            </a:pPr>
            <a:r>
              <a:rPr lang="tr-TR" b="1" i="1" dirty="0" smtClean="0">
                <a:solidFill>
                  <a:srgbClr val="FFC000"/>
                </a:solidFill>
              </a:rPr>
              <a:t>(TABLO 2.4). </a:t>
            </a:r>
          </a:p>
        </p:txBody>
      </p:sp>
      <p:sp>
        <p:nvSpPr>
          <p:cNvPr id="3" name="2 Veri Yer Tutucusu"/>
          <p:cNvSpPr>
            <a:spLocks noGrp="1"/>
          </p:cNvSpPr>
          <p:nvPr>
            <p:ph type="dt" sz="half" idx="10"/>
          </p:nvPr>
        </p:nvSpPr>
        <p:spPr/>
        <p:txBody>
          <a:bodyPr/>
          <a:lstStyle/>
          <a:p>
            <a:fld id="{9A474D27-5526-4CFE-B319-3867D7456F10}"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5" name="4 Slayt Numarası Yer Tutucusu"/>
          <p:cNvSpPr>
            <a:spLocks noGrp="1"/>
          </p:cNvSpPr>
          <p:nvPr>
            <p:ph type="sldNum" sz="quarter" idx="12"/>
          </p:nvPr>
        </p:nvSpPr>
        <p:spPr/>
        <p:txBody>
          <a:bodyPr>
            <a:normAutofit/>
          </a:bodyPr>
          <a:lstStyle/>
          <a:p>
            <a:fld id="{B1DEFA8C-F947-479F-BE07-76B6B3F80BF1}" type="slidenum">
              <a:rPr lang="tr-TR" smtClean="0"/>
              <a:pPr/>
              <a:t>2</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81772"/>
          </a:xfrm>
        </p:spPr>
        <p:txBody>
          <a:bodyPr>
            <a:normAutofit fontScale="90000"/>
          </a:bodyPr>
          <a:lstStyle/>
          <a:p>
            <a:pPr algn="ctr"/>
            <a:r>
              <a:rPr lang="tr-TR" b="1" i="1" dirty="0" smtClean="0">
                <a:solidFill>
                  <a:srgbClr val="FFC000"/>
                </a:solidFill>
              </a:rPr>
              <a:t>Şekil 2.6. İskelet sistemi </a:t>
            </a:r>
            <a:endParaRPr lang="tr-TR" dirty="0">
              <a:solidFill>
                <a:srgbClr val="FFC000"/>
              </a:solidFill>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857224" y="1600200"/>
            <a:ext cx="7358113" cy="4495800"/>
          </a:xfrm>
          <a:prstGeom prst="rect">
            <a:avLst/>
          </a:prstGeom>
          <a:noFill/>
          <a:ln w="9525">
            <a:noFill/>
            <a:miter lim="800000"/>
            <a:headEnd/>
            <a:tailEnd/>
          </a:ln>
          <a:effectLst/>
        </p:spPr>
      </p:pic>
      <p:sp>
        <p:nvSpPr>
          <p:cNvPr id="4" name="3 Veri Yer Tutucusu"/>
          <p:cNvSpPr>
            <a:spLocks noGrp="1"/>
          </p:cNvSpPr>
          <p:nvPr>
            <p:ph type="dt" sz="half" idx="10"/>
          </p:nvPr>
        </p:nvSpPr>
        <p:spPr/>
        <p:txBody>
          <a:bodyPr/>
          <a:lstStyle/>
          <a:p>
            <a:fld id="{3B0A2825-C956-4D46-982E-9E84D5DFD666}"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r>
              <a:rPr lang="tr-TR" b="1" i="1" dirty="0" smtClean="0"/>
              <a:t>İskeleti oluşturan kemiklerin 5 temel ve önemli görevi vardır:</a:t>
            </a:r>
          </a:p>
          <a:p>
            <a:pPr algn="ctr">
              <a:buNone/>
            </a:pPr>
            <a:endParaRPr lang="tr-TR" b="1" i="1" dirty="0" smtClean="0"/>
          </a:p>
          <a:p>
            <a:pPr algn="ctr">
              <a:buNone/>
            </a:pPr>
            <a:r>
              <a:rPr lang="tr-TR" b="1" dirty="0" smtClean="0">
                <a:solidFill>
                  <a:srgbClr val="FFC000"/>
                </a:solidFill>
              </a:rPr>
              <a:t>1) İSKELET SİSTEMİ, KALP, BEYİN VE OMURİLİK GİBİ BİRÇOK VİTAL ORGANI KORUR. </a:t>
            </a:r>
          </a:p>
          <a:p>
            <a:pPr algn="ctr">
              <a:buNone/>
            </a:pPr>
            <a:endParaRPr lang="tr-TR" dirty="0"/>
          </a:p>
        </p:txBody>
      </p:sp>
      <p:sp>
        <p:nvSpPr>
          <p:cNvPr id="4" name="3 Veri Yer Tutucusu"/>
          <p:cNvSpPr>
            <a:spLocks noGrp="1"/>
          </p:cNvSpPr>
          <p:nvPr>
            <p:ph type="dt" sz="half" idx="10"/>
          </p:nvPr>
        </p:nvSpPr>
        <p:spPr/>
        <p:txBody>
          <a:bodyPr/>
          <a:lstStyle/>
          <a:p>
            <a:fld id="{74C47A5C-7240-4398-A978-70C8CD03F3FC}"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r>
              <a:rPr lang="tr-TR" b="1" dirty="0" smtClean="0">
                <a:solidFill>
                  <a:srgbClr val="FFC000"/>
                </a:solidFill>
              </a:rPr>
              <a:t>2) İSKELET DİK POSTÜRÜ VE BEDEN DURUŞUNU SAĞLAYAN YUMUŞAK DOKULARI DESTEKLER. </a:t>
            </a:r>
            <a:endParaRPr lang="tr-TR" b="1" dirty="0">
              <a:solidFill>
                <a:srgbClr val="FFC000"/>
              </a:solidFill>
            </a:endParaRPr>
          </a:p>
        </p:txBody>
      </p:sp>
      <p:sp>
        <p:nvSpPr>
          <p:cNvPr id="4" name="3 Veri Yer Tutucusu"/>
          <p:cNvSpPr>
            <a:spLocks noGrp="1"/>
          </p:cNvSpPr>
          <p:nvPr>
            <p:ph type="dt" sz="half" idx="10"/>
          </p:nvPr>
        </p:nvSpPr>
        <p:spPr/>
        <p:txBody>
          <a:bodyPr/>
          <a:lstStyle/>
          <a:p>
            <a:fld id="{899BDCE7-FD8D-4929-B109-6F87567B89E2}"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r>
              <a:rPr lang="tr-TR" b="1" dirty="0" smtClean="0">
                <a:solidFill>
                  <a:srgbClr val="FFC000"/>
                </a:solidFill>
              </a:rPr>
              <a:t>3) KASLAR İÇİN KALDIRAÇ KOLU VE ÇATI OLUŞTURUR. KAS KASILDIĞINDA, UZUN KEMİKLER KALDIRAÇ KOLU OLARAK ETKİ EDER. </a:t>
            </a:r>
            <a:endParaRPr lang="tr-TR" b="1" dirty="0">
              <a:solidFill>
                <a:srgbClr val="FFC000"/>
              </a:solidFill>
            </a:endParaRPr>
          </a:p>
        </p:txBody>
      </p:sp>
      <p:sp>
        <p:nvSpPr>
          <p:cNvPr id="4" name="3 Veri Yer Tutucusu"/>
          <p:cNvSpPr>
            <a:spLocks noGrp="1"/>
          </p:cNvSpPr>
          <p:nvPr>
            <p:ph type="dt" sz="half" idx="10"/>
          </p:nvPr>
        </p:nvSpPr>
        <p:spPr/>
        <p:txBody>
          <a:bodyPr/>
          <a:lstStyle/>
          <a:p>
            <a:fld id="{6D82E76C-A857-40BF-8ACD-9545D33F6ACF}"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r>
              <a:rPr lang="tr-TR" b="1" dirty="0" smtClean="0">
                <a:solidFill>
                  <a:srgbClr val="FFC000"/>
                </a:solidFill>
              </a:rPr>
              <a:t>4) KIRMIZI KEMİK İLİĞİ, ALYUVAR, BAZI AKYUVAR TİPLERİ VE TROMBOSİTLERİN ÜRETİMİNDEN SORUMLUDUR. </a:t>
            </a:r>
            <a:endParaRPr lang="tr-TR" b="1" dirty="0">
              <a:solidFill>
                <a:srgbClr val="FFC000"/>
              </a:solidFill>
            </a:endParaRPr>
          </a:p>
        </p:txBody>
      </p:sp>
      <p:sp>
        <p:nvSpPr>
          <p:cNvPr id="4" name="3 Veri Yer Tutucusu"/>
          <p:cNvSpPr>
            <a:spLocks noGrp="1"/>
          </p:cNvSpPr>
          <p:nvPr>
            <p:ph type="dt" sz="half" idx="10"/>
          </p:nvPr>
        </p:nvSpPr>
        <p:spPr/>
        <p:txBody>
          <a:bodyPr/>
          <a:lstStyle/>
          <a:p>
            <a:fld id="{58A06177-7F85-4B32-A063-98A710D9D966}"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İskelet Sistemi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r>
              <a:rPr lang="tr-TR" b="1" dirty="0" smtClean="0">
                <a:solidFill>
                  <a:srgbClr val="FFC000"/>
                </a:solidFill>
              </a:rPr>
              <a:t>5) KALSİYUM, FOSFOR, POTASYUM, SODYUM VE DİĞER MİNERALLERİN DEPO YERİ OLARAK GÖREV YAPAR. KEMİK YÜKSEK MİNERAL İÇERİĞİ NEDENİYLE, ÖLÜMDEN ÇOK YILLAR SONRA BİLE SAĞLAM KALIR. YİNE, UZUN KEMİKLERİN MEDULLER BOŞLUĞU İÇİNDE, ORTA KISMINDA YAĞ DEPOLANIR (ŞEKİL 2.7). </a:t>
            </a:r>
            <a:endParaRPr lang="tr-TR" b="1" dirty="0">
              <a:solidFill>
                <a:srgbClr val="FFC000"/>
              </a:solidFill>
            </a:endParaRPr>
          </a:p>
        </p:txBody>
      </p:sp>
      <p:sp>
        <p:nvSpPr>
          <p:cNvPr id="4" name="3 Veri Yer Tutucusu"/>
          <p:cNvSpPr>
            <a:spLocks noGrp="1"/>
          </p:cNvSpPr>
          <p:nvPr>
            <p:ph type="dt" sz="half" idx="10"/>
          </p:nvPr>
        </p:nvSpPr>
        <p:spPr/>
        <p:txBody>
          <a:bodyPr/>
          <a:lstStyle/>
          <a:p>
            <a:fld id="{D83F684A-3622-4483-AB27-BBE7A7FCC0BD}"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53210"/>
          </a:xfrm>
        </p:spPr>
        <p:txBody>
          <a:bodyPr>
            <a:normAutofit fontScale="90000"/>
          </a:bodyPr>
          <a:lstStyle/>
          <a:p>
            <a:pPr algn="ctr"/>
            <a:r>
              <a:rPr lang="fi-FI" b="1" i="1" dirty="0" smtClean="0">
                <a:solidFill>
                  <a:srgbClr val="FFC000"/>
                </a:solidFill>
              </a:rPr>
              <a:t>Şekil 2.7. Uzun kemik anatomisi </a:t>
            </a:r>
            <a:endParaRPr lang="tr-TR" dirty="0">
              <a:solidFill>
                <a:srgbClr val="FFC000"/>
              </a:solidFill>
            </a:endParaRPr>
          </a:p>
        </p:txBody>
      </p:sp>
      <p:pic>
        <p:nvPicPr>
          <p:cNvPr id="8194" name="Picture 2"/>
          <p:cNvPicPr>
            <a:picLocks noGrp="1" noChangeAspect="1" noChangeArrowheads="1"/>
          </p:cNvPicPr>
          <p:nvPr>
            <p:ph idx="1"/>
          </p:nvPr>
        </p:nvPicPr>
        <p:blipFill>
          <a:blip r:embed="rId3" cstate="print"/>
          <a:srcRect/>
          <a:stretch>
            <a:fillRect/>
          </a:stretch>
        </p:blipFill>
        <p:spPr bwMode="auto">
          <a:xfrm>
            <a:off x="1105104" y="1600200"/>
            <a:ext cx="7168742" cy="4495800"/>
          </a:xfrm>
          <a:prstGeom prst="rect">
            <a:avLst/>
          </a:prstGeom>
          <a:noFill/>
          <a:ln w="9525">
            <a:noFill/>
            <a:miter lim="800000"/>
            <a:headEnd/>
            <a:tailEnd/>
          </a:ln>
          <a:effectLst/>
        </p:spPr>
      </p:pic>
      <p:sp>
        <p:nvSpPr>
          <p:cNvPr id="4" name="3 Veri Yer Tutucusu"/>
          <p:cNvSpPr>
            <a:spLocks noGrp="1"/>
          </p:cNvSpPr>
          <p:nvPr>
            <p:ph type="dt" sz="half" idx="10"/>
          </p:nvPr>
        </p:nvSpPr>
        <p:spPr/>
        <p:txBody>
          <a:bodyPr/>
          <a:lstStyle/>
          <a:p>
            <a:fld id="{BC395A92-0438-4098-81AD-DBE62B0C320B}" type="datetime1">
              <a:rPr lang="tr-TR" smtClean="0"/>
              <a:t>10.8.2017</a:t>
            </a:fld>
            <a:endParaRPr lang="tr-TR"/>
          </a:p>
        </p:txBody>
      </p:sp>
      <p:sp>
        <p:nvSpPr>
          <p:cNvPr id="7" name="6 Altbilgi Yer Tutucusu"/>
          <p:cNvSpPr>
            <a:spLocks noGrp="1"/>
          </p:cNvSpPr>
          <p:nvPr>
            <p:ph type="ftr" sz="quarter" idx="11"/>
          </p:nvPr>
        </p:nvSpPr>
        <p:spPr/>
        <p:txBody>
          <a:bodyPr/>
          <a:lstStyle/>
          <a:p>
            <a:r>
              <a:rPr lang="tr-TR" smtClean="0"/>
              <a:t>Prof. Dr. Fehmi TUNCEL</a:t>
            </a:r>
            <a:endParaRPr lang="tr-TR"/>
          </a:p>
        </p:txBody>
      </p:sp>
      <p:sp>
        <p:nvSpPr>
          <p:cNvPr id="6" name="5 Slayt Numarası Yer Tutucusu"/>
          <p:cNvSpPr>
            <a:spLocks noGrp="1"/>
          </p:cNvSpPr>
          <p:nvPr>
            <p:ph type="sldNum" sz="quarter" idx="12"/>
          </p:nvPr>
        </p:nvSpPr>
        <p:spPr/>
        <p:txBody>
          <a:bodyPr>
            <a:normAutofit/>
          </a:bodyPr>
          <a:lstStyle/>
          <a:p>
            <a:fld id="{B1DEFA8C-F947-479F-BE07-76B6B3F80BF1}" type="slidenum">
              <a:rPr lang="tr-TR" smtClean="0"/>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TotalTime>
  <Words>670</Words>
  <Application>Microsoft Office PowerPoint</Application>
  <PresentationFormat>Ekran Gösterisi (4:3)</PresentationFormat>
  <Paragraphs>118</Paragraphs>
  <Slides>15</Slides>
  <Notes>15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Calibri</vt:lpstr>
      <vt:lpstr>Constantia</vt:lpstr>
      <vt:lpstr>Wingdings 2</vt:lpstr>
      <vt:lpstr>Akış</vt:lpstr>
      <vt:lpstr>BAÖ 107 İnsan Anatomisi ve Kinesiyolojisi (4 0) 4 </vt:lpstr>
      <vt:lpstr>İskelet Sistemi</vt:lpstr>
      <vt:lpstr>Şekil 2.6. İskelet sistemi </vt:lpstr>
      <vt:lpstr>İskelet Sistemi</vt:lpstr>
      <vt:lpstr>İskelet Sistemi</vt:lpstr>
      <vt:lpstr>İskelet Sistemi</vt:lpstr>
      <vt:lpstr>İskelet Sistemi</vt:lpstr>
      <vt:lpstr>İskelet Sistemi</vt:lpstr>
      <vt:lpstr>Şekil 2.7. Uzun kemik anatomisi </vt:lpstr>
      <vt:lpstr>İskelet Sistemi</vt:lpstr>
      <vt:lpstr>İskelet Sistemi</vt:lpstr>
      <vt:lpstr>İskelet Sistemi</vt:lpstr>
      <vt:lpstr>İskelet Sistemi</vt:lpstr>
      <vt:lpstr>İskelet Sistemi</vt:lpstr>
      <vt:lpstr>Kaynaklar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BAÖ 107 İnsan Anatomisi ve Kinesiyolojisi (4 0) 4 </dc:title>
  <dc:creator>Adsız</dc:creator>
  <cp:lastModifiedBy>TUNCEL</cp:lastModifiedBy>
  <cp:revision>28</cp:revision>
  <dcterms:created xsi:type="dcterms:W3CDTF">2013-10-06T18:55:05Z</dcterms:created>
  <dcterms:modified xsi:type="dcterms:W3CDTF">2017-08-10T15:15:21Z</dcterms:modified>
</cp:coreProperties>
</file>